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84" r:id="rId3"/>
    <p:sldId id="382" r:id="rId4"/>
    <p:sldId id="386" r:id="rId5"/>
    <p:sldId id="387" r:id="rId6"/>
    <p:sldId id="388" r:id="rId7"/>
    <p:sldId id="385" r:id="rId8"/>
    <p:sldId id="389" r:id="rId9"/>
    <p:sldId id="383" r:id="rId10"/>
    <p:sldId id="390" r:id="rId11"/>
    <p:sldId id="392" r:id="rId12"/>
    <p:sldId id="393" r:id="rId13"/>
    <p:sldId id="391" r:id="rId14"/>
    <p:sldId id="381" r:id="rId15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99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8" autoAdjust="0"/>
    <p:restoredTop sz="94660"/>
  </p:normalViewPr>
  <p:slideViewPr>
    <p:cSldViewPr>
      <p:cViewPr varScale="1">
        <p:scale>
          <a:sx n="68" d="100"/>
          <a:sy n="68" d="100"/>
        </p:scale>
        <p:origin x="11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r">
              <a:defRPr sz="1200"/>
            </a:lvl1pPr>
          </a:lstStyle>
          <a:p>
            <a:fld id="{21C4A4D3-B549-4166-B049-752BD26018F5}" type="datetimeFigureOut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r">
              <a:defRPr sz="1200"/>
            </a:lvl1pPr>
          </a:lstStyle>
          <a:p>
            <a:fld id="{7CDA2085-6B54-4905-9AF6-2BEAFB647E9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554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r">
              <a:defRPr sz="1200"/>
            </a:lvl1pPr>
          </a:lstStyle>
          <a:p>
            <a:fld id="{E9E69F88-E1A6-47FB-A452-1AE78404ECFB}" type="datetimeFigureOut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1" tIns="48300" rIns="96601" bIns="4830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1" tIns="48300" rIns="96601" bIns="483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r">
              <a:defRPr sz="1200"/>
            </a:lvl1pPr>
          </a:lstStyle>
          <a:p>
            <a:fld id="{7349AA0F-D934-482E-A728-9A0900D669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976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9999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6C495A-14F7-40BA-8F36-E670B12AF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955384"/>
            <a:ext cx="3270002" cy="18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476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3A4-DDEC-4BA7-92E1-2BC918D42C4E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59109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3A4-DDEC-4BA7-92E1-2BC918D42C4E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93123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3A4-DDEC-4BA7-92E1-2BC918D42C4E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56021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550F-5841-427A-9F25-14E680AD8E44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593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672-2E27-4EBC-A198-313B187CFD53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924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999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712-7C53-43BF-A752-8D4A453B2103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C5F89-BD2E-483E-9558-4AB615F56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1" y="5796418"/>
            <a:ext cx="2175171" cy="12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5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01AA-ACF6-4109-B089-9999DFA92F43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269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87D8-6822-42CF-9FC0-FC57D2513DA6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9136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ED14-3C72-4BCF-9FE6-F7C06F5FFC89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387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D17A-1919-4EC9-AB35-79DA5D08EDA3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394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5F3A-8B10-48E9-A529-3FB86098B7F4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870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A462-2101-4821-85C9-7221118D44D8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552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C06853A4-DDEC-4BA7-92E1-2BC918D42C4E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962342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06853A4-DDEC-4BA7-92E1-2BC918D42C4E}" type="datetime1">
              <a:rPr lang="en-US" smtClean="0"/>
              <a:pPr/>
              <a:t>7/7/2022</a:t>
            </a:fld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8" name="Picture 7" descr="Shan Cade Logo - Low Resolution.jpg">
            <a:extLst>
              <a:ext uri="{FF2B5EF4-FFF2-40B4-BE49-F238E27FC236}">
                <a16:creationId xmlns:a16="http://schemas.microsoft.com/office/drawing/2014/main" id="{6447F8DB-B66E-4ECB-AECA-58896652975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358082" y="142852"/>
            <a:ext cx="1571604" cy="7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3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kern="1200" cap="none" spc="0">
          <a:ln>
            <a:noFill/>
          </a:ln>
          <a:solidFill>
            <a:sysClr val="windowText" lastClr="000000"/>
          </a:solidFill>
          <a:effectLst/>
          <a:latin typeface="Calibri Light" panose="020F0302020204030204" pitchFamily="34" charset="0"/>
          <a:ea typeface="Batang" panose="02030600000101010101" pitchFamily="18" charset="-127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s.gov.za/" TargetMode="External"/><Relationship Id="rId2" Type="http://schemas.openxmlformats.org/officeDocument/2006/relationships/hyperlink" Target="https://tecex.com/the-complete-guide-to-hs-codes/#:~:text=HS%20codes%20are,and%20Medical%20Equip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ftwonline.co.za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s.gov.z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an@shancad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S%20Code%20in%20Logistics.%20Export%20&amp;%20Import%20shipping%20process%20with%20HS%20Code%20List_Chapter_Heading_Sub%20Heading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cex.com/hs-cod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99B21A-72A6-444B-A997-DB41627D4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877">
            <a:off x="534162" y="594263"/>
            <a:ext cx="2485423" cy="1620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1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5427324" y="6215082"/>
            <a:ext cx="3288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/>
              <a:t>Prepared &amp; presented by Shân Cade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3BD7F-166D-4643-8A58-B2D48E457B7C}"/>
              </a:ext>
            </a:extLst>
          </p:cNvPr>
          <p:cNvSpPr txBox="1"/>
          <p:nvPr/>
        </p:nvSpPr>
        <p:spPr>
          <a:xfrm>
            <a:off x="5580112" y="5286388"/>
            <a:ext cx="312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ysClr val="windowText" lastClr="000000"/>
                </a:solidFill>
              </a:rPr>
              <a:t>Prepared &amp; Presented by Shân Cade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B9EB9-B554-BFB2-F772-801978C719CA}"/>
              </a:ext>
            </a:extLst>
          </p:cNvPr>
          <p:cNvSpPr txBox="1"/>
          <p:nvPr/>
        </p:nvSpPr>
        <p:spPr>
          <a:xfrm>
            <a:off x="7149497" y="2919723"/>
            <a:ext cx="9861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800" b="1" dirty="0">
                <a:solidFill>
                  <a:schemeClr val="bg1"/>
                </a:solidFill>
              </a:rPr>
              <a:t>7 </a:t>
            </a:r>
          </a:p>
          <a:p>
            <a:pPr algn="ctr"/>
            <a:r>
              <a:rPr lang="en-ZA" sz="2800" b="1" dirty="0">
                <a:solidFill>
                  <a:schemeClr val="bg1"/>
                </a:solidFill>
              </a:rPr>
              <a:t>July</a:t>
            </a:r>
          </a:p>
          <a:p>
            <a:pPr algn="ctr"/>
            <a:r>
              <a:rPr lang="en-ZA" sz="2800" b="1" dirty="0">
                <a:solidFill>
                  <a:schemeClr val="bg1"/>
                </a:solidFill>
              </a:rPr>
              <a:t>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29D6A-7059-4699-B110-055D1B647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718356"/>
            <a:ext cx="3802732" cy="38027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7EE0-59CA-24BD-3ED9-8605EE92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8" y="691349"/>
            <a:ext cx="7524003" cy="970450"/>
          </a:xfrm>
        </p:spPr>
        <p:txBody>
          <a:bodyPr/>
          <a:lstStyle/>
          <a:p>
            <a:r>
              <a:rPr lang="en-ZA" dirty="0"/>
              <a:t>Where can you find </a:t>
            </a:r>
            <a:br>
              <a:rPr lang="en-ZA" dirty="0"/>
            </a:br>
            <a:r>
              <a:rPr lang="en-ZA" dirty="0"/>
              <a:t>HS Codes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9AA1A-79EF-AB2F-7D9F-1B89ECA4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7B4BF-F59B-556B-0B1B-D0862A289FFB}"/>
              </a:ext>
            </a:extLst>
          </p:cNvPr>
          <p:cNvSpPr txBox="1"/>
          <p:nvPr/>
        </p:nvSpPr>
        <p:spPr>
          <a:xfrm>
            <a:off x="611560" y="249289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https://tecex.com/the-complete-guide-to-hs-codes/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16A8A-F4DD-D40C-9473-6ADF22CBCBDB}"/>
              </a:ext>
            </a:extLst>
          </p:cNvPr>
          <p:cNvSpPr txBox="1"/>
          <p:nvPr/>
        </p:nvSpPr>
        <p:spPr>
          <a:xfrm>
            <a:off x="611560" y="3392535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World Customs Organisation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114A-8479-F139-932F-0FE4F5E5FACE}"/>
              </a:ext>
            </a:extLst>
          </p:cNvPr>
          <p:cNvSpPr txBox="1"/>
          <p:nvPr/>
        </p:nvSpPr>
        <p:spPr>
          <a:xfrm>
            <a:off x="611560" y="3916326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Freight Forwarding Agent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5D80D-1EAD-2E14-9312-73CBBF519A77}"/>
              </a:ext>
            </a:extLst>
          </p:cNvPr>
          <p:cNvSpPr txBox="1"/>
          <p:nvPr/>
        </p:nvSpPr>
        <p:spPr>
          <a:xfrm>
            <a:off x="644951" y="4446864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Local Customs 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BEC1E-7358-CD96-8077-6FA5C23D3EF8}"/>
              </a:ext>
            </a:extLst>
          </p:cNvPr>
          <p:cNvSpPr txBox="1"/>
          <p:nvPr/>
        </p:nvSpPr>
        <p:spPr>
          <a:xfrm>
            <a:off x="664985" y="550794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www.sars.gov.za</a:t>
            </a:r>
            <a:r>
              <a:rPr lang="en-ZA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394C9-7C51-0AB3-8F72-15F4C7EBBE40}"/>
              </a:ext>
            </a:extLst>
          </p:cNvPr>
          <p:cNvSpPr txBox="1"/>
          <p:nvPr/>
        </p:nvSpPr>
        <p:spPr>
          <a:xfrm>
            <a:off x="644951" y="4977402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www.ftwonline.co.za</a:t>
            </a:r>
            <a:r>
              <a:rPr lang="en-ZA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3BFE5-CB89-B204-7E6F-31AFF358F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12" y="17312"/>
            <a:ext cx="2978701" cy="64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9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D26C-E21E-78B9-66C9-37E60BA6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E0FC5-A166-16FA-8894-26A8A06EA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7F4DB-A5BA-F27F-9AD9-C9E3B20A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7E619-5A71-484E-A5E1-CF38316FE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A829B4F3-F725-4CC9-7434-F21303272F79}"/>
              </a:ext>
            </a:extLst>
          </p:cNvPr>
          <p:cNvSpPr/>
          <p:nvPr/>
        </p:nvSpPr>
        <p:spPr>
          <a:xfrm>
            <a:off x="838350" y="2420888"/>
            <a:ext cx="576064" cy="122413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7275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B9904-5F58-430E-FD97-55E52427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9ECA4-A1AC-0F1C-F6C3-DB1849ABA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5612720-1D5D-CD45-7ABF-8FA63C7628A5}"/>
              </a:ext>
            </a:extLst>
          </p:cNvPr>
          <p:cNvSpPr/>
          <p:nvPr/>
        </p:nvSpPr>
        <p:spPr>
          <a:xfrm>
            <a:off x="611560" y="3645024"/>
            <a:ext cx="1728192" cy="50405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381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D21A0-85C5-1CF9-07D8-05B70895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13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344B2D-195A-21B9-D40F-21F2686AF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4725144" cy="4725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D07D45-CE44-B668-4560-569BD3AC1C7E}"/>
              </a:ext>
            </a:extLst>
          </p:cNvPr>
          <p:cNvSpPr txBox="1"/>
          <p:nvPr/>
        </p:nvSpPr>
        <p:spPr>
          <a:xfrm>
            <a:off x="5442776" y="2060848"/>
            <a:ext cx="35974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</a:rPr>
              <a:t>Search </a:t>
            </a:r>
          </a:p>
          <a:p>
            <a:pPr algn="ctr"/>
            <a:r>
              <a:rPr lang="en-ZA" sz="2400" b="1" dirty="0">
                <a:solidFill>
                  <a:schemeClr val="bg1"/>
                </a:solidFill>
                <a:hlinkClick r:id="rId3"/>
              </a:rPr>
              <a:t>www.sars.gov.za</a:t>
            </a:r>
            <a:endParaRPr lang="en-ZA" sz="2400" b="1" dirty="0">
              <a:solidFill>
                <a:schemeClr val="bg1"/>
              </a:solidFill>
            </a:endParaRPr>
          </a:p>
          <a:p>
            <a:pPr algn="ctr"/>
            <a:r>
              <a:rPr lang="en-ZA" sz="2400" b="1" dirty="0">
                <a:solidFill>
                  <a:schemeClr val="bg1"/>
                </a:solidFill>
              </a:rPr>
              <a:t>and tariff your product.</a:t>
            </a:r>
          </a:p>
          <a:p>
            <a:pPr algn="ctr"/>
            <a:endParaRPr lang="en-ZA" sz="2400" b="1" dirty="0">
              <a:solidFill>
                <a:schemeClr val="bg1"/>
              </a:solidFill>
            </a:endParaRPr>
          </a:p>
          <a:p>
            <a:pPr algn="ctr"/>
            <a:r>
              <a:rPr lang="en-ZA" sz="2400" b="1" dirty="0">
                <a:solidFill>
                  <a:schemeClr val="bg1"/>
                </a:solidFill>
              </a:rPr>
              <a:t>If you have more </a:t>
            </a:r>
          </a:p>
          <a:p>
            <a:pPr algn="ctr"/>
            <a:r>
              <a:rPr lang="en-ZA" sz="2400" b="1" dirty="0">
                <a:solidFill>
                  <a:schemeClr val="bg1"/>
                </a:solidFill>
              </a:rPr>
              <a:t>than one</a:t>
            </a:r>
          </a:p>
          <a:p>
            <a:pPr algn="ctr"/>
            <a:r>
              <a:rPr lang="en-ZA" sz="2400" b="1" dirty="0">
                <a:solidFill>
                  <a:schemeClr val="bg1"/>
                </a:solidFill>
              </a:rPr>
              <a:t>product select </a:t>
            </a:r>
          </a:p>
          <a:p>
            <a:pPr algn="ctr"/>
            <a:r>
              <a:rPr lang="en-ZA" sz="2400" b="1" dirty="0">
                <a:solidFill>
                  <a:schemeClr val="bg1"/>
                </a:solidFill>
              </a:rPr>
              <a:t>one only </a:t>
            </a:r>
            <a:r>
              <a:rPr lang="en-ZA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0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97F474-4D7F-4DCD-96BE-DE7EED606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126">
            <a:off x="208684" y="2590435"/>
            <a:ext cx="2811206" cy="199093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FA4C01-3D01-4FC8-B1F8-DE8CDFB43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50" y="618009"/>
            <a:ext cx="5506558" cy="4616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47BF3-70FD-472C-86BC-9FD73F11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E759F-9543-4D26-B001-B6D7A5724D02}"/>
              </a:ext>
            </a:extLst>
          </p:cNvPr>
          <p:cNvSpPr txBox="1"/>
          <p:nvPr/>
        </p:nvSpPr>
        <p:spPr>
          <a:xfrm flipH="1">
            <a:off x="2233794" y="5559001"/>
            <a:ext cx="619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shan@shancade.com</a:t>
            </a:r>
            <a:r>
              <a:rPr lang="en-ZA" sz="2400" b="1" dirty="0">
                <a:solidFill>
                  <a:schemeClr val="bg1"/>
                </a:solidFill>
              </a:rPr>
              <a:t>  │+27 78 801 0896</a:t>
            </a:r>
          </a:p>
        </p:txBody>
      </p:sp>
    </p:spTree>
    <p:extLst>
      <p:ext uri="{BB962C8B-B14F-4D97-AF65-F5344CB8AC3E}">
        <p14:creationId xmlns:p14="http://schemas.microsoft.com/office/powerpoint/2010/main" val="339344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E7080-660C-3AD4-F5EC-FB62270D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HS Codes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D8ED2-C910-75DF-1D1C-9BD382DF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0434F-C758-D3BF-1B73-813CA1B6C7CC}"/>
              </a:ext>
            </a:extLst>
          </p:cNvPr>
          <p:cNvSpPr txBox="1"/>
          <p:nvPr/>
        </p:nvSpPr>
        <p:spPr>
          <a:xfrm>
            <a:off x="2495892" y="521964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hlinkClick r:id="rId2" action="ppaction://hlinkfile"/>
              </a:rPr>
              <a:t>HS Code in Logistics. Export &amp; Import shipping process with HS Code List_Chapter_Heading_Sub Heading.mp4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D78D0-E945-2860-7522-CD0F2E1AB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3" y="2449013"/>
            <a:ext cx="2435498" cy="2435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07E1F-B4FB-BE29-D5C5-7DE989DF0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16" y="2278798"/>
            <a:ext cx="2830624" cy="2830624"/>
          </a:xfrm>
          <a:prstGeom prst="rect">
            <a:avLst/>
          </a:prstGeom>
        </p:spPr>
      </p:pic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6F3366F5-0EB7-2C56-041E-A20854BAA0E1}"/>
              </a:ext>
            </a:extLst>
          </p:cNvPr>
          <p:cNvSpPr/>
          <p:nvPr/>
        </p:nvSpPr>
        <p:spPr>
          <a:xfrm>
            <a:off x="3365541" y="3124381"/>
            <a:ext cx="1656184" cy="12241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2D80CB-C6A2-9B01-D920-344E5507C61D}"/>
              </a:ext>
            </a:extLst>
          </p:cNvPr>
          <p:cNvSpPr txBox="1"/>
          <p:nvPr/>
        </p:nvSpPr>
        <p:spPr>
          <a:xfrm rot="20924757">
            <a:off x="2188856" y="43632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1988</a:t>
            </a:r>
          </a:p>
        </p:txBody>
      </p:sp>
    </p:spTree>
    <p:extLst>
      <p:ext uri="{BB962C8B-B14F-4D97-AF65-F5344CB8AC3E}">
        <p14:creationId xmlns:p14="http://schemas.microsoft.com/office/powerpoint/2010/main" val="131956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FD2C-6481-AE86-D5BE-0B41D51A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Purpose of HS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66ABA-60E5-6729-EC7F-1FC0F465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F64C7-F573-6F46-06CD-55CE5F7CD7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132856"/>
            <a:ext cx="5629898" cy="35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B89B9F-F68C-D148-50B8-5ED9CE5FFFCD}"/>
              </a:ext>
            </a:extLst>
          </p:cNvPr>
          <p:cNvSpPr txBox="1"/>
          <p:nvPr/>
        </p:nvSpPr>
        <p:spPr>
          <a:xfrm rot="799635">
            <a:off x="3061429" y="2892127"/>
            <a:ext cx="5413661" cy="646331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“surf” the SARS website</a:t>
            </a:r>
          </a:p>
          <a:p>
            <a:r>
              <a:rPr lang="en-ZA" dirty="0">
                <a:solidFill>
                  <a:schemeClr val="bg1"/>
                </a:solidFill>
              </a:rPr>
              <a:t>  https://www.sars.gov.za/customs-and-excise/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F2507295-FC5F-03FA-D096-F3A072E43E58}"/>
              </a:ext>
            </a:extLst>
          </p:cNvPr>
          <p:cNvSpPr/>
          <p:nvPr/>
        </p:nvSpPr>
        <p:spPr>
          <a:xfrm>
            <a:off x="6097442" y="4039044"/>
            <a:ext cx="2379245" cy="23274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ysClr val="windowText" lastClr="000000"/>
                </a:solidFill>
              </a:rPr>
              <a:t>Tariff </a:t>
            </a:r>
          </a:p>
          <a:p>
            <a:pPr algn="ctr"/>
            <a:r>
              <a:rPr lang="en-ZA" b="1" dirty="0">
                <a:solidFill>
                  <a:sysClr val="windowText" lastClr="000000"/>
                </a:solidFill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61138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FD2C-6481-AE86-D5BE-0B41D51A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Purpose of HS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66ABA-60E5-6729-EC7F-1FC0F465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DF583-E337-D439-38FD-B6B485F3CB5B}"/>
              </a:ext>
            </a:extLst>
          </p:cNvPr>
          <p:cNvSpPr txBox="1"/>
          <p:nvPr/>
        </p:nvSpPr>
        <p:spPr>
          <a:xfrm>
            <a:off x="1002725" y="2579683"/>
            <a:ext cx="7293024" cy="329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sz="2000" b="1" u="none" strike="noStrike" spc="9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 code system</a:t>
            </a:r>
            <a:r>
              <a:rPr lang="en-ZA" sz="20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was introduced in 1988 as a standardized numerical solution to classifying goods across the globe.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ZA" sz="2000" spc="95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sz="20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HS code system was developed to </a:t>
            </a:r>
            <a:r>
              <a:rPr lang="en-ZA" sz="2800" b="1" spc="9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lang="en-ZA" sz="2000" spc="9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000" u="sng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calculation and implementation of taxes and duties, control regulated goods, monitor trade agreements, and collect trade statistics.</a:t>
            </a:r>
            <a:endParaRPr lang="en-ZA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2200A6E9-507B-E3B9-A6F9-2818341E657C}"/>
              </a:ext>
            </a:extLst>
          </p:cNvPr>
          <p:cNvSpPr/>
          <p:nvPr/>
        </p:nvSpPr>
        <p:spPr>
          <a:xfrm>
            <a:off x="6732240" y="3781908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542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96B8-86A5-3044-6E57-A89A3B38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HS Challenges in the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C484B-8EFC-E88F-4244-780BD940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D1FE5-F03A-3CB2-DBD7-7ADFBF2989F0}"/>
              </a:ext>
            </a:extLst>
          </p:cNvPr>
          <p:cNvSpPr txBox="1"/>
          <p:nvPr/>
        </p:nvSpPr>
        <p:spPr>
          <a:xfrm>
            <a:off x="611560" y="2492896"/>
            <a:ext cx="8089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ZA" sz="18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sheer </a:t>
            </a:r>
            <a:r>
              <a:rPr lang="en-ZA" sz="1800" b="1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magnitude </a:t>
            </a:r>
            <a:r>
              <a:rPr lang="en-ZA" sz="18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globally traded items makes correctly classifying goods extremely complex</a:t>
            </a:r>
          </a:p>
          <a:p>
            <a:endParaRPr lang="en-ZA" sz="1800" spc="95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en-ZA" sz="18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Complicating the current process is the </a:t>
            </a:r>
            <a:r>
              <a:rPr lang="en-ZA" sz="1800" b="1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lack of standardization </a:t>
            </a:r>
            <a:r>
              <a:rPr lang="en-ZA" sz="18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between countries. </a:t>
            </a:r>
          </a:p>
          <a:p>
            <a:pPr marL="342900" indent="-342900">
              <a:buAutoNum type="arabicPeriod" startAt="2"/>
            </a:pPr>
            <a:endParaRPr lang="en-ZA" spc="95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en-ZA" sz="18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HS codes can </a:t>
            </a:r>
            <a:r>
              <a:rPr lang="en-ZA" sz="1800" b="1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vary between six and ten digits</a:t>
            </a:r>
            <a:r>
              <a:rPr lang="en-ZA" sz="18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depending on the country and their particular system.</a:t>
            </a:r>
          </a:p>
          <a:p>
            <a:pPr marL="342900" indent="-342900">
              <a:buAutoNum type="arabicPeriod" startAt="2"/>
            </a:pPr>
            <a:endParaRPr lang="en-ZA" spc="95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932C559-8E76-3637-CD7B-ADC6D4E82DC0}"/>
              </a:ext>
            </a:extLst>
          </p:cNvPr>
          <p:cNvSpPr/>
          <p:nvPr/>
        </p:nvSpPr>
        <p:spPr>
          <a:xfrm>
            <a:off x="3707904" y="5078219"/>
            <a:ext cx="2736304" cy="124929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/>
              <a:t>Financial Risk</a:t>
            </a:r>
          </a:p>
        </p:txBody>
      </p:sp>
    </p:spTree>
    <p:extLst>
      <p:ext uri="{BB962C8B-B14F-4D97-AF65-F5344CB8AC3E}">
        <p14:creationId xmlns:p14="http://schemas.microsoft.com/office/powerpoint/2010/main" val="395191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F155-5C5C-C5B1-F366-65D8036B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Benefits of the H S Code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EC853-D944-1906-E6FF-FC477016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FBDFA-30BB-57EA-AE6B-F15CC1316BB5}"/>
              </a:ext>
            </a:extLst>
          </p:cNvPr>
          <p:cNvSpPr txBox="1"/>
          <p:nvPr/>
        </p:nvSpPr>
        <p:spPr>
          <a:xfrm>
            <a:off x="954013" y="3158966"/>
            <a:ext cx="2272963" cy="17543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8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</a:p>
          <a:p>
            <a:pPr algn="ctr"/>
            <a:r>
              <a:rPr lang="en-ZA" sz="18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identifies products and attaches the correct duties and taxes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0C6B8D-69EC-BD30-6C0F-633B0E96D6A0}"/>
              </a:ext>
            </a:extLst>
          </p:cNvPr>
          <p:cNvSpPr txBox="1"/>
          <p:nvPr/>
        </p:nvSpPr>
        <p:spPr>
          <a:xfrm>
            <a:off x="3379157" y="3158966"/>
            <a:ext cx="2272963" cy="258532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8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</a:t>
            </a:r>
          </a:p>
          <a:p>
            <a:pPr algn="ctr"/>
            <a:r>
              <a:rPr lang="en-ZA" spc="95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informs</a:t>
            </a:r>
            <a:r>
              <a:rPr lang="en-ZA" sz="18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customs officers about the nature of the goods, and provides insight into whether the shipped item is restricted.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8993D-5EF0-C512-116A-D578514112DE}"/>
              </a:ext>
            </a:extLst>
          </p:cNvPr>
          <p:cNvSpPr txBox="1"/>
          <p:nvPr/>
        </p:nvSpPr>
        <p:spPr>
          <a:xfrm>
            <a:off x="5899437" y="3158966"/>
            <a:ext cx="2272963" cy="28623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8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</a:t>
            </a:r>
          </a:p>
          <a:p>
            <a:pPr algn="ctr"/>
            <a:r>
              <a:rPr lang="en-ZA" sz="1800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facilitates official government bodies to collect, analyse, and compare trade statistics more efficiently.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ZA" sz="1800" spc="95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80C3F34-FD01-419B-085B-188C884035CF}"/>
              </a:ext>
            </a:extLst>
          </p:cNvPr>
          <p:cNvSpPr/>
          <p:nvPr/>
        </p:nvSpPr>
        <p:spPr>
          <a:xfrm>
            <a:off x="1835696" y="2564904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83CFEDE-D50E-610C-3D75-24C93A67912A}"/>
              </a:ext>
            </a:extLst>
          </p:cNvPr>
          <p:cNvSpPr/>
          <p:nvPr/>
        </p:nvSpPr>
        <p:spPr>
          <a:xfrm>
            <a:off x="4211960" y="2564904"/>
            <a:ext cx="457200" cy="457200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31ED032-F19F-A23F-ADAD-CC55CA8FA3E5}"/>
              </a:ext>
            </a:extLst>
          </p:cNvPr>
          <p:cNvSpPr/>
          <p:nvPr/>
        </p:nvSpPr>
        <p:spPr>
          <a:xfrm>
            <a:off x="6732240" y="2564904"/>
            <a:ext cx="457200" cy="4572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481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E0B4-0C58-ADB3-D95D-70BD4A53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is the impact on the shipment if the HS Code is incorrect?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4CFB7-9100-0903-272D-C356F64D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6A91A-266E-7843-2AF7-374279639DEE}"/>
              </a:ext>
            </a:extLst>
          </p:cNvPr>
          <p:cNvSpPr txBox="1"/>
          <p:nvPr/>
        </p:nvSpPr>
        <p:spPr>
          <a:xfrm>
            <a:off x="4088160" y="139145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Fill in the squares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81F194-27A1-9F1B-382A-F9DE1CC71C80}"/>
              </a:ext>
            </a:extLst>
          </p:cNvPr>
          <p:cNvSpPr/>
          <p:nvPr/>
        </p:nvSpPr>
        <p:spPr>
          <a:xfrm>
            <a:off x="467544" y="2348880"/>
            <a:ext cx="2664296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E7BBA4-9723-E99B-7877-41AB5C02CB50}"/>
              </a:ext>
            </a:extLst>
          </p:cNvPr>
          <p:cNvSpPr/>
          <p:nvPr/>
        </p:nvSpPr>
        <p:spPr>
          <a:xfrm>
            <a:off x="3275856" y="2348880"/>
            <a:ext cx="2664296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38E94-37E3-BB1D-D53A-D469D87E5829}"/>
              </a:ext>
            </a:extLst>
          </p:cNvPr>
          <p:cNvSpPr/>
          <p:nvPr/>
        </p:nvSpPr>
        <p:spPr>
          <a:xfrm>
            <a:off x="6084168" y="2348880"/>
            <a:ext cx="2664296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32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FC83-82CA-A1B8-3681-C939B2D3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Whose responsible for classifying your products?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782D6-BF6C-9786-5272-4FE629A3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3FA82-7886-90E5-45EE-1371A7457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77660"/>
            <a:ext cx="3240360" cy="33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CDE8-497D-9B58-3C07-DB564275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8" y="620688"/>
            <a:ext cx="7524003" cy="970450"/>
          </a:xfrm>
        </p:spPr>
        <p:txBody>
          <a:bodyPr/>
          <a:lstStyle/>
          <a:p>
            <a:r>
              <a:rPr lang="en-ZA" dirty="0"/>
              <a:t>Difference between HS codes and HTS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C0301-6700-D0EB-0234-FAE27B8F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EDC8D-0A5B-18E0-AA20-CDDA9E3B52A7}"/>
              </a:ext>
            </a:extLst>
          </p:cNvPr>
          <p:cNvSpPr txBox="1"/>
          <p:nvPr/>
        </p:nvSpPr>
        <p:spPr>
          <a:xfrm>
            <a:off x="551866" y="2420888"/>
            <a:ext cx="779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spc="95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ZA" sz="1800" b="1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ome countries add a further two to four digits. </a:t>
            </a:r>
          </a:p>
          <a:p>
            <a:r>
              <a:rPr lang="en-ZA" sz="1800" b="1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 examples of countries that do this are China and the USA.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7E131-D98E-83F4-E6F9-7B7514E4749A}"/>
              </a:ext>
            </a:extLst>
          </p:cNvPr>
          <p:cNvSpPr txBox="1"/>
          <p:nvPr/>
        </p:nvSpPr>
        <p:spPr>
          <a:xfrm>
            <a:off x="567139" y="3323194"/>
            <a:ext cx="8588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b="1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extended codes are referred to as Harmonized Tariff Schedule </a:t>
            </a:r>
          </a:p>
          <a:p>
            <a:r>
              <a:rPr lang="en-ZA" sz="1800" b="1" spc="95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codes or HTS codes</a:t>
            </a:r>
            <a:endParaRPr lang="en-ZA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1087B-055F-D544-8127-FCFB39B27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70" y="4441524"/>
            <a:ext cx="1363740" cy="13637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33DC0-E3C0-88AD-C287-50E1575C97A1}"/>
              </a:ext>
            </a:extLst>
          </p:cNvPr>
          <p:cNvSpPr txBox="1"/>
          <p:nvPr/>
        </p:nvSpPr>
        <p:spPr>
          <a:xfrm>
            <a:off x="4430593" y="4661729"/>
            <a:ext cx="287771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South Africa official tariff</a:t>
            </a:r>
          </a:p>
          <a:p>
            <a:r>
              <a:rPr lang="en-ZA" b="1" dirty="0">
                <a:solidFill>
                  <a:schemeClr val="bg1"/>
                </a:solidFill>
              </a:rPr>
              <a:t>Book is found on </a:t>
            </a:r>
          </a:p>
          <a:p>
            <a:r>
              <a:rPr lang="en-ZA" b="1" dirty="0">
                <a:solidFill>
                  <a:schemeClr val="bg1"/>
                </a:solidFill>
              </a:rPr>
              <a:t>www.sars.gov.za </a:t>
            </a:r>
          </a:p>
        </p:txBody>
      </p:sp>
    </p:spTree>
    <p:extLst>
      <p:ext uri="{BB962C8B-B14F-4D97-AF65-F5344CB8AC3E}">
        <p14:creationId xmlns:p14="http://schemas.microsoft.com/office/powerpoint/2010/main" val="144924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5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88E95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2935</TotalTime>
  <Words>408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 2</vt:lpstr>
      <vt:lpstr>Quotable</vt:lpstr>
      <vt:lpstr>PowerPoint Presentation</vt:lpstr>
      <vt:lpstr>HS Codes Overview</vt:lpstr>
      <vt:lpstr>The Purpose of HS Codes</vt:lpstr>
      <vt:lpstr>The Purpose of HS Codes</vt:lpstr>
      <vt:lpstr>HS Challenges in the world</vt:lpstr>
      <vt:lpstr>Benefits of the H S Code System</vt:lpstr>
      <vt:lpstr>What is the impact on the shipment if the HS Code is incorrect?</vt:lpstr>
      <vt:lpstr>Whose responsible for classifying your products?</vt:lpstr>
      <vt:lpstr>Difference between HS codes and HTS codes</vt:lpstr>
      <vt:lpstr>Where can you find  HS Codes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</dc:creator>
  <cp:lastModifiedBy>Shan Cade</cp:lastModifiedBy>
  <cp:revision>298</cp:revision>
  <cp:lastPrinted>2022-07-02T11:29:41Z</cp:lastPrinted>
  <dcterms:created xsi:type="dcterms:W3CDTF">2010-01-30T16:37:24Z</dcterms:created>
  <dcterms:modified xsi:type="dcterms:W3CDTF">2022-07-07T04:49:42Z</dcterms:modified>
</cp:coreProperties>
</file>