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2"/>
  </p:notesMasterIdLst>
  <p:handoutMasterIdLst>
    <p:handoutMasterId r:id="rId43"/>
  </p:handoutMasterIdLst>
  <p:sldIdLst>
    <p:sldId id="256" r:id="rId2"/>
    <p:sldId id="294" r:id="rId3"/>
    <p:sldId id="310" r:id="rId4"/>
    <p:sldId id="400" r:id="rId5"/>
    <p:sldId id="305" r:id="rId6"/>
    <p:sldId id="440" r:id="rId7"/>
    <p:sldId id="441" r:id="rId8"/>
    <p:sldId id="442" r:id="rId9"/>
    <p:sldId id="443" r:id="rId10"/>
    <p:sldId id="444" r:id="rId11"/>
    <p:sldId id="445" r:id="rId12"/>
    <p:sldId id="446" r:id="rId13"/>
    <p:sldId id="363" r:id="rId14"/>
    <p:sldId id="364" r:id="rId15"/>
    <p:sldId id="373" r:id="rId16"/>
    <p:sldId id="314" r:id="rId17"/>
    <p:sldId id="311" r:id="rId18"/>
    <p:sldId id="312" r:id="rId19"/>
    <p:sldId id="313" r:id="rId20"/>
    <p:sldId id="365" r:id="rId21"/>
    <p:sldId id="366" r:id="rId22"/>
    <p:sldId id="367" r:id="rId23"/>
    <p:sldId id="368" r:id="rId24"/>
    <p:sldId id="370" r:id="rId25"/>
    <p:sldId id="371" r:id="rId26"/>
    <p:sldId id="372" r:id="rId27"/>
    <p:sldId id="315" r:id="rId28"/>
    <p:sldId id="374" r:id="rId29"/>
    <p:sldId id="377" r:id="rId30"/>
    <p:sldId id="384" r:id="rId31"/>
    <p:sldId id="385" r:id="rId32"/>
    <p:sldId id="383" r:id="rId33"/>
    <p:sldId id="379" r:id="rId34"/>
    <p:sldId id="380" r:id="rId35"/>
    <p:sldId id="439" r:id="rId36"/>
    <p:sldId id="447" r:id="rId37"/>
    <p:sldId id="449" r:id="rId38"/>
    <p:sldId id="448" r:id="rId39"/>
    <p:sldId id="450" r:id="rId40"/>
    <p:sldId id="381" r:id="rId41"/>
  </p:sldIdLst>
  <p:sldSz cx="9144000" cy="6858000" type="screen4x3"/>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6666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68" autoAdjust="0"/>
    <p:restoredTop sz="94660"/>
  </p:normalViewPr>
  <p:slideViewPr>
    <p:cSldViewPr>
      <p:cViewPr varScale="1">
        <p:scale>
          <a:sx n="68" d="100"/>
          <a:sy n="68" d="100"/>
        </p:scale>
        <p:origin x="1146"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ZA"/>
              <a:t>NON CONFORMANCE - FEB 2015 - MAY 2015</a:t>
            </a:r>
          </a:p>
        </c:rich>
      </c:tx>
      <c:overlay val="0"/>
    </c:title>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Feb-15</c:v>
                </c:pt>
              </c:strCache>
            </c:strRef>
          </c:tx>
          <c:invertIfNegative val="0"/>
          <c:cat>
            <c:strRef>
              <c:f>Sheet1!$A$2:$A$8</c:f>
              <c:strCache>
                <c:ptCount val="7"/>
                <c:pt idx="0">
                  <c:v>SOPS/ procedures</c:v>
                </c:pt>
                <c:pt idx="1">
                  <c:v>Non performance by individual</c:v>
                </c:pt>
                <c:pt idx="2">
                  <c:v>Poor team productivity</c:v>
                </c:pt>
                <c:pt idx="3">
                  <c:v>Poor communication</c:v>
                </c:pt>
                <c:pt idx="4">
                  <c:v>Management Support</c:v>
                </c:pt>
                <c:pt idx="5">
                  <c:v>Unrealistic expectations</c:v>
                </c:pt>
                <c:pt idx="6">
                  <c:v>Lack of knowledge of sawmill processes</c:v>
                </c:pt>
              </c:strCache>
            </c:strRef>
          </c:cat>
          <c:val>
            <c:numRef>
              <c:f>Sheet1!$B$2:$B$8</c:f>
              <c:numCache>
                <c:formatCode>_(* #\ ##0_);_(* \(#\ ##0\);_(* "-"??_);_(@_)</c:formatCode>
                <c:ptCount val="7"/>
                <c:pt idx="0">
                  <c:v>21</c:v>
                </c:pt>
                <c:pt idx="1">
                  <c:v>28</c:v>
                </c:pt>
                <c:pt idx="2">
                  <c:v>6</c:v>
                </c:pt>
                <c:pt idx="3">
                  <c:v>5</c:v>
                </c:pt>
                <c:pt idx="4">
                  <c:v>2</c:v>
                </c:pt>
                <c:pt idx="5">
                  <c:v>2</c:v>
                </c:pt>
                <c:pt idx="6">
                  <c:v>0</c:v>
                </c:pt>
              </c:numCache>
            </c:numRef>
          </c:val>
          <c:extLst>
            <c:ext xmlns:c16="http://schemas.microsoft.com/office/drawing/2014/chart" uri="{C3380CC4-5D6E-409C-BE32-E72D297353CC}">
              <c16:uniqueId val="{00000000-99DD-41BA-B7D0-E3CED0C38FFD}"/>
            </c:ext>
          </c:extLst>
        </c:ser>
        <c:ser>
          <c:idx val="1"/>
          <c:order val="1"/>
          <c:tx>
            <c:strRef>
              <c:f>Sheet1!$C$1</c:f>
              <c:strCache>
                <c:ptCount val="1"/>
                <c:pt idx="0">
                  <c:v>Mar-15</c:v>
                </c:pt>
              </c:strCache>
            </c:strRef>
          </c:tx>
          <c:invertIfNegative val="0"/>
          <c:cat>
            <c:strRef>
              <c:f>Sheet1!$A$2:$A$8</c:f>
              <c:strCache>
                <c:ptCount val="7"/>
                <c:pt idx="0">
                  <c:v>SOPS/ procedures</c:v>
                </c:pt>
                <c:pt idx="1">
                  <c:v>Non performance by individual</c:v>
                </c:pt>
                <c:pt idx="2">
                  <c:v>Poor team productivity</c:v>
                </c:pt>
                <c:pt idx="3">
                  <c:v>Poor communication</c:v>
                </c:pt>
                <c:pt idx="4">
                  <c:v>Management Support</c:v>
                </c:pt>
                <c:pt idx="5">
                  <c:v>Unrealistic expectations</c:v>
                </c:pt>
                <c:pt idx="6">
                  <c:v>Lack of knowledge of sawmill processes</c:v>
                </c:pt>
              </c:strCache>
            </c:strRef>
          </c:cat>
          <c:val>
            <c:numRef>
              <c:f>Sheet1!$C$2:$C$8</c:f>
              <c:numCache>
                <c:formatCode>_(* #\ ##0_);_(* \(#\ ##0\);_(* "-"??_);_(@_)</c:formatCode>
                <c:ptCount val="7"/>
                <c:pt idx="0">
                  <c:v>4</c:v>
                </c:pt>
                <c:pt idx="1">
                  <c:v>3</c:v>
                </c:pt>
                <c:pt idx="2">
                  <c:v>0</c:v>
                </c:pt>
                <c:pt idx="3">
                  <c:v>4</c:v>
                </c:pt>
                <c:pt idx="4">
                  <c:v>5</c:v>
                </c:pt>
                <c:pt idx="5">
                  <c:v>1</c:v>
                </c:pt>
                <c:pt idx="6">
                  <c:v>4</c:v>
                </c:pt>
              </c:numCache>
            </c:numRef>
          </c:val>
          <c:extLst>
            <c:ext xmlns:c16="http://schemas.microsoft.com/office/drawing/2014/chart" uri="{C3380CC4-5D6E-409C-BE32-E72D297353CC}">
              <c16:uniqueId val="{00000001-99DD-41BA-B7D0-E3CED0C38FFD}"/>
            </c:ext>
          </c:extLst>
        </c:ser>
        <c:ser>
          <c:idx val="2"/>
          <c:order val="2"/>
          <c:tx>
            <c:strRef>
              <c:f>Sheet1!$D$1</c:f>
              <c:strCache>
                <c:ptCount val="1"/>
                <c:pt idx="0">
                  <c:v>Apr-15</c:v>
                </c:pt>
              </c:strCache>
            </c:strRef>
          </c:tx>
          <c:invertIfNegative val="0"/>
          <c:cat>
            <c:strRef>
              <c:f>Sheet1!$A$2:$A$8</c:f>
              <c:strCache>
                <c:ptCount val="7"/>
                <c:pt idx="0">
                  <c:v>SOPS/ procedures</c:v>
                </c:pt>
                <c:pt idx="1">
                  <c:v>Non performance by individual</c:v>
                </c:pt>
                <c:pt idx="2">
                  <c:v>Poor team productivity</c:v>
                </c:pt>
                <c:pt idx="3">
                  <c:v>Poor communication</c:v>
                </c:pt>
                <c:pt idx="4">
                  <c:v>Management Support</c:v>
                </c:pt>
                <c:pt idx="5">
                  <c:v>Unrealistic expectations</c:v>
                </c:pt>
                <c:pt idx="6">
                  <c:v>Lack of knowledge of sawmill processes</c:v>
                </c:pt>
              </c:strCache>
            </c:strRef>
          </c:cat>
          <c:val>
            <c:numRef>
              <c:f>Sheet1!$D$2:$D$8</c:f>
              <c:numCache>
                <c:formatCode>_(* #\ ##0_);_(* \(#\ ##0\);_(* "-"??_);_(@_)</c:formatCode>
                <c:ptCount val="7"/>
                <c:pt idx="0">
                  <c:v>2</c:v>
                </c:pt>
                <c:pt idx="1">
                  <c:v>0</c:v>
                </c:pt>
                <c:pt idx="2">
                  <c:v>1</c:v>
                </c:pt>
                <c:pt idx="3">
                  <c:v>0</c:v>
                </c:pt>
                <c:pt idx="4">
                  <c:v>1</c:v>
                </c:pt>
                <c:pt idx="5">
                  <c:v>0</c:v>
                </c:pt>
                <c:pt idx="6">
                  <c:v>2</c:v>
                </c:pt>
              </c:numCache>
            </c:numRef>
          </c:val>
          <c:extLst>
            <c:ext xmlns:c16="http://schemas.microsoft.com/office/drawing/2014/chart" uri="{C3380CC4-5D6E-409C-BE32-E72D297353CC}">
              <c16:uniqueId val="{00000002-99DD-41BA-B7D0-E3CED0C38FFD}"/>
            </c:ext>
          </c:extLst>
        </c:ser>
        <c:ser>
          <c:idx val="3"/>
          <c:order val="3"/>
          <c:tx>
            <c:strRef>
              <c:f>Sheet1!$E$1</c:f>
              <c:strCache>
                <c:ptCount val="1"/>
                <c:pt idx="0">
                  <c:v>May-15</c:v>
                </c:pt>
              </c:strCache>
            </c:strRef>
          </c:tx>
          <c:invertIfNegative val="0"/>
          <c:cat>
            <c:strRef>
              <c:f>Sheet1!$A$2:$A$8</c:f>
              <c:strCache>
                <c:ptCount val="7"/>
                <c:pt idx="0">
                  <c:v>SOPS/ procedures</c:v>
                </c:pt>
                <c:pt idx="1">
                  <c:v>Non performance by individual</c:v>
                </c:pt>
                <c:pt idx="2">
                  <c:v>Poor team productivity</c:v>
                </c:pt>
                <c:pt idx="3">
                  <c:v>Poor communication</c:v>
                </c:pt>
                <c:pt idx="4">
                  <c:v>Management Support</c:v>
                </c:pt>
                <c:pt idx="5">
                  <c:v>Unrealistic expectations</c:v>
                </c:pt>
                <c:pt idx="6">
                  <c:v>Lack of knowledge of sawmill processes</c:v>
                </c:pt>
              </c:strCache>
            </c:strRef>
          </c:cat>
          <c:val>
            <c:numRef>
              <c:f>Sheet1!$E$2:$E$8</c:f>
              <c:numCache>
                <c:formatCode>_(* #\ ##0_);_(* \(#\ ##0\);_(* "-"??_);_(@_)</c:formatCode>
                <c:ptCount val="7"/>
                <c:pt idx="0">
                  <c:v>10</c:v>
                </c:pt>
                <c:pt idx="1">
                  <c:v>9</c:v>
                </c:pt>
                <c:pt idx="2">
                  <c:v>3</c:v>
                </c:pt>
                <c:pt idx="3">
                  <c:v>6</c:v>
                </c:pt>
                <c:pt idx="4">
                  <c:v>6</c:v>
                </c:pt>
                <c:pt idx="5">
                  <c:v>0</c:v>
                </c:pt>
                <c:pt idx="6">
                  <c:v>3</c:v>
                </c:pt>
              </c:numCache>
            </c:numRef>
          </c:val>
          <c:extLst>
            <c:ext xmlns:c16="http://schemas.microsoft.com/office/drawing/2014/chart" uri="{C3380CC4-5D6E-409C-BE32-E72D297353CC}">
              <c16:uniqueId val="{00000003-99DD-41BA-B7D0-E3CED0C38FFD}"/>
            </c:ext>
          </c:extLst>
        </c:ser>
        <c:dLbls>
          <c:showLegendKey val="0"/>
          <c:showVal val="0"/>
          <c:showCatName val="0"/>
          <c:showSerName val="0"/>
          <c:showPercent val="0"/>
          <c:showBubbleSize val="0"/>
        </c:dLbls>
        <c:gapWidth val="150"/>
        <c:shape val="box"/>
        <c:axId val="327992904"/>
        <c:axId val="1"/>
        <c:axId val="0"/>
      </c:bar3DChart>
      <c:catAx>
        <c:axId val="327992904"/>
        <c:scaling>
          <c:orientation val="minMax"/>
        </c:scaling>
        <c:delete val="0"/>
        <c:axPos val="b"/>
        <c:numFmt formatCode="General" sourceLinked="1"/>
        <c:majorTickMark val="none"/>
        <c:minorTickMark val="none"/>
        <c:tickLblPos val="nextTo"/>
        <c:txPr>
          <a:bodyPr rot="0" vert="horz"/>
          <a:lstStyle/>
          <a:p>
            <a:pPr>
              <a:defRPr/>
            </a:pPr>
            <a:endParaRPr lang="en-US"/>
          </a:p>
        </c:txPr>
        <c:crossAx val="1"/>
        <c:crosses val="autoZero"/>
        <c:auto val="1"/>
        <c:lblAlgn val="ctr"/>
        <c:lblOffset val="100"/>
        <c:noMultiLvlLbl val="0"/>
      </c:catAx>
      <c:valAx>
        <c:axId val="1"/>
        <c:scaling>
          <c:orientation val="minMax"/>
        </c:scaling>
        <c:delete val="0"/>
        <c:axPos val="l"/>
        <c:majorGridlines/>
        <c:numFmt formatCode="_(* #\ ##0_);_(* \(#\ ##0\);_(* &quot;-&quot;??_);_(@_)" sourceLinked="1"/>
        <c:majorTickMark val="none"/>
        <c:minorTickMark val="none"/>
        <c:tickLblPos val="nextTo"/>
        <c:txPr>
          <a:bodyPr rot="0" vert="horz"/>
          <a:lstStyle/>
          <a:p>
            <a:pPr>
              <a:defRPr/>
            </a:pPr>
            <a:endParaRPr lang="en-US"/>
          </a:p>
        </c:txPr>
        <c:crossAx val="327992904"/>
        <c:crosses val="autoZero"/>
        <c:crossBetween val="between"/>
      </c:valAx>
      <c:dTable>
        <c:showHorzBorder val="1"/>
        <c:showVertBorder val="1"/>
        <c:showOutline val="1"/>
        <c:showKeys val="1"/>
      </c:dTable>
      <c:spPr>
        <a:noFill/>
        <a:ln w="25400">
          <a:noFill/>
        </a:ln>
      </c:spPr>
    </c:plotArea>
    <c:plotVisOnly val="1"/>
    <c:dispBlanksAs val="gap"/>
    <c:showDLblsOverMax val="0"/>
  </c:chart>
  <c:txPr>
    <a:bodyPr/>
    <a:lstStyle/>
    <a:p>
      <a:pPr>
        <a:defRPr>
          <a:solidFill>
            <a:schemeClr val="bg1"/>
          </a:solidFil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0935"/>
          </a:xfrm>
          <a:prstGeom prst="rect">
            <a:avLst/>
          </a:prstGeom>
        </p:spPr>
        <p:txBody>
          <a:bodyPr vert="horz" lIns="96601" tIns="48300" rIns="96601" bIns="48300" rtlCol="0"/>
          <a:lstStyle>
            <a:lvl1pPr algn="l">
              <a:defRPr sz="1200"/>
            </a:lvl1pPr>
          </a:lstStyle>
          <a:p>
            <a:endParaRPr lang="en-ZA" dirty="0"/>
          </a:p>
        </p:txBody>
      </p:sp>
      <p:sp>
        <p:nvSpPr>
          <p:cNvPr id="3" name="Date Placeholder 2"/>
          <p:cNvSpPr>
            <a:spLocks noGrp="1"/>
          </p:cNvSpPr>
          <p:nvPr>
            <p:ph type="dt" sz="quarter" idx="1"/>
          </p:nvPr>
        </p:nvSpPr>
        <p:spPr>
          <a:xfrm>
            <a:off x="3901699" y="0"/>
            <a:ext cx="2984871" cy="500935"/>
          </a:xfrm>
          <a:prstGeom prst="rect">
            <a:avLst/>
          </a:prstGeom>
        </p:spPr>
        <p:txBody>
          <a:bodyPr vert="horz" lIns="96601" tIns="48300" rIns="96601" bIns="48300" rtlCol="0"/>
          <a:lstStyle>
            <a:lvl1pPr algn="r">
              <a:defRPr sz="1200"/>
            </a:lvl1pPr>
          </a:lstStyle>
          <a:p>
            <a:fld id="{21C4A4D3-B549-4166-B049-752BD26018F5}" type="datetimeFigureOut">
              <a:rPr lang="en-US" smtClean="0"/>
              <a:pPr/>
              <a:t>7/11/2022</a:t>
            </a:fld>
            <a:endParaRPr lang="en-ZA" dirty="0"/>
          </a:p>
        </p:txBody>
      </p:sp>
      <p:sp>
        <p:nvSpPr>
          <p:cNvPr id="4" name="Footer Placeholder 3"/>
          <p:cNvSpPr>
            <a:spLocks noGrp="1"/>
          </p:cNvSpPr>
          <p:nvPr>
            <p:ph type="ftr" sz="quarter" idx="2"/>
          </p:nvPr>
        </p:nvSpPr>
        <p:spPr>
          <a:xfrm>
            <a:off x="0" y="9516039"/>
            <a:ext cx="2984871" cy="500935"/>
          </a:xfrm>
          <a:prstGeom prst="rect">
            <a:avLst/>
          </a:prstGeom>
        </p:spPr>
        <p:txBody>
          <a:bodyPr vert="horz" lIns="96601" tIns="48300" rIns="96601" bIns="4830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901699" y="9516039"/>
            <a:ext cx="2984871" cy="500935"/>
          </a:xfrm>
          <a:prstGeom prst="rect">
            <a:avLst/>
          </a:prstGeom>
        </p:spPr>
        <p:txBody>
          <a:bodyPr vert="horz" lIns="96601" tIns="48300" rIns="96601" bIns="48300" rtlCol="0" anchor="b"/>
          <a:lstStyle>
            <a:lvl1pPr algn="r">
              <a:defRPr sz="1200"/>
            </a:lvl1pPr>
          </a:lstStyle>
          <a:p>
            <a:fld id="{7CDA2085-6B54-4905-9AF6-2BEAFB647E96}" type="slidenum">
              <a:rPr lang="en-ZA" smtClean="0"/>
              <a:pPr/>
              <a:t>‹#›</a:t>
            </a:fld>
            <a:endParaRPr lang="en-ZA" dirty="0"/>
          </a:p>
        </p:txBody>
      </p:sp>
    </p:spTree>
    <p:extLst>
      <p:ext uri="{BB962C8B-B14F-4D97-AF65-F5344CB8AC3E}">
        <p14:creationId xmlns:p14="http://schemas.microsoft.com/office/powerpoint/2010/main" val="8655497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0935"/>
          </a:xfrm>
          <a:prstGeom prst="rect">
            <a:avLst/>
          </a:prstGeom>
        </p:spPr>
        <p:txBody>
          <a:bodyPr vert="horz" lIns="96601" tIns="48300" rIns="96601" bIns="48300" rtlCol="0"/>
          <a:lstStyle>
            <a:lvl1pPr algn="l">
              <a:defRPr sz="1200"/>
            </a:lvl1pPr>
          </a:lstStyle>
          <a:p>
            <a:endParaRPr lang="en-ZA" dirty="0"/>
          </a:p>
        </p:txBody>
      </p:sp>
      <p:sp>
        <p:nvSpPr>
          <p:cNvPr id="3" name="Date Placeholder 2"/>
          <p:cNvSpPr>
            <a:spLocks noGrp="1"/>
          </p:cNvSpPr>
          <p:nvPr>
            <p:ph type="dt" idx="1"/>
          </p:nvPr>
        </p:nvSpPr>
        <p:spPr>
          <a:xfrm>
            <a:off x="3901699" y="0"/>
            <a:ext cx="2984871" cy="500935"/>
          </a:xfrm>
          <a:prstGeom prst="rect">
            <a:avLst/>
          </a:prstGeom>
        </p:spPr>
        <p:txBody>
          <a:bodyPr vert="horz" lIns="96601" tIns="48300" rIns="96601" bIns="48300" rtlCol="0"/>
          <a:lstStyle>
            <a:lvl1pPr algn="r">
              <a:defRPr sz="1200"/>
            </a:lvl1pPr>
          </a:lstStyle>
          <a:p>
            <a:fld id="{E9E69F88-E1A6-47FB-A452-1AE78404ECFB}" type="datetimeFigureOut">
              <a:rPr lang="en-US" smtClean="0"/>
              <a:pPr/>
              <a:t>7/11/2022</a:t>
            </a:fld>
            <a:endParaRPr lang="en-ZA" dirty="0"/>
          </a:p>
        </p:txBody>
      </p:sp>
      <p:sp>
        <p:nvSpPr>
          <p:cNvPr id="4" name="Slide Image Placeholder 3"/>
          <p:cNvSpPr>
            <a:spLocks noGrp="1" noRot="1" noChangeAspect="1"/>
          </p:cNvSpPr>
          <p:nvPr>
            <p:ph type="sldImg" idx="2"/>
          </p:nvPr>
        </p:nvSpPr>
        <p:spPr>
          <a:xfrm>
            <a:off x="939800" y="750888"/>
            <a:ext cx="5010150" cy="3757612"/>
          </a:xfrm>
          <a:prstGeom prst="rect">
            <a:avLst/>
          </a:prstGeom>
          <a:noFill/>
          <a:ln w="12700">
            <a:solidFill>
              <a:prstClr val="black"/>
            </a:solidFill>
          </a:ln>
        </p:spPr>
        <p:txBody>
          <a:bodyPr vert="horz" lIns="96601" tIns="48300" rIns="96601" bIns="48300" rtlCol="0" anchor="ctr"/>
          <a:lstStyle/>
          <a:p>
            <a:endParaRPr lang="en-ZA" dirty="0"/>
          </a:p>
        </p:txBody>
      </p:sp>
      <p:sp>
        <p:nvSpPr>
          <p:cNvPr id="5" name="Notes Placeholder 4"/>
          <p:cNvSpPr>
            <a:spLocks noGrp="1"/>
          </p:cNvSpPr>
          <p:nvPr>
            <p:ph type="body" sz="quarter" idx="3"/>
          </p:nvPr>
        </p:nvSpPr>
        <p:spPr>
          <a:xfrm>
            <a:off x="688817" y="4758889"/>
            <a:ext cx="5510530" cy="4508421"/>
          </a:xfrm>
          <a:prstGeom prst="rect">
            <a:avLst/>
          </a:prstGeom>
        </p:spPr>
        <p:txBody>
          <a:bodyPr vert="horz" lIns="96601" tIns="48300" rIns="96601" bIns="483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516039"/>
            <a:ext cx="2984871" cy="500935"/>
          </a:xfrm>
          <a:prstGeom prst="rect">
            <a:avLst/>
          </a:prstGeom>
        </p:spPr>
        <p:txBody>
          <a:bodyPr vert="horz" lIns="96601" tIns="48300" rIns="96601" bIns="4830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901699" y="9516039"/>
            <a:ext cx="2984871" cy="500935"/>
          </a:xfrm>
          <a:prstGeom prst="rect">
            <a:avLst/>
          </a:prstGeom>
        </p:spPr>
        <p:txBody>
          <a:bodyPr vert="horz" lIns="96601" tIns="48300" rIns="96601" bIns="48300" rtlCol="0" anchor="b"/>
          <a:lstStyle>
            <a:lvl1pPr algn="r">
              <a:defRPr sz="1200"/>
            </a:lvl1pPr>
          </a:lstStyle>
          <a:p>
            <a:fld id="{7349AA0F-D934-482E-A728-9A0900D66981}" type="slidenum">
              <a:rPr lang="en-ZA" smtClean="0"/>
              <a:pPr/>
              <a:t>‹#›</a:t>
            </a:fld>
            <a:endParaRPr lang="en-ZA" dirty="0"/>
          </a:p>
        </p:txBody>
      </p:sp>
    </p:spTree>
    <p:extLst>
      <p:ext uri="{BB962C8B-B14F-4D97-AF65-F5344CB8AC3E}">
        <p14:creationId xmlns:p14="http://schemas.microsoft.com/office/powerpoint/2010/main" val="579765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solidFill>
            <a:srgbClr val="009999"/>
          </a:solid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6CF58476-3EDD-488B-AC38-2D2BE308C2BE}" type="slidenum">
              <a:rPr lang="en-ZA" smtClean="0"/>
              <a:pPr/>
              <a:t>‹#›</a:t>
            </a:fld>
            <a:endParaRPr lang="en-ZA" dirty="0"/>
          </a:p>
        </p:txBody>
      </p:sp>
      <p:pic>
        <p:nvPicPr>
          <p:cNvPr id="12" name="Picture 11">
            <a:extLst>
              <a:ext uri="{FF2B5EF4-FFF2-40B4-BE49-F238E27FC236}">
                <a16:creationId xmlns:a16="http://schemas.microsoft.com/office/drawing/2014/main" id="{D66C495A-14F7-40BA-8F36-E670B12AF7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63688" y="4955384"/>
            <a:ext cx="3270002" cy="1834267"/>
          </a:xfrm>
          <a:prstGeom prst="rect">
            <a:avLst/>
          </a:prstGeom>
        </p:spPr>
      </p:pic>
    </p:spTree>
    <p:extLst>
      <p:ext uri="{BB962C8B-B14F-4D97-AF65-F5344CB8AC3E}">
        <p14:creationId xmlns:p14="http://schemas.microsoft.com/office/powerpoint/2010/main" val="397344767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dirty="0"/>
              <a:t>Click icon to add picture</a:t>
            </a:r>
          </a:p>
        </p:txBody>
      </p:sp>
      <p:sp>
        <p:nvSpPr>
          <p:cNvPr id="4" name="Text Placeholder 3"/>
          <p:cNvSpPr>
            <a:spLocks noGrp="1"/>
          </p:cNvSpPr>
          <p:nvPr>
            <p:ph type="body" sz="half" idx="2"/>
          </p:nvPr>
        </p:nvSpPr>
        <p:spPr>
          <a:xfrm>
            <a:off x="804863" y="5367338"/>
            <a:ext cx="752633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6853A4-DDEC-4BA7-92E1-2BC918D42C4E}" type="datetime1">
              <a:rPr lang="en-US" smtClean="0"/>
              <a:pPr/>
              <a:t>7/11/2022</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6CF58476-3EDD-488B-AC38-2D2BE308C2BE}" type="slidenum">
              <a:rPr lang="en-ZA" smtClean="0"/>
              <a:pPr/>
              <a:t>‹#›</a:t>
            </a:fld>
            <a:endParaRPr lang="en-ZA" dirty="0"/>
          </a:p>
        </p:txBody>
      </p:sp>
    </p:spTree>
    <p:extLst>
      <p:ext uri="{BB962C8B-B14F-4D97-AF65-F5344CB8AC3E}">
        <p14:creationId xmlns:p14="http://schemas.microsoft.com/office/powerpoint/2010/main" val="73591090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C06853A4-DDEC-4BA7-92E1-2BC918D42C4E}" type="datetime1">
              <a:rPr lang="en-US" smtClean="0"/>
              <a:pPr/>
              <a:t>7/11/2022</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6CF58476-3EDD-488B-AC38-2D2BE308C2BE}" type="slidenum">
              <a:rPr lang="en-ZA" smtClean="0"/>
              <a:pPr/>
              <a:t>‹#›</a:t>
            </a:fld>
            <a:endParaRPr lang="en-ZA" dirty="0"/>
          </a:p>
        </p:txBody>
      </p:sp>
    </p:spTree>
    <p:extLst>
      <p:ext uri="{BB962C8B-B14F-4D97-AF65-F5344CB8AC3E}">
        <p14:creationId xmlns:p14="http://schemas.microsoft.com/office/powerpoint/2010/main" val="182931232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C06853A4-DDEC-4BA7-92E1-2BC918D42C4E}" type="datetime1">
              <a:rPr lang="en-US" smtClean="0"/>
              <a:pPr/>
              <a:t>7/11/2022</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6CF58476-3EDD-488B-AC38-2D2BE308C2BE}" type="slidenum">
              <a:rPr lang="en-ZA" smtClean="0"/>
              <a:pPr/>
              <a:t>‹#›</a:t>
            </a:fld>
            <a:endParaRPr lang="en-ZA" dirty="0"/>
          </a:p>
        </p:txBody>
      </p:sp>
    </p:spTree>
    <p:extLst>
      <p:ext uri="{BB962C8B-B14F-4D97-AF65-F5344CB8AC3E}">
        <p14:creationId xmlns:p14="http://schemas.microsoft.com/office/powerpoint/2010/main" val="289560215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9E550F-5841-427A-9F25-14E680AD8E44}" type="datetime1">
              <a:rPr lang="en-US" smtClean="0"/>
              <a:pPr/>
              <a:t>7/11/2022</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6CF58476-3EDD-488B-AC38-2D2BE308C2BE}" type="slidenum">
              <a:rPr lang="en-ZA" smtClean="0"/>
              <a:pPr/>
              <a:t>‹#›</a:t>
            </a:fld>
            <a:endParaRPr lang="en-ZA" dirty="0"/>
          </a:p>
        </p:txBody>
      </p:sp>
    </p:spTree>
    <p:extLst>
      <p:ext uri="{BB962C8B-B14F-4D97-AF65-F5344CB8AC3E}">
        <p14:creationId xmlns:p14="http://schemas.microsoft.com/office/powerpoint/2010/main" val="1355931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6137655" y="586171"/>
            <a:ext cx="1701800"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E75672-2E27-4EBC-A198-313B187CFD53}" type="datetime1">
              <a:rPr lang="en-US" smtClean="0"/>
              <a:pPr/>
              <a:t>7/11/2022</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6CF58476-3EDD-488B-AC38-2D2BE308C2BE}" type="slidenum">
              <a:rPr lang="en-ZA" smtClean="0"/>
              <a:pPr/>
              <a:t>‹#›</a:t>
            </a:fld>
            <a:endParaRPr lang="en-ZA" dirty="0"/>
          </a:p>
        </p:txBody>
      </p:sp>
    </p:spTree>
    <p:extLst>
      <p:ext uri="{BB962C8B-B14F-4D97-AF65-F5344CB8AC3E}">
        <p14:creationId xmlns:p14="http://schemas.microsoft.com/office/powerpoint/2010/main" val="3809241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009999"/>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09997" y="2222287"/>
            <a:ext cx="7524003" cy="363651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D84712-7C53-43BF-A752-8D4A453B2103}" type="datetime1">
              <a:rPr lang="en-US" smtClean="0"/>
              <a:pPr/>
              <a:t>7/11/2022</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6CF58476-3EDD-488B-AC38-2D2BE308C2BE}" type="slidenum">
              <a:rPr lang="en-ZA" smtClean="0"/>
              <a:pPr/>
              <a:t>‹#›</a:t>
            </a:fld>
            <a:endParaRPr lang="en-ZA" dirty="0"/>
          </a:p>
        </p:txBody>
      </p:sp>
      <p:pic>
        <p:nvPicPr>
          <p:cNvPr id="8" name="Picture 7">
            <a:extLst>
              <a:ext uri="{FF2B5EF4-FFF2-40B4-BE49-F238E27FC236}">
                <a16:creationId xmlns:a16="http://schemas.microsoft.com/office/drawing/2014/main" id="{E08C5F89-BD2E-483E-9558-4AB615F564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1831" y="5796418"/>
            <a:ext cx="2175171" cy="1220135"/>
          </a:xfrm>
          <a:prstGeom prst="rect">
            <a:avLst/>
          </a:prstGeom>
        </p:spPr>
      </p:pic>
    </p:spTree>
    <p:extLst>
      <p:ext uri="{BB962C8B-B14F-4D97-AF65-F5344CB8AC3E}">
        <p14:creationId xmlns:p14="http://schemas.microsoft.com/office/powerpoint/2010/main" val="3824950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D801AA-ACF6-4109-B089-9999DFA92F43}" type="datetime1">
              <a:rPr lang="en-US" smtClean="0"/>
              <a:pPr/>
              <a:t>7/11/2022</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6CF58476-3EDD-488B-AC38-2D2BE308C2BE}" type="slidenum">
              <a:rPr lang="en-ZA" smtClean="0"/>
              <a:pPr/>
              <a:t>‹#›</a:t>
            </a:fld>
            <a:endParaRPr lang="en-ZA" dirty="0"/>
          </a:p>
        </p:txBody>
      </p:sp>
    </p:spTree>
    <p:extLst>
      <p:ext uri="{BB962C8B-B14F-4D97-AF65-F5344CB8AC3E}">
        <p14:creationId xmlns:p14="http://schemas.microsoft.com/office/powerpoint/2010/main" val="1012694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2487D8-6822-42CF-9FC0-FC57D2513DA6}" type="datetime1">
              <a:rPr lang="en-US" smtClean="0"/>
              <a:pPr/>
              <a:t>7/11/2022</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6CF58476-3EDD-488B-AC38-2D2BE308C2BE}" type="slidenum">
              <a:rPr lang="en-ZA" smtClean="0"/>
              <a:pPr/>
              <a:t>‹#›</a:t>
            </a:fld>
            <a:endParaRPr lang="en-ZA" dirty="0"/>
          </a:p>
        </p:txBody>
      </p:sp>
    </p:spTree>
    <p:extLst>
      <p:ext uri="{BB962C8B-B14F-4D97-AF65-F5344CB8AC3E}">
        <p14:creationId xmlns:p14="http://schemas.microsoft.com/office/powerpoint/2010/main" val="2391365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09996" y="2751137"/>
            <a:ext cx="3687391"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0" y="2751137"/>
            <a:ext cx="3670720"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49ED14-3C72-4BCF-9FE6-F7C06F5FFC89}" type="datetime1">
              <a:rPr lang="en-US" smtClean="0"/>
              <a:pPr/>
              <a:t>7/11/2022</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6CF58476-3EDD-488B-AC38-2D2BE308C2BE}" type="slidenum">
              <a:rPr lang="en-ZA" smtClean="0"/>
              <a:pPr/>
              <a:t>‹#›</a:t>
            </a:fld>
            <a:endParaRPr lang="en-ZA" dirty="0"/>
          </a:p>
        </p:txBody>
      </p:sp>
    </p:spTree>
    <p:extLst>
      <p:ext uri="{BB962C8B-B14F-4D97-AF65-F5344CB8AC3E}">
        <p14:creationId xmlns:p14="http://schemas.microsoft.com/office/powerpoint/2010/main" val="573875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6FD17A-1919-4EC9-AB35-79DA5D08EDA3}" type="datetime1">
              <a:rPr lang="en-US" smtClean="0"/>
              <a:pPr/>
              <a:t>7/11/2022</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6CF58476-3EDD-488B-AC38-2D2BE308C2BE}" type="slidenum">
              <a:rPr lang="en-ZA" smtClean="0"/>
              <a:pPr/>
              <a:t>‹#›</a:t>
            </a:fld>
            <a:endParaRPr lang="en-ZA" dirty="0"/>
          </a:p>
        </p:txBody>
      </p:sp>
    </p:spTree>
    <p:extLst>
      <p:ext uri="{BB962C8B-B14F-4D97-AF65-F5344CB8AC3E}">
        <p14:creationId xmlns:p14="http://schemas.microsoft.com/office/powerpoint/2010/main" val="3063940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D15F3A-8B10-48E9-A529-3FB86098B7F4}" type="datetime1">
              <a:rPr lang="en-US" smtClean="0"/>
              <a:pPr/>
              <a:t>7/11/2022</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6CF58476-3EDD-488B-AC38-2D2BE308C2BE}" type="slidenum">
              <a:rPr lang="en-ZA" smtClean="0"/>
              <a:pPr/>
              <a:t>‹#›</a:t>
            </a:fld>
            <a:endParaRPr lang="en-ZA" dirty="0"/>
          </a:p>
        </p:txBody>
      </p:sp>
    </p:spTree>
    <p:extLst>
      <p:ext uri="{BB962C8B-B14F-4D97-AF65-F5344CB8AC3E}">
        <p14:creationId xmlns:p14="http://schemas.microsoft.com/office/powerpoint/2010/main" val="2218701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641724" y="446087"/>
            <a:ext cx="4689475"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36A462-2101-4821-85C9-7221118D44D8}" type="datetime1">
              <a:rPr lang="en-US" smtClean="0"/>
              <a:pPr/>
              <a:t>7/11/2022</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6CF58476-3EDD-488B-AC38-2D2BE308C2BE}" type="slidenum">
              <a:rPr lang="en-ZA" smtClean="0"/>
              <a:pPr/>
              <a:t>‹#›</a:t>
            </a:fld>
            <a:endParaRPr lang="en-ZA" dirty="0"/>
          </a:p>
        </p:txBody>
      </p:sp>
    </p:spTree>
    <p:extLst>
      <p:ext uri="{BB962C8B-B14F-4D97-AF65-F5344CB8AC3E}">
        <p14:creationId xmlns:p14="http://schemas.microsoft.com/office/powerpoint/2010/main" val="1495520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dirty="0"/>
              <a:t>Click icon to add picture</a:t>
            </a:r>
          </a:p>
        </p:txBody>
      </p:sp>
      <p:sp>
        <p:nvSpPr>
          <p:cNvPr id="4" name="Text Placeholder 3"/>
          <p:cNvSpPr>
            <a:spLocks noGrp="1"/>
          </p:cNvSpPr>
          <p:nvPr>
            <p:ph type="body" sz="half" idx="2"/>
          </p:nvPr>
        </p:nvSpPr>
        <p:spPr>
          <a:xfrm>
            <a:off x="809996" y="2344684"/>
            <a:ext cx="350154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2914357" y="6041361"/>
            <a:ext cx="732659" cy="365125"/>
          </a:xfrm>
        </p:spPr>
        <p:txBody>
          <a:bodyPr/>
          <a:lstStyle/>
          <a:p>
            <a:fld id="{C06853A4-DDEC-4BA7-92E1-2BC918D42C4E}" type="datetime1">
              <a:rPr lang="en-US" smtClean="0"/>
              <a:pPr/>
              <a:t>7/11/2022</a:t>
            </a:fld>
            <a:endParaRPr lang="en-ZA" dirty="0"/>
          </a:p>
        </p:txBody>
      </p:sp>
      <p:sp>
        <p:nvSpPr>
          <p:cNvPr id="6" name="Footer Placeholder 5"/>
          <p:cNvSpPr>
            <a:spLocks noGrp="1"/>
          </p:cNvSpPr>
          <p:nvPr>
            <p:ph type="ftr" sz="quarter" idx="11"/>
          </p:nvPr>
        </p:nvSpPr>
        <p:spPr>
          <a:xfrm>
            <a:off x="442797" y="6041361"/>
            <a:ext cx="2471560" cy="365125"/>
          </a:xfrm>
        </p:spPr>
        <p:txBody>
          <a:bodyPr/>
          <a:lstStyle/>
          <a:p>
            <a:endParaRPr lang="en-ZA" dirty="0"/>
          </a:p>
        </p:txBody>
      </p:sp>
      <p:sp>
        <p:nvSpPr>
          <p:cNvPr id="7" name="Slide Number Placeholder 6"/>
          <p:cNvSpPr>
            <a:spLocks noGrp="1"/>
          </p:cNvSpPr>
          <p:nvPr>
            <p:ph type="sldNum" sz="quarter" idx="12"/>
          </p:nvPr>
        </p:nvSpPr>
        <p:spPr>
          <a:xfrm>
            <a:off x="3647017" y="5915887"/>
            <a:ext cx="796616" cy="490599"/>
          </a:xfrm>
        </p:spPr>
        <p:txBody>
          <a:bodyPr/>
          <a:lstStyle/>
          <a:p>
            <a:fld id="{6CF58476-3EDD-488B-AC38-2D2BE308C2BE}" type="slidenum">
              <a:rPr lang="en-ZA" smtClean="0"/>
              <a:pPr/>
              <a:t>‹#›</a:t>
            </a:fld>
            <a:endParaRPr lang="en-ZA" dirty="0"/>
          </a:p>
        </p:txBody>
      </p:sp>
    </p:spTree>
    <p:extLst>
      <p:ext uri="{BB962C8B-B14F-4D97-AF65-F5344CB8AC3E}">
        <p14:creationId xmlns:p14="http://schemas.microsoft.com/office/powerpoint/2010/main" val="129623421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l">
              <a:defRPr sz="900">
                <a:solidFill>
                  <a:schemeClr val="tx1"/>
                </a:solidFill>
              </a:defRPr>
            </a:lvl1pPr>
          </a:lstStyle>
          <a:p>
            <a:endParaRPr lang="en-ZA" dirty="0"/>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fld id="{C06853A4-DDEC-4BA7-92E1-2BC918D42C4E}" type="datetime1">
              <a:rPr lang="en-US" smtClean="0"/>
              <a:pPr/>
              <a:t>7/11/2022</a:t>
            </a:fld>
            <a:endParaRPr lang="en-ZA" dirty="0"/>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fld id="{6CF58476-3EDD-488B-AC38-2D2BE308C2BE}" type="slidenum">
              <a:rPr lang="en-ZA" smtClean="0"/>
              <a:pPr/>
              <a:t>‹#›</a:t>
            </a:fld>
            <a:endParaRPr lang="en-ZA" dirty="0"/>
          </a:p>
        </p:txBody>
      </p:sp>
      <p:pic>
        <p:nvPicPr>
          <p:cNvPr id="8" name="Picture 7" descr="Shan Cade Logo - Low Resolution.jpg">
            <a:extLst>
              <a:ext uri="{FF2B5EF4-FFF2-40B4-BE49-F238E27FC236}">
                <a16:creationId xmlns:a16="http://schemas.microsoft.com/office/drawing/2014/main" id="{6447F8DB-B66E-4ECB-AECA-58896652975B}"/>
              </a:ext>
            </a:extLst>
          </p:cNvPr>
          <p:cNvPicPr>
            <a:picLocks noChangeAspect="1"/>
          </p:cNvPicPr>
          <p:nvPr userDrawn="1"/>
        </p:nvPicPr>
        <p:blipFill>
          <a:blip r:embed="rId16"/>
          <a:stretch>
            <a:fillRect/>
          </a:stretch>
        </p:blipFill>
        <p:spPr>
          <a:xfrm>
            <a:off x="7358082" y="142852"/>
            <a:ext cx="1571604" cy="718217"/>
          </a:xfrm>
          <a:prstGeom prst="rect">
            <a:avLst/>
          </a:prstGeom>
        </p:spPr>
      </p:pic>
    </p:spTree>
    <p:extLst>
      <p:ext uri="{BB962C8B-B14F-4D97-AF65-F5344CB8AC3E}">
        <p14:creationId xmlns:p14="http://schemas.microsoft.com/office/powerpoint/2010/main" val="2806313862"/>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hf hdr="0" ftr="0" dt="0"/>
  <p:txStyles>
    <p:titleStyle>
      <a:lvl1pPr algn="l" defTabSz="457200" rtl="0" eaLnBrk="1" latinLnBrk="0" hangingPunct="1">
        <a:spcBef>
          <a:spcPct val="0"/>
        </a:spcBef>
        <a:buNone/>
        <a:defRPr sz="4000" b="0" kern="1200" cap="none" spc="0">
          <a:ln>
            <a:noFill/>
          </a:ln>
          <a:solidFill>
            <a:sysClr val="windowText" lastClr="000000"/>
          </a:solidFill>
          <a:effectLst/>
          <a:latin typeface="Calibri Light" panose="020F0302020204030204" pitchFamily="34" charset="0"/>
          <a:ea typeface="Batang" panose="02030600000101010101" pitchFamily="18" charset="-127"/>
          <a:cs typeface="Calibri Light" panose="020F03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bg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bg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bg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bg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bg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hyperlink" Target="../../../../Documents/1%20-%20EDUCATIONAL%20MATERIAL/1.%20Posters%20-%20PDFS/Posters%20-%20March%202021/Poster%2023%20Non-Conformance%20process.pdf" TargetMode="Externa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jpg"/></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Documents/1%20-%20CLIENTS/1.%20Talk%20Lumber/NON%20CONFORMANCE/NON%20CONFORMANCE%20REGISTER%20-%20TALK%20LUMBER%20FEB%202015.xls" TargetMode="Externa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hyperlink" Target="mailto:shan@shancade.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F7D4B7F7-2265-EBF5-832F-C2072365E5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75499">
            <a:off x="5893611" y="275229"/>
            <a:ext cx="1550884" cy="130010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8" name="Picture 17">
            <a:extLst>
              <a:ext uri="{FF2B5EF4-FFF2-40B4-BE49-F238E27FC236}">
                <a16:creationId xmlns:a16="http://schemas.microsoft.com/office/drawing/2014/main" id="{120A71FC-20B7-F5EE-5477-5580A682ED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5833" y="1781429"/>
            <a:ext cx="1428751" cy="142875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9" name="Picture 8">
            <a:extLst>
              <a:ext uri="{FF2B5EF4-FFF2-40B4-BE49-F238E27FC236}">
                <a16:creationId xmlns:a16="http://schemas.microsoft.com/office/drawing/2014/main" id="{C299B21A-72A6-444B-A997-DB41627D4B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7944" y="3401094"/>
            <a:ext cx="1528761" cy="9647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Slide Number Placeholder 3"/>
          <p:cNvSpPr>
            <a:spLocks noGrp="1"/>
          </p:cNvSpPr>
          <p:nvPr>
            <p:ph type="sldNum" sz="quarter" idx="12"/>
          </p:nvPr>
        </p:nvSpPr>
        <p:spPr/>
        <p:txBody>
          <a:bodyPr/>
          <a:lstStyle/>
          <a:p>
            <a:fld id="{6CF58476-3EDD-488B-AC38-2D2BE308C2BE}" type="slidenum">
              <a:rPr lang="en-ZA" smtClean="0"/>
              <a:pPr/>
              <a:t>1</a:t>
            </a:fld>
            <a:endParaRPr lang="en-ZA" dirty="0"/>
          </a:p>
        </p:txBody>
      </p:sp>
      <p:sp>
        <p:nvSpPr>
          <p:cNvPr id="6" name="TextBox 5"/>
          <p:cNvSpPr txBox="1"/>
          <p:nvPr/>
        </p:nvSpPr>
        <p:spPr>
          <a:xfrm>
            <a:off x="5427324" y="6215082"/>
            <a:ext cx="3288080" cy="307777"/>
          </a:xfrm>
          <a:prstGeom prst="rect">
            <a:avLst/>
          </a:prstGeom>
          <a:noFill/>
        </p:spPr>
        <p:txBody>
          <a:bodyPr wrap="none" rtlCol="0">
            <a:spAutoFit/>
          </a:bodyPr>
          <a:lstStyle/>
          <a:p>
            <a:r>
              <a:rPr lang="en-ZA" sz="1400" dirty="0"/>
              <a:t>Prepared &amp; presented by Shân Cade</a:t>
            </a:r>
          </a:p>
        </p:txBody>
      </p:sp>
      <p:sp>
        <p:nvSpPr>
          <p:cNvPr id="2" name="TextBox 1">
            <a:extLst>
              <a:ext uri="{FF2B5EF4-FFF2-40B4-BE49-F238E27FC236}">
                <a16:creationId xmlns:a16="http://schemas.microsoft.com/office/drawing/2014/main" id="{FFC3BD7F-166D-4643-8A58-B2D48E457B7C}"/>
              </a:ext>
            </a:extLst>
          </p:cNvPr>
          <p:cNvSpPr txBox="1"/>
          <p:nvPr/>
        </p:nvSpPr>
        <p:spPr>
          <a:xfrm>
            <a:off x="5580112" y="5286388"/>
            <a:ext cx="3121088" cy="646331"/>
          </a:xfrm>
          <a:prstGeom prst="rect">
            <a:avLst/>
          </a:prstGeom>
          <a:noFill/>
        </p:spPr>
        <p:txBody>
          <a:bodyPr wrap="square" rtlCol="0">
            <a:spAutoFit/>
          </a:bodyPr>
          <a:lstStyle/>
          <a:p>
            <a:pPr algn="ctr"/>
            <a:r>
              <a:rPr lang="en-ZA" dirty="0">
                <a:solidFill>
                  <a:sysClr val="windowText" lastClr="000000"/>
                </a:solidFill>
              </a:rPr>
              <a:t>Prepared &amp; Presented by Shân Cade</a:t>
            </a:r>
          </a:p>
        </p:txBody>
      </p:sp>
      <p:sp>
        <p:nvSpPr>
          <p:cNvPr id="10" name="TextBox 9">
            <a:extLst>
              <a:ext uri="{FF2B5EF4-FFF2-40B4-BE49-F238E27FC236}">
                <a16:creationId xmlns:a16="http://schemas.microsoft.com/office/drawing/2014/main" id="{9C5B9EB9-B554-BFB2-F772-801978C719CA}"/>
              </a:ext>
            </a:extLst>
          </p:cNvPr>
          <p:cNvSpPr txBox="1"/>
          <p:nvPr/>
        </p:nvSpPr>
        <p:spPr>
          <a:xfrm>
            <a:off x="4067944" y="4420410"/>
            <a:ext cx="1401346" cy="369332"/>
          </a:xfrm>
          <a:prstGeom prst="rect">
            <a:avLst/>
          </a:prstGeom>
          <a:noFill/>
        </p:spPr>
        <p:txBody>
          <a:bodyPr wrap="none" rtlCol="0">
            <a:spAutoFit/>
          </a:bodyPr>
          <a:lstStyle/>
          <a:p>
            <a:r>
              <a:rPr lang="en-ZA" b="1" dirty="0">
                <a:solidFill>
                  <a:schemeClr val="bg1"/>
                </a:solidFill>
              </a:rPr>
              <a:t>7 July 2022</a:t>
            </a:r>
          </a:p>
        </p:txBody>
      </p:sp>
      <p:pic>
        <p:nvPicPr>
          <p:cNvPr id="5" name="Picture 4">
            <a:extLst>
              <a:ext uri="{FF2B5EF4-FFF2-40B4-BE49-F238E27FC236}">
                <a16:creationId xmlns:a16="http://schemas.microsoft.com/office/drawing/2014/main" id="{FA2352F6-B5A3-6047-CDEF-CC39CFEC17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2540" y="1928173"/>
            <a:ext cx="1550884" cy="155088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1" name="Picture 10">
            <a:extLst>
              <a:ext uri="{FF2B5EF4-FFF2-40B4-BE49-F238E27FC236}">
                <a16:creationId xmlns:a16="http://schemas.microsoft.com/office/drawing/2014/main" id="{D86275E0-31C0-6B90-5D39-F62A1EC0A0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57685" y="1151692"/>
            <a:ext cx="3828630" cy="170413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4" name="Picture 13">
            <a:extLst>
              <a:ext uri="{FF2B5EF4-FFF2-40B4-BE49-F238E27FC236}">
                <a16:creationId xmlns:a16="http://schemas.microsoft.com/office/drawing/2014/main" id="{1B7BDB86-1580-EFA5-2A88-815CAEA903C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03424" y="2703615"/>
            <a:ext cx="1249382" cy="124938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6" name="Picture 15">
            <a:extLst>
              <a:ext uri="{FF2B5EF4-FFF2-40B4-BE49-F238E27FC236}">
                <a16:creationId xmlns:a16="http://schemas.microsoft.com/office/drawing/2014/main" id="{E166D53B-C626-6677-A7F9-441C2D9B15E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832737">
            <a:off x="1455351" y="602388"/>
            <a:ext cx="1296144" cy="129614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2" name="Picture 21">
            <a:extLst>
              <a:ext uri="{FF2B5EF4-FFF2-40B4-BE49-F238E27FC236}">
                <a16:creationId xmlns:a16="http://schemas.microsoft.com/office/drawing/2014/main" id="{43AE822A-DD75-3B83-470D-2FBF8B60E0A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53464" y="3026498"/>
            <a:ext cx="1454233" cy="145423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TextBox 2">
            <a:extLst>
              <a:ext uri="{FF2B5EF4-FFF2-40B4-BE49-F238E27FC236}">
                <a16:creationId xmlns:a16="http://schemas.microsoft.com/office/drawing/2014/main" id="{CE729F3C-2542-3162-93F8-95A129287AA2}"/>
              </a:ext>
            </a:extLst>
          </p:cNvPr>
          <p:cNvSpPr txBox="1"/>
          <p:nvPr/>
        </p:nvSpPr>
        <p:spPr>
          <a:xfrm>
            <a:off x="2820573" y="420493"/>
            <a:ext cx="2530884" cy="1107996"/>
          </a:xfrm>
          <a:prstGeom prst="rect">
            <a:avLst/>
          </a:prstGeom>
          <a:noFill/>
        </p:spPr>
        <p:txBody>
          <a:bodyPr wrap="square" rtlCol="0">
            <a:spAutoFit/>
          </a:bodyPr>
          <a:lstStyle/>
          <a:p>
            <a:pPr algn="ctr"/>
            <a:r>
              <a:rPr lang="en-ZA" sz="6600" b="1" dirty="0">
                <a:solidFill>
                  <a:schemeClr val="bg1"/>
                </a:solidFill>
                <a:latin typeface="Chiller" panose="04020404031007020602" pitchFamily="82" charset="0"/>
              </a:rPr>
              <a:t>EXPORT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CF58476-3EDD-488B-AC38-2D2BE308C2BE}" type="slidenum">
              <a:rPr lang="en-ZA" smtClean="0"/>
              <a:pPr/>
              <a:t>10</a:t>
            </a:fld>
            <a:endParaRPr lang="en-ZA" dirty="0"/>
          </a:p>
        </p:txBody>
      </p:sp>
      <p:sp>
        <p:nvSpPr>
          <p:cNvPr id="4" name="Title 3"/>
          <p:cNvSpPr>
            <a:spLocks noGrp="1"/>
          </p:cNvSpPr>
          <p:nvPr>
            <p:ph type="title"/>
          </p:nvPr>
        </p:nvSpPr>
        <p:spPr>
          <a:xfrm>
            <a:off x="447544" y="74855"/>
            <a:ext cx="8229600" cy="769927"/>
          </a:xfrm>
        </p:spPr>
        <p:txBody>
          <a:bodyPr/>
          <a:lstStyle/>
          <a:p>
            <a:pPr algn="ctr"/>
            <a:r>
              <a:rPr lang="en-ZA" dirty="0"/>
              <a:t>Export Cycle</a:t>
            </a:r>
          </a:p>
        </p:txBody>
      </p:sp>
      <p:pic>
        <p:nvPicPr>
          <p:cNvPr id="6" name="Picture 5" descr="Freight Forwarding overview - FINAL - Low Res.jpg"/>
          <p:cNvPicPr>
            <a:picLocks noChangeAspect="1"/>
          </p:cNvPicPr>
          <p:nvPr/>
        </p:nvPicPr>
        <p:blipFill>
          <a:blip r:embed="rId2"/>
          <a:stretch>
            <a:fillRect/>
          </a:stretch>
        </p:blipFill>
        <p:spPr>
          <a:xfrm>
            <a:off x="1331640" y="1109364"/>
            <a:ext cx="6786610" cy="4795329"/>
          </a:xfrm>
          <a:prstGeom prst="rect">
            <a:avLst/>
          </a:prstGeom>
        </p:spPr>
      </p:pic>
      <p:sp>
        <p:nvSpPr>
          <p:cNvPr id="2" name="Rectangle 1">
            <a:extLst>
              <a:ext uri="{FF2B5EF4-FFF2-40B4-BE49-F238E27FC236}">
                <a16:creationId xmlns:a16="http://schemas.microsoft.com/office/drawing/2014/main" id="{159D3FF4-3477-4525-B2FF-606E0AF0E19D}"/>
              </a:ext>
            </a:extLst>
          </p:cNvPr>
          <p:cNvSpPr/>
          <p:nvPr/>
        </p:nvSpPr>
        <p:spPr>
          <a:xfrm>
            <a:off x="5994321" y="6071756"/>
            <a:ext cx="2244140" cy="369332"/>
          </a:xfrm>
          <a:prstGeom prst="rect">
            <a:avLst/>
          </a:prstGeom>
        </p:spPr>
        <p:txBody>
          <a:bodyPr wrap="none">
            <a:spAutoFit/>
          </a:bodyPr>
          <a:lstStyle/>
          <a:p>
            <a:r>
              <a:rPr lang="en-ZA" dirty="0"/>
              <a:t>Workbook page 9 - 11</a:t>
            </a:r>
          </a:p>
        </p:txBody>
      </p:sp>
      <p:sp>
        <p:nvSpPr>
          <p:cNvPr id="7" name="Flowchart: Connector 6">
            <a:extLst>
              <a:ext uri="{FF2B5EF4-FFF2-40B4-BE49-F238E27FC236}">
                <a16:creationId xmlns:a16="http://schemas.microsoft.com/office/drawing/2014/main" id="{D7105498-6DB4-798B-2B46-DB105CA759D5}"/>
              </a:ext>
            </a:extLst>
          </p:cNvPr>
          <p:cNvSpPr/>
          <p:nvPr/>
        </p:nvSpPr>
        <p:spPr>
          <a:xfrm>
            <a:off x="1025750" y="4192775"/>
            <a:ext cx="3330226" cy="1008112"/>
          </a:xfrm>
          <a:prstGeom prst="flowChartConnector">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aphicFrame>
        <p:nvGraphicFramePr>
          <p:cNvPr id="8" name="Table 10">
            <a:extLst>
              <a:ext uri="{FF2B5EF4-FFF2-40B4-BE49-F238E27FC236}">
                <a16:creationId xmlns:a16="http://schemas.microsoft.com/office/drawing/2014/main" id="{9C008FEC-1358-C576-56F4-F798160E9976}"/>
              </a:ext>
            </a:extLst>
          </p:cNvPr>
          <p:cNvGraphicFramePr>
            <a:graphicFrameLocks noGrp="1"/>
          </p:cNvGraphicFramePr>
          <p:nvPr>
            <p:extLst>
              <p:ext uri="{D42A27DB-BD31-4B8C-83A1-F6EECF244321}">
                <p14:modId xmlns:p14="http://schemas.microsoft.com/office/powerpoint/2010/main" val="403419878"/>
              </p:ext>
            </p:extLst>
          </p:nvPr>
        </p:nvGraphicFramePr>
        <p:xfrm>
          <a:off x="1726875" y="815821"/>
          <a:ext cx="6375173" cy="3337560"/>
        </p:xfrm>
        <a:graphic>
          <a:graphicData uri="http://schemas.openxmlformats.org/drawingml/2006/table">
            <a:tbl>
              <a:tblPr firstRow="1" bandRow="1">
                <a:tableStyleId>{5C22544A-7EE6-4342-B048-85BDC9FD1C3A}</a:tableStyleId>
              </a:tblPr>
              <a:tblGrid>
                <a:gridCol w="6375173">
                  <a:extLst>
                    <a:ext uri="{9D8B030D-6E8A-4147-A177-3AD203B41FA5}">
                      <a16:colId xmlns:a16="http://schemas.microsoft.com/office/drawing/2014/main" val="823219209"/>
                    </a:ext>
                  </a:extLst>
                </a:gridCol>
              </a:tblGrid>
              <a:tr h="370840">
                <a:tc>
                  <a:txBody>
                    <a:bodyPr/>
                    <a:lstStyle/>
                    <a:p>
                      <a:r>
                        <a:rPr lang="en-ZA" b="1" dirty="0">
                          <a:solidFill>
                            <a:schemeClr val="bg1"/>
                          </a:solidFill>
                        </a:rPr>
                        <a:t>Invoice</a:t>
                      </a:r>
                    </a:p>
                  </a:txBody>
                  <a:tcPr/>
                </a:tc>
                <a:extLst>
                  <a:ext uri="{0D108BD9-81ED-4DB2-BD59-A6C34878D82A}">
                    <a16:rowId xmlns:a16="http://schemas.microsoft.com/office/drawing/2014/main" val="284400204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b="1" dirty="0"/>
                        <a:t>Packing list</a:t>
                      </a:r>
                    </a:p>
                  </a:txBody>
                  <a:tcPr/>
                </a:tc>
                <a:extLst>
                  <a:ext uri="{0D108BD9-81ED-4DB2-BD59-A6C34878D82A}">
                    <a16:rowId xmlns:a16="http://schemas.microsoft.com/office/drawing/2014/main" val="1582201445"/>
                  </a:ext>
                </a:extLst>
              </a:tr>
              <a:tr h="370840">
                <a:tc>
                  <a:txBody>
                    <a:bodyPr/>
                    <a:lstStyle/>
                    <a:p>
                      <a:r>
                        <a:rPr lang="en-ZA" b="1" dirty="0">
                          <a:solidFill>
                            <a:schemeClr val="bg1"/>
                          </a:solidFill>
                        </a:rPr>
                        <a:t>SAD500 customs control</a:t>
                      </a:r>
                    </a:p>
                  </a:txBody>
                  <a:tcPr/>
                </a:tc>
                <a:extLst>
                  <a:ext uri="{0D108BD9-81ED-4DB2-BD59-A6C34878D82A}">
                    <a16:rowId xmlns:a16="http://schemas.microsoft.com/office/drawing/2014/main" val="3938190883"/>
                  </a:ext>
                </a:extLst>
              </a:tr>
              <a:tr h="370840">
                <a:tc>
                  <a:txBody>
                    <a:bodyPr/>
                    <a:lstStyle/>
                    <a:p>
                      <a:r>
                        <a:rPr lang="en-ZA" b="1" dirty="0">
                          <a:solidFill>
                            <a:schemeClr val="bg1"/>
                          </a:solidFill>
                        </a:rPr>
                        <a:t>Transport document – e.g. Bill of Lading or Airwaybill</a:t>
                      </a:r>
                    </a:p>
                  </a:txBody>
                  <a:tcPr/>
                </a:tc>
                <a:extLst>
                  <a:ext uri="{0D108BD9-81ED-4DB2-BD59-A6C34878D82A}">
                    <a16:rowId xmlns:a16="http://schemas.microsoft.com/office/drawing/2014/main" val="2768831297"/>
                  </a:ext>
                </a:extLst>
              </a:tr>
              <a:tr h="370840">
                <a:tc>
                  <a:txBody>
                    <a:bodyPr/>
                    <a:lstStyle/>
                    <a:p>
                      <a:r>
                        <a:rPr lang="en-ZA" b="1" dirty="0">
                          <a:solidFill>
                            <a:schemeClr val="bg1"/>
                          </a:solidFill>
                        </a:rPr>
                        <a:t>Specific product related transport document</a:t>
                      </a:r>
                    </a:p>
                  </a:txBody>
                  <a:tcPr/>
                </a:tc>
                <a:extLst>
                  <a:ext uri="{0D108BD9-81ED-4DB2-BD59-A6C34878D82A}">
                    <a16:rowId xmlns:a16="http://schemas.microsoft.com/office/drawing/2014/main" val="2793729168"/>
                  </a:ext>
                </a:extLst>
              </a:tr>
              <a:tr h="370840">
                <a:tc>
                  <a:txBody>
                    <a:bodyPr/>
                    <a:lstStyle/>
                    <a:p>
                      <a:r>
                        <a:rPr lang="en-ZA" b="1" dirty="0">
                          <a:solidFill>
                            <a:schemeClr val="bg1"/>
                          </a:solidFill>
                        </a:rPr>
                        <a:t>Product specific compliance docs</a:t>
                      </a:r>
                    </a:p>
                  </a:txBody>
                  <a:tcPr/>
                </a:tc>
                <a:extLst>
                  <a:ext uri="{0D108BD9-81ED-4DB2-BD59-A6C34878D82A}">
                    <a16:rowId xmlns:a16="http://schemas.microsoft.com/office/drawing/2014/main" val="535242385"/>
                  </a:ext>
                </a:extLst>
              </a:tr>
              <a:tr h="370840">
                <a:tc>
                  <a:txBody>
                    <a:bodyPr/>
                    <a:lstStyle/>
                    <a:p>
                      <a:r>
                        <a:rPr lang="en-ZA" b="1" dirty="0">
                          <a:solidFill>
                            <a:schemeClr val="bg1"/>
                          </a:solidFill>
                        </a:rPr>
                        <a:t>Trade agreement documents e.g. Certificate of origin</a:t>
                      </a:r>
                    </a:p>
                  </a:txBody>
                  <a:tcPr/>
                </a:tc>
                <a:extLst>
                  <a:ext uri="{0D108BD9-81ED-4DB2-BD59-A6C34878D82A}">
                    <a16:rowId xmlns:a16="http://schemas.microsoft.com/office/drawing/2014/main" val="2407140916"/>
                  </a:ext>
                </a:extLst>
              </a:tr>
              <a:tr h="370840">
                <a:tc>
                  <a:txBody>
                    <a:bodyPr/>
                    <a:lstStyle/>
                    <a:p>
                      <a:r>
                        <a:rPr lang="en-ZA" b="1" dirty="0">
                          <a:solidFill>
                            <a:schemeClr val="bg1"/>
                          </a:solidFill>
                        </a:rPr>
                        <a:t>Inspection report (if applicable)</a:t>
                      </a:r>
                    </a:p>
                  </a:txBody>
                  <a:tcPr/>
                </a:tc>
                <a:extLst>
                  <a:ext uri="{0D108BD9-81ED-4DB2-BD59-A6C34878D82A}">
                    <a16:rowId xmlns:a16="http://schemas.microsoft.com/office/drawing/2014/main" val="2214850275"/>
                  </a:ext>
                </a:extLst>
              </a:tr>
              <a:tr h="370840">
                <a:tc>
                  <a:txBody>
                    <a:bodyPr/>
                    <a:lstStyle/>
                    <a:p>
                      <a:r>
                        <a:rPr lang="en-ZA" b="1" dirty="0">
                          <a:solidFill>
                            <a:schemeClr val="bg1"/>
                          </a:solidFill>
                        </a:rPr>
                        <a:t>Import permit (if applicable)</a:t>
                      </a:r>
                    </a:p>
                  </a:txBody>
                  <a:tcPr/>
                </a:tc>
                <a:extLst>
                  <a:ext uri="{0D108BD9-81ED-4DB2-BD59-A6C34878D82A}">
                    <a16:rowId xmlns:a16="http://schemas.microsoft.com/office/drawing/2014/main" val="1498075554"/>
                  </a:ext>
                </a:extLst>
              </a:tr>
            </a:tbl>
          </a:graphicData>
        </a:graphic>
      </p:graphicFrame>
    </p:spTree>
    <p:extLst>
      <p:ext uri="{BB962C8B-B14F-4D97-AF65-F5344CB8AC3E}">
        <p14:creationId xmlns:p14="http://schemas.microsoft.com/office/powerpoint/2010/main" val="1924052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CF58476-3EDD-488B-AC38-2D2BE308C2BE}" type="slidenum">
              <a:rPr lang="en-ZA" smtClean="0"/>
              <a:pPr/>
              <a:t>11</a:t>
            </a:fld>
            <a:endParaRPr lang="en-ZA" dirty="0"/>
          </a:p>
        </p:txBody>
      </p:sp>
      <p:sp>
        <p:nvSpPr>
          <p:cNvPr id="4" name="Title 3"/>
          <p:cNvSpPr>
            <a:spLocks noGrp="1"/>
          </p:cNvSpPr>
          <p:nvPr>
            <p:ph type="title"/>
          </p:nvPr>
        </p:nvSpPr>
        <p:spPr>
          <a:xfrm>
            <a:off x="457200" y="-112425"/>
            <a:ext cx="8229600" cy="1143000"/>
          </a:xfrm>
        </p:spPr>
        <p:txBody>
          <a:bodyPr/>
          <a:lstStyle/>
          <a:p>
            <a:pPr algn="ctr"/>
            <a:r>
              <a:rPr lang="en-ZA" dirty="0"/>
              <a:t>Export Cycle</a:t>
            </a:r>
          </a:p>
        </p:txBody>
      </p:sp>
      <p:pic>
        <p:nvPicPr>
          <p:cNvPr id="6" name="Picture 5" descr="Freight Forwarding overview - FINAL - Low Res.jpg"/>
          <p:cNvPicPr>
            <a:picLocks noChangeAspect="1"/>
          </p:cNvPicPr>
          <p:nvPr/>
        </p:nvPicPr>
        <p:blipFill>
          <a:blip r:embed="rId2"/>
          <a:stretch>
            <a:fillRect/>
          </a:stretch>
        </p:blipFill>
        <p:spPr>
          <a:xfrm>
            <a:off x="1331640" y="1109364"/>
            <a:ext cx="6786610" cy="4795329"/>
          </a:xfrm>
          <a:prstGeom prst="rect">
            <a:avLst/>
          </a:prstGeom>
        </p:spPr>
      </p:pic>
      <p:sp>
        <p:nvSpPr>
          <p:cNvPr id="2" name="Rectangle 1">
            <a:extLst>
              <a:ext uri="{FF2B5EF4-FFF2-40B4-BE49-F238E27FC236}">
                <a16:creationId xmlns:a16="http://schemas.microsoft.com/office/drawing/2014/main" id="{159D3FF4-3477-4525-B2FF-606E0AF0E19D}"/>
              </a:ext>
            </a:extLst>
          </p:cNvPr>
          <p:cNvSpPr/>
          <p:nvPr/>
        </p:nvSpPr>
        <p:spPr>
          <a:xfrm>
            <a:off x="5994321" y="6071756"/>
            <a:ext cx="2244140" cy="369332"/>
          </a:xfrm>
          <a:prstGeom prst="rect">
            <a:avLst/>
          </a:prstGeom>
        </p:spPr>
        <p:txBody>
          <a:bodyPr wrap="none">
            <a:spAutoFit/>
          </a:bodyPr>
          <a:lstStyle/>
          <a:p>
            <a:r>
              <a:rPr lang="en-ZA" dirty="0"/>
              <a:t>Workbook page 9 - 11</a:t>
            </a:r>
          </a:p>
        </p:txBody>
      </p:sp>
      <p:graphicFrame>
        <p:nvGraphicFramePr>
          <p:cNvPr id="8" name="Table 10">
            <a:extLst>
              <a:ext uri="{FF2B5EF4-FFF2-40B4-BE49-F238E27FC236}">
                <a16:creationId xmlns:a16="http://schemas.microsoft.com/office/drawing/2014/main" id="{50C2F18A-3B5A-96F1-ED79-F9EA1D1FBE39}"/>
              </a:ext>
            </a:extLst>
          </p:cNvPr>
          <p:cNvGraphicFramePr>
            <a:graphicFrameLocks noGrp="1"/>
          </p:cNvGraphicFramePr>
          <p:nvPr>
            <p:extLst>
              <p:ext uri="{D42A27DB-BD31-4B8C-83A1-F6EECF244321}">
                <p14:modId xmlns:p14="http://schemas.microsoft.com/office/powerpoint/2010/main" val="2995840931"/>
              </p:ext>
            </p:extLst>
          </p:nvPr>
        </p:nvGraphicFramePr>
        <p:xfrm>
          <a:off x="3635915" y="3201127"/>
          <a:ext cx="4482335" cy="1010920"/>
        </p:xfrm>
        <a:graphic>
          <a:graphicData uri="http://schemas.openxmlformats.org/drawingml/2006/table">
            <a:tbl>
              <a:tblPr firstRow="1" bandRow="1">
                <a:tableStyleId>{5C22544A-7EE6-4342-B048-85BDC9FD1C3A}</a:tableStyleId>
              </a:tblPr>
              <a:tblGrid>
                <a:gridCol w="4482335">
                  <a:extLst>
                    <a:ext uri="{9D8B030D-6E8A-4147-A177-3AD203B41FA5}">
                      <a16:colId xmlns:a16="http://schemas.microsoft.com/office/drawing/2014/main" val="823219209"/>
                    </a:ext>
                  </a:extLst>
                </a:gridCol>
              </a:tblGrid>
              <a:tr h="370840">
                <a:tc>
                  <a:txBody>
                    <a:bodyPr/>
                    <a:lstStyle/>
                    <a:p>
                      <a:r>
                        <a:rPr lang="en-ZA" b="1" dirty="0">
                          <a:solidFill>
                            <a:schemeClr val="bg1"/>
                          </a:solidFill>
                        </a:rPr>
                        <a:t>TOTAL import clearance batch</a:t>
                      </a:r>
                    </a:p>
                  </a:txBody>
                  <a:tcPr/>
                </a:tc>
                <a:extLst>
                  <a:ext uri="{0D108BD9-81ED-4DB2-BD59-A6C34878D82A}">
                    <a16:rowId xmlns:a16="http://schemas.microsoft.com/office/drawing/2014/main" val="2844002045"/>
                  </a:ext>
                </a:extLst>
              </a:tr>
              <a:tr h="370840">
                <a:tc>
                  <a:txBody>
                    <a:bodyPr/>
                    <a:lstStyle/>
                    <a:p>
                      <a:r>
                        <a:rPr lang="en-ZA" b="1" dirty="0">
                          <a:solidFill>
                            <a:schemeClr val="bg1"/>
                          </a:solidFill>
                        </a:rPr>
                        <a:t>Internal transport specific (if applicable)</a:t>
                      </a:r>
                    </a:p>
                  </a:txBody>
                  <a:tcPr/>
                </a:tc>
                <a:extLst>
                  <a:ext uri="{0D108BD9-81ED-4DB2-BD59-A6C34878D82A}">
                    <a16:rowId xmlns:a16="http://schemas.microsoft.com/office/drawing/2014/main" val="1278130124"/>
                  </a:ext>
                </a:extLst>
              </a:tr>
            </a:tbl>
          </a:graphicData>
        </a:graphic>
      </p:graphicFrame>
      <p:sp>
        <p:nvSpPr>
          <p:cNvPr id="9" name="Flowchart: Connector 8">
            <a:extLst>
              <a:ext uri="{FF2B5EF4-FFF2-40B4-BE49-F238E27FC236}">
                <a16:creationId xmlns:a16="http://schemas.microsoft.com/office/drawing/2014/main" id="{E802405D-2371-D063-C850-6A8826635483}"/>
              </a:ext>
            </a:extLst>
          </p:cNvPr>
          <p:cNvSpPr/>
          <p:nvPr/>
        </p:nvSpPr>
        <p:spPr>
          <a:xfrm>
            <a:off x="3929562" y="4301584"/>
            <a:ext cx="2912466" cy="1008112"/>
          </a:xfrm>
          <a:prstGeom prst="flowChartConnector">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1027540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CF58476-3EDD-488B-AC38-2D2BE308C2BE}" type="slidenum">
              <a:rPr lang="en-ZA" smtClean="0"/>
              <a:pPr/>
              <a:t>12</a:t>
            </a:fld>
            <a:endParaRPr lang="en-ZA" dirty="0"/>
          </a:p>
        </p:txBody>
      </p:sp>
      <p:sp>
        <p:nvSpPr>
          <p:cNvPr id="4" name="Title 3"/>
          <p:cNvSpPr>
            <a:spLocks noGrp="1"/>
          </p:cNvSpPr>
          <p:nvPr>
            <p:ph type="title"/>
          </p:nvPr>
        </p:nvSpPr>
        <p:spPr>
          <a:xfrm>
            <a:off x="457200" y="-112425"/>
            <a:ext cx="8229600" cy="1143000"/>
          </a:xfrm>
        </p:spPr>
        <p:txBody>
          <a:bodyPr/>
          <a:lstStyle/>
          <a:p>
            <a:pPr algn="ctr"/>
            <a:r>
              <a:rPr lang="en-ZA" dirty="0"/>
              <a:t>Export Cycle</a:t>
            </a:r>
          </a:p>
        </p:txBody>
      </p:sp>
      <p:pic>
        <p:nvPicPr>
          <p:cNvPr id="6" name="Picture 5" descr="Freight Forwarding overview - FINAL - Low Res.jpg"/>
          <p:cNvPicPr>
            <a:picLocks noChangeAspect="1"/>
          </p:cNvPicPr>
          <p:nvPr/>
        </p:nvPicPr>
        <p:blipFill>
          <a:blip r:embed="rId2"/>
          <a:stretch>
            <a:fillRect/>
          </a:stretch>
        </p:blipFill>
        <p:spPr>
          <a:xfrm>
            <a:off x="1331640" y="1109364"/>
            <a:ext cx="6786610" cy="4795329"/>
          </a:xfrm>
          <a:prstGeom prst="rect">
            <a:avLst/>
          </a:prstGeom>
        </p:spPr>
      </p:pic>
      <p:sp>
        <p:nvSpPr>
          <p:cNvPr id="2" name="Rectangle 1">
            <a:extLst>
              <a:ext uri="{FF2B5EF4-FFF2-40B4-BE49-F238E27FC236}">
                <a16:creationId xmlns:a16="http://schemas.microsoft.com/office/drawing/2014/main" id="{159D3FF4-3477-4525-B2FF-606E0AF0E19D}"/>
              </a:ext>
            </a:extLst>
          </p:cNvPr>
          <p:cNvSpPr/>
          <p:nvPr/>
        </p:nvSpPr>
        <p:spPr>
          <a:xfrm>
            <a:off x="5994321" y="6071756"/>
            <a:ext cx="2244140" cy="369332"/>
          </a:xfrm>
          <a:prstGeom prst="rect">
            <a:avLst/>
          </a:prstGeom>
        </p:spPr>
        <p:txBody>
          <a:bodyPr wrap="none">
            <a:spAutoFit/>
          </a:bodyPr>
          <a:lstStyle/>
          <a:p>
            <a:r>
              <a:rPr lang="en-ZA" dirty="0"/>
              <a:t>Workbook page 9 - 11</a:t>
            </a:r>
          </a:p>
        </p:txBody>
      </p:sp>
      <p:graphicFrame>
        <p:nvGraphicFramePr>
          <p:cNvPr id="8" name="Table 10">
            <a:extLst>
              <a:ext uri="{FF2B5EF4-FFF2-40B4-BE49-F238E27FC236}">
                <a16:creationId xmlns:a16="http://schemas.microsoft.com/office/drawing/2014/main" id="{50C2F18A-3B5A-96F1-ED79-F9EA1D1FBE39}"/>
              </a:ext>
            </a:extLst>
          </p:cNvPr>
          <p:cNvGraphicFramePr>
            <a:graphicFrameLocks noGrp="1"/>
          </p:cNvGraphicFramePr>
          <p:nvPr>
            <p:extLst>
              <p:ext uri="{D42A27DB-BD31-4B8C-83A1-F6EECF244321}">
                <p14:modId xmlns:p14="http://schemas.microsoft.com/office/powerpoint/2010/main" val="148298435"/>
              </p:ext>
            </p:extLst>
          </p:nvPr>
        </p:nvGraphicFramePr>
        <p:xfrm>
          <a:off x="4233426" y="3245772"/>
          <a:ext cx="4482335" cy="741680"/>
        </p:xfrm>
        <a:graphic>
          <a:graphicData uri="http://schemas.openxmlformats.org/drawingml/2006/table">
            <a:tbl>
              <a:tblPr firstRow="1" bandRow="1">
                <a:tableStyleId>{5C22544A-7EE6-4342-B048-85BDC9FD1C3A}</a:tableStyleId>
              </a:tblPr>
              <a:tblGrid>
                <a:gridCol w="4482335">
                  <a:extLst>
                    <a:ext uri="{9D8B030D-6E8A-4147-A177-3AD203B41FA5}">
                      <a16:colId xmlns:a16="http://schemas.microsoft.com/office/drawing/2014/main" val="823219209"/>
                    </a:ext>
                  </a:extLst>
                </a:gridCol>
              </a:tblGrid>
              <a:tr h="370840">
                <a:tc>
                  <a:txBody>
                    <a:bodyPr/>
                    <a:lstStyle/>
                    <a:p>
                      <a:r>
                        <a:rPr lang="en-ZA" b="1" dirty="0">
                          <a:solidFill>
                            <a:schemeClr val="bg1"/>
                          </a:solidFill>
                        </a:rPr>
                        <a:t>TOTAL import clearance batch</a:t>
                      </a:r>
                    </a:p>
                  </a:txBody>
                  <a:tcPr/>
                </a:tc>
                <a:extLst>
                  <a:ext uri="{0D108BD9-81ED-4DB2-BD59-A6C34878D82A}">
                    <a16:rowId xmlns:a16="http://schemas.microsoft.com/office/drawing/2014/main" val="2844002045"/>
                  </a:ext>
                </a:extLst>
              </a:tr>
              <a:tr h="370840">
                <a:tc>
                  <a:txBody>
                    <a:bodyPr/>
                    <a:lstStyle/>
                    <a:p>
                      <a:r>
                        <a:rPr lang="en-ZA" b="1" dirty="0">
                          <a:solidFill>
                            <a:schemeClr val="bg1"/>
                          </a:solidFill>
                        </a:rPr>
                        <a:t>Original transport documents</a:t>
                      </a:r>
                    </a:p>
                  </a:txBody>
                  <a:tcPr/>
                </a:tc>
                <a:extLst>
                  <a:ext uri="{0D108BD9-81ED-4DB2-BD59-A6C34878D82A}">
                    <a16:rowId xmlns:a16="http://schemas.microsoft.com/office/drawing/2014/main" val="1278130124"/>
                  </a:ext>
                </a:extLst>
              </a:tr>
            </a:tbl>
          </a:graphicData>
        </a:graphic>
      </p:graphicFrame>
      <p:sp>
        <p:nvSpPr>
          <p:cNvPr id="9" name="Flowchart: Connector 8">
            <a:extLst>
              <a:ext uri="{FF2B5EF4-FFF2-40B4-BE49-F238E27FC236}">
                <a16:creationId xmlns:a16="http://schemas.microsoft.com/office/drawing/2014/main" id="{E802405D-2371-D063-C850-6A8826635483}"/>
              </a:ext>
            </a:extLst>
          </p:cNvPr>
          <p:cNvSpPr/>
          <p:nvPr/>
        </p:nvSpPr>
        <p:spPr>
          <a:xfrm>
            <a:off x="6789558" y="4299820"/>
            <a:ext cx="1117900" cy="1008112"/>
          </a:xfrm>
          <a:prstGeom prst="flowChartConnector">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892771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CF58476-3EDD-488B-AC38-2D2BE308C2BE}" type="slidenum">
              <a:rPr lang="en-ZA" smtClean="0"/>
              <a:pPr/>
              <a:t>13</a:t>
            </a:fld>
            <a:endParaRPr lang="en-ZA" dirty="0"/>
          </a:p>
        </p:txBody>
      </p:sp>
      <p:sp>
        <p:nvSpPr>
          <p:cNvPr id="4" name="Title 3"/>
          <p:cNvSpPr>
            <a:spLocks noGrp="1"/>
          </p:cNvSpPr>
          <p:nvPr>
            <p:ph type="title"/>
          </p:nvPr>
        </p:nvSpPr>
        <p:spPr/>
        <p:txBody>
          <a:bodyPr/>
          <a:lstStyle/>
          <a:p>
            <a:r>
              <a:rPr lang="en-ZA" dirty="0"/>
              <a:t>Quoting and Invoicing</a:t>
            </a:r>
          </a:p>
        </p:txBody>
      </p:sp>
      <p:pic>
        <p:nvPicPr>
          <p:cNvPr id="5" name="Picture 4" descr="profit or loss.png"/>
          <p:cNvPicPr>
            <a:picLocks noChangeAspect="1"/>
          </p:cNvPicPr>
          <p:nvPr/>
        </p:nvPicPr>
        <p:blipFill>
          <a:blip r:embed="rId2"/>
          <a:stretch>
            <a:fillRect/>
          </a:stretch>
        </p:blipFill>
        <p:spPr>
          <a:xfrm rot="639618">
            <a:off x="6204626" y="3228138"/>
            <a:ext cx="1999891" cy="1973343"/>
          </a:xfrm>
          <a:prstGeom prst="rect">
            <a:avLst/>
          </a:prstGeom>
          <a:ln>
            <a:noFill/>
          </a:ln>
          <a:effectLst>
            <a:softEdge rad="112500"/>
          </a:effectLst>
        </p:spPr>
      </p:pic>
      <p:sp>
        <p:nvSpPr>
          <p:cNvPr id="6" name="TextBox 5"/>
          <p:cNvSpPr txBox="1"/>
          <p:nvPr/>
        </p:nvSpPr>
        <p:spPr>
          <a:xfrm>
            <a:off x="979438" y="2312250"/>
            <a:ext cx="6400598" cy="830997"/>
          </a:xfrm>
          <a:prstGeom prst="rect">
            <a:avLst/>
          </a:prstGeom>
          <a:noFill/>
        </p:spPr>
        <p:txBody>
          <a:bodyPr wrap="square" rtlCol="0">
            <a:spAutoFit/>
          </a:bodyPr>
          <a:lstStyle/>
          <a:p>
            <a:pPr>
              <a:buFont typeface="Arial" pitchFamily="34" charset="0"/>
              <a:buChar char="•"/>
            </a:pPr>
            <a:r>
              <a:rPr lang="en-ZA" sz="2400" b="1" dirty="0">
                <a:solidFill>
                  <a:schemeClr val="bg1"/>
                </a:solidFill>
              </a:rPr>
              <a:t> These 2 documents need to be done CORRECTLY</a:t>
            </a:r>
          </a:p>
        </p:txBody>
      </p:sp>
      <p:pic>
        <p:nvPicPr>
          <p:cNvPr id="7" name="Picture 6" descr="critical.png"/>
          <p:cNvPicPr>
            <a:picLocks noChangeAspect="1"/>
          </p:cNvPicPr>
          <p:nvPr/>
        </p:nvPicPr>
        <p:blipFill>
          <a:blip r:embed="rId3"/>
          <a:stretch>
            <a:fillRect/>
          </a:stretch>
        </p:blipFill>
        <p:spPr>
          <a:xfrm>
            <a:off x="882924" y="3576635"/>
            <a:ext cx="3590925" cy="1276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quality control call out.jpg"/>
          <p:cNvPicPr>
            <a:picLocks noChangeAspect="1"/>
          </p:cNvPicPr>
          <p:nvPr/>
        </p:nvPicPr>
        <p:blipFill>
          <a:blip r:embed="rId4"/>
          <a:stretch>
            <a:fillRect/>
          </a:stretch>
        </p:blipFill>
        <p:spPr>
          <a:xfrm>
            <a:off x="4179737" y="3143247"/>
            <a:ext cx="2143125" cy="2143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354ECDCF-74C7-436B-A758-A38E65E9009C}"/>
              </a:ext>
            </a:extLst>
          </p:cNvPr>
          <p:cNvSpPr txBox="1"/>
          <p:nvPr/>
        </p:nvSpPr>
        <p:spPr>
          <a:xfrm>
            <a:off x="6156176" y="6165304"/>
            <a:ext cx="2447721" cy="369332"/>
          </a:xfrm>
          <a:prstGeom prst="rect">
            <a:avLst/>
          </a:prstGeom>
          <a:noFill/>
        </p:spPr>
        <p:txBody>
          <a:bodyPr wrap="none" rtlCol="0">
            <a:spAutoFit/>
          </a:bodyPr>
          <a:lstStyle/>
          <a:p>
            <a:r>
              <a:rPr lang="en-ZA" dirty="0"/>
              <a:t>Workbook page 19 &amp; 20</a:t>
            </a:r>
          </a:p>
        </p:txBody>
      </p:sp>
      <p:sp>
        <p:nvSpPr>
          <p:cNvPr id="9" name="Flowchart: Connector 8">
            <a:extLst>
              <a:ext uri="{FF2B5EF4-FFF2-40B4-BE49-F238E27FC236}">
                <a16:creationId xmlns:a16="http://schemas.microsoft.com/office/drawing/2014/main" id="{9E7B0711-590D-CA38-7543-E2AD4C015C8E}"/>
              </a:ext>
            </a:extLst>
          </p:cNvPr>
          <p:cNvSpPr/>
          <p:nvPr/>
        </p:nvSpPr>
        <p:spPr>
          <a:xfrm>
            <a:off x="6366516" y="3182114"/>
            <a:ext cx="1997337" cy="2065390"/>
          </a:xfrm>
          <a:prstGeom prst="flowChartConnector">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TextBox 9">
            <a:extLst>
              <a:ext uri="{FF2B5EF4-FFF2-40B4-BE49-F238E27FC236}">
                <a16:creationId xmlns:a16="http://schemas.microsoft.com/office/drawing/2014/main" id="{A4A640F6-83F3-61A3-DBBC-AB1EF347E1EB}"/>
              </a:ext>
            </a:extLst>
          </p:cNvPr>
          <p:cNvSpPr txBox="1"/>
          <p:nvPr/>
        </p:nvSpPr>
        <p:spPr>
          <a:xfrm>
            <a:off x="2389279" y="5575489"/>
            <a:ext cx="3669594" cy="830997"/>
          </a:xfrm>
          <a:prstGeom prst="rect">
            <a:avLst/>
          </a:prstGeom>
          <a:noFill/>
        </p:spPr>
        <p:txBody>
          <a:bodyPr wrap="none" rtlCol="0">
            <a:spAutoFit/>
          </a:bodyPr>
          <a:lstStyle/>
          <a:p>
            <a:r>
              <a:rPr lang="en-ZA" sz="2400" b="1" dirty="0">
                <a:solidFill>
                  <a:srgbClr val="C00000"/>
                </a:solidFill>
              </a:rPr>
              <a:t>Payment document </a:t>
            </a:r>
          </a:p>
          <a:p>
            <a:r>
              <a:rPr lang="en-ZA" sz="2400" b="1" dirty="0">
                <a:solidFill>
                  <a:srgbClr val="C00000"/>
                </a:solidFill>
              </a:rPr>
              <a:t>details e.g. L/C number</a:t>
            </a:r>
          </a:p>
        </p:txBody>
      </p:sp>
      <p:pic>
        <p:nvPicPr>
          <p:cNvPr id="12" name="Picture 11">
            <a:extLst>
              <a:ext uri="{FF2B5EF4-FFF2-40B4-BE49-F238E27FC236}">
                <a16:creationId xmlns:a16="http://schemas.microsoft.com/office/drawing/2014/main" id="{1CA4ED99-0FE2-054C-5F39-90852AB595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862" y="5595708"/>
            <a:ext cx="1727207" cy="97155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8" y="2316763"/>
            <a:ext cx="8229600" cy="1947672"/>
          </a:xfrm>
          <a:ln>
            <a:solidFill>
              <a:schemeClr val="accent1"/>
            </a:solidFill>
          </a:ln>
        </p:spPr>
        <p:txBody>
          <a:bodyPr/>
          <a:lstStyle/>
          <a:p>
            <a:r>
              <a:rPr lang="en-ZA" dirty="0"/>
              <a:t>Make sure ALL the information, calculations and compliant issues are covered, so that there is NO misunderstanding of who pays for what. when the risk changes hands and at what stage the product belongs to the buyer</a:t>
            </a:r>
          </a:p>
        </p:txBody>
      </p:sp>
      <p:sp>
        <p:nvSpPr>
          <p:cNvPr id="3" name="Slide Number Placeholder 2"/>
          <p:cNvSpPr>
            <a:spLocks noGrp="1"/>
          </p:cNvSpPr>
          <p:nvPr>
            <p:ph type="sldNum" sz="quarter" idx="12"/>
          </p:nvPr>
        </p:nvSpPr>
        <p:spPr/>
        <p:txBody>
          <a:bodyPr/>
          <a:lstStyle/>
          <a:p>
            <a:fld id="{6CF58476-3EDD-488B-AC38-2D2BE308C2BE}" type="slidenum">
              <a:rPr lang="en-ZA" smtClean="0"/>
              <a:pPr/>
              <a:t>14</a:t>
            </a:fld>
            <a:endParaRPr lang="en-ZA" dirty="0"/>
          </a:p>
        </p:txBody>
      </p:sp>
      <p:sp>
        <p:nvSpPr>
          <p:cNvPr id="4" name="Title 3"/>
          <p:cNvSpPr>
            <a:spLocks noGrp="1"/>
          </p:cNvSpPr>
          <p:nvPr>
            <p:ph type="title"/>
          </p:nvPr>
        </p:nvSpPr>
        <p:spPr/>
        <p:txBody>
          <a:bodyPr/>
          <a:lstStyle/>
          <a:p>
            <a:r>
              <a:rPr lang="en-ZA" dirty="0"/>
              <a:t>Quote – the purpose</a:t>
            </a:r>
          </a:p>
        </p:txBody>
      </p:sp>
      <p:sp>
        <p:nvSpPr>
          <p:cNvPr id="6" name="TextBox 5"/>
          <p:cNvSpPr txBox="1"/>
          <p:nvPr/>
        </p:nvSpPr>
        <p:spPr>
          <a:xfrm rot="21118262">
            <a:off x="2324285" y="4822692"/>
            <a:ext cx="2058577" cy="954107"/>
          </a:xfrm>
          <a:prstGeom prst="rect">
            <a:avLst/>
          </a:prstGeom>
          <a:noFill/>
        </p:spPr>
        <p:txBody>
          <a:bodyPr wrap="none" rtlCol="0">
            <a:spAutoFit/>
          </a:bodyPr>
          <a:lstStyle/>
          <a:p>
            <a:r>
              <a:rPr lang="en-ZA" sz="2800" b="1" dirty="0">
                <a:solidFill>
                  <a:srgbClr val="C00000"/>
                </a:solidFill>
              </a:rPr>
              <a:t>Avoid any </a:t>
            </a:r>
          </a:p>
          <a:p>
            <a:r>
              <a:rPr lang="en-ZA" sz="2800" b="1" dirty="0">
                <a:solidFill>
                  <a:srgbClr val="C00000"/>
                </a:solidFill>
              </a:rPr>
              <a:t>type of </a:t>
            </a:r>
          </a:p>
        </p:txBody>
      </p:sp>
      <p:pic>
        <p:nvPicPr>
          <p:cNvPr id="7" name="Picture 6" descr="misunderstanding.png"/>
          <p:cNvPicPr>
            <a:picLocks noChangeAspect="1"/>
          </p:cNvPicPr>
          <p:nvPr/>
        </p:nvPicPr>
        <p:blipFill>
          <a:blip r:embed="rId2"/>
          <a:stretch>
            <a:fillRect/>
          </a:stretch>
        </p:blipFill>
        <p:spPr>
          <a:xfrm>
            <a:off x="4283968" y="4588680"/>
            <a:ext cx="3028950" cy="1514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CF58476-3EDD-488B-AC38-2D2BE308C2BE}" type="slidenum">
              <a:rPr lang="en-ZA" smtClean="0"/>
              <a:pPr/>
              <a:t>15</a:t>
            </a:fld>
            <a:endParaRPr lang="en-ZA" dirty="0"/>
          </a:p>
        </p:txBody>
      </p:sp>
      <p:sp>
        <p:nvSpPr>
          <p:cNvPr id="4" name="Title 3"/>
          <p:cNvSpPr>
            <a:spLocks noGrp="1"/>
          </p:cNvSpPr>
          <p:nvPr>
            <p:ph type="title"/>
          </p:nvPr>
        </p:nvSpPr>
        <p:spPr>
          <a:xfrm>
            <a:off x="457200" y="71414"/>
            <a:ext cx="8229600" cy="1143000"/>
          </a:xfrm>
        </p:spPr>
        <p:txBody>
          <a:bodyPr/>
          <a:lstStyle/>
          <a:p>
            <a:r>
              <a:rPr lang="en-ZA" dirty="0"/>
              <a:t>Quote contents</a:t>
            </a:r>
          </a:p>
        </p:txBody>
      </p:sp>
      <p:sp>
        <p:nvSpPr>
          <p:cNvPr id="107522" name="AutoShape 2"/>
          <p:cNvSpPr>
            <a:spLocks/>
          </p:cNvSpPr>
          <p:nvPr/>
        </p:nvSpPr>
        <p:spPr bwMode="auto">
          <a:xfrm>
            <a:off x="971600" y="2976311"/>
            <a:ext cx="2071702" cy="2000264"/>
          </a:xfrm>
          <a:prstGeom prst="borderCallout1">
            <a:avLst>
              <a:gd name="adj1" fmla="val 9454"/>
              <a:gd name="adj2" fmla="val -6667"/>
              <a:gd name="adj3" fmla="val 46772"/>
              <a:gd name="adj4" fmla="val -31003"/>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ZA" b="1" i="0" u="none" strike="noStrike" cap="none" normalizeH="0" baseline="0" dirty="0">
                <a:ln>
                  <a:noFill/>
                </a:ln>
                <a:solidFill>
                  <a:schemeClr val="bg1"/>
                </a:solidFill>
                <a:effectLst/>
                <a:cs typeface="Arial" pitchFamily="34" charset="0"/>
              </a:rPr>
              <a:t>RISK</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ZA" b="1" i="0" u="none" strike="noStrike" cap="none" normalizeH="0" baseline="0" dirty="0">
                <a:ln>
                  <a:noFill/>
                </a:ln>
                <a:solidFill>
                  <a:schemeClr val="bg1"/>
                </a:solidFill>
                <a:effectLst/>
                <a:cs typeface="Arial" pitchFamily="34" charset="0"/>
              </a:rPr>
              <a:t>&amp;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ZA" b="1" i="0" u="none" strike="noStrike" cap="none" normalizeH="0" baseline="0" dirty="0">
                <a:ln>
                  <a:noFill/>
                </a:ln>
                <a:solidFill>
                  <a:schemeClr val="bg1"/>
                </a:solidFill>
                <a:effectLst/>
                <a:cs typeface="Arial" pitchFamily="34" charset="0"/>
              </a:rPr>
              <a:t>COST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ZA" b="1" i="0" u="none" strike="noStrike" cap="none" normalizeH="0" baseline="0" dirty="0">
              <a:ln>
                <a:noFill/>
              </a:ln>
              <a:solidFill>
                <a:schemeClr val="bg1"/>
              </a:solidFill>
              <a:effectLs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ZA" b="1" i="0" u="none" strike="noStrike" cap="none" normalizeH="0" baseline="0" dirty="0">
                <a:ln>
                  <a:noFill/>
                </a:ln>
                <a:solidFill>
                  <a:schemeClr val="bg1"/>
                </a:solidFill>
                <a:effectLst/>
                <a:cs typeface="Arial" pitchFamily="34" charset="0"/>
              </a:rPr>
              <a:t>MANAGEMENT</a:t>
            </a:r>
            <a:endParaRPr kumimoji="0" lang="en-US" sz="3200" b="0" i="0" u="none" strike="noStrike" cap="none" normalizeH="0" baseline="0" dirty="0">
              <a:ln>
                <a:noFill/>
              </a:ln>
              <a:solidFill>
                <a:schemeClr val="bg1"/>
              </a:solidFill>
              <a:effectLst/>
              <a:cs typeface="Arial" pitchFamily="34" charset="0"/>
            </a:endParaRPr>
          </a:p>
        </p:txBody>
      </p:sp>
      <p:sp>
        <p:nvSpPr>
          <p:cNvPr id="107523" name="AutoShape 3"/>
          <p:cNvSpPr>
            <a:spLocks/>
          </p:cNvSpPr>
          <p:nvPr/>
        </p:nvSpPr>
        <p:spPr bwMode="auto">
          <a:xfrm>
            <a:off x="4211960" y="2668140"/>
            <a:ext cx="1643074" cy="2286016"/>
          </a:xfrm>
          <a:prstGeom prst="borderCallout1">
            <a:avLst>
              <a:gd name="adj1" fmla="val 12236"/>
              <a:gd name="adj2" fmla="val -7144"/>
              <a:gd name="adj3" fmla="val 95029"/>
              <a:gd name="adj4" fmla="val -35398"/>
            </a:avLst>
          </a:prstGeom>
          <a:solidFill>
            <a:srgbClr val="FFFFFF"/>
          </a:solidFill>
          <a:ln w="28575">
            <a:solidFill>
              <a:srgbClr val="000000"/>
            </a:solidFill>
            <a:prstDash val="dashDot"/>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ZA" b="1" i="0" u="none" strike="noStrike" cap="none" normalizeH="0" baseline="0" dirty="0">
              <a:ln>
                <a:noFill/>
              </a:ln>
              <a:solidFill>
                <a:srgbClr val="C00000"/>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ZA" b="1" i="0" u="none" strike="noStrike" cap="none" normalizeH="0" baseline="0" dirty="0">
                <a:ln>
                  <a:noFill/>
                </a:ln>
                <a:solidFill>
                  <a:srgbClr val="C00000"/>
                </a:solidFill>
                <a:effectLst/>
                <a:latin typeface="Calibri" pitchFamily="34" charset="0"/>
                <a:cs typeface="Arial" pitchFamily="34" charset="0"/>
              </a:rPr>
              <a:t>AGREED &amp; SIGNED</a:t>
            </a:r>
            <a:r>
              <a:rPr kumimoji="0" lang="en-ZA" b="0" i="0" u="none" strike="noStrike" cap="none" normalizeH="0" baseline="0" dirty="0">
                <a:ln>
                  <a:noFill/>
                </a:ln>
                <a:solidFill>
                  <a:srgbClr val="C00000"/>
                </a:solidFill>
                <a:effectLst/>
                <a:latin typeface="Calibri" pitchFamily="34" charset="0"/>
                <a:cs typeface="Arial" pitchFamily="34" charset="0"/>
              </a:rPr>
              <a:t> </a:t>
            </a:r>
            <a:r>
              <a:rPr kumimoji="0" lang="en-ZA" b="0" i="0" u="none" strike="noStrike" cap="none" normalizeH="0" baseline="0" dirty="0">
                <a:ln>
                  <a:noFill/>
                </a:ln>
                <a:solidFill>
                  <a:schemeClr val="bg1"/>
                </a:solidFill>
                <a:effectLst/>
                <a:latin typeface="Calibri" pitchFamily="34" charset="0"/>
                <a:cs typeface="Arial" pitchFamily="34" charset="0"/>
              </a:rPr>
              <a:t>“ORDER” DOCUMENT NEEDED</a:t>
            </a:r>
            <a:endParaRPr kumimoji="0" lang="en-US" sz="3200" b="0" i="0" u="none" strike="noStrike" cap="none" normalizeH="0" baseline="0" dirty="0">
              <a:ln>
                <a:noFill/>
              </a:ln>
              <a:solidFill>
                <a:schemeClr val="bg1"/>
              </a:solidFill>
              <a:effectLst/>
              <a:latin typeface="Arial" pitchFamily="34" charset="0"/>
              <a:cs typeface="Arial" pitchFamily="34" charset="0"/>
            </a:endParaRPr>
          </a:p>
        </p:txBody>
      </p:sp>
      <p:sp>
        <p:nvSpPr>
          <p:cNvPr id="107524" name="AutoShape 4"/>
          <p:cNvSpPr>
            <a:spLocks noChangeArrowheads="1"/>
          </p:cNvSpPr>
          <p:nvPr/>
        </p:nvSpPr>
        <p:spPr bwMode="auto">
          <a:xfrm>
            <a:off x="6743547" y="1359836"/>
            <a:ext cx="1857388" cy="2616607"/>
          </a:xfrm>
          <a:prstGeom prst="wedgeEllipseCallout">
            <a:avLst>
              <a:gd name="adj1" fmla="val -199892"/>
              <a:gd name="adj2" fmla="val -65589"/>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1600" b="1" i="0" u="none" strike="noStrike" cap="none" normalizeH="0" baseline="0" dirty="0">
                <a:ln>
                  <a:noFill/>
                </a:ln>
                <a:solidFill>
                  <a:schemeClr val="bg1"/>
                </a:solidFill>
                <a:effectLst/>
                <a:latin typeface="Calibri" pitchFamily="34" charset="0"/>
                <a:cs typeface="Arial" pitchFamily="34" charset="0"/>
              </a:rPr>
              <a:t>What       </a:t>
            </a:r>
            <a:r>
              <a:rPr kumimoji="0" lang="en-ZA" sz="1600" b="1" i="0" u="none" strike="noStrike" cap="none" normalizeH="0" baseline="0" dirty="0">
                <a:ln>
                  <a:noFill/>
                </a:ln>
                <a:solidFill>
                  <a:schemeClr val="bg1"/>
                </a:solidFill>
                <a:effectLst/>
                <a:latin typeface="Times New Roman" pitchFamily="18" charset="0"/>
                <a:cs typeface="Arial" pitchFamily="34" charset="0"/>
              </a:rPr>
              <a:t>When</a:t>
            </a:r>
            <a:r>
              <a:rPr lang="en-ZA" sz="1600" b="1" dirty="0">
                <a:solidFill>
                  <a:schemeClr val="bg1"/>
                </a:solidFill>
                <a:latin typeface="Times New Roman" pitchFamily="18" charset="0"/>
                <a:cs typeface="Arial" pitchFamily="34" charset="0"/>
              </a:rPr>
              <a:t>  </a:t>
            </a:r>
            <a:r>
              <a:rPr kumimoji="0" lang="en-ZA" sz="1600" b="1" i="0" u="none" strike="noStrike" cap="none" normalizeH="0" baseline="0" dirty="0">
                <a:ln>
                  <a:noFill/>
                </a:ln>
                <a:solidFill>
                  <a:schemeClr val="bg1"/>
                </a:solidFill>
                <a:effectLst/>
                <a:latin typeface="Times New Roman" pitchFamily="18" charset="0"/>
                <a:cs typeface="Arial" pitchFamily="34" charset="0"/>
              </a:rPr>
              <a:t>Where</a:t>
            </a:r>
            <a:r>
              <a:rPr lang="en-ZA" sz="1600" b="1" dirty="0">
                <a:solidFill>
                  <a:schemeClr val="bg1"/>
                </a:solidFill>
                <a:latin typeface="Times New Roman" pitchFamily="18" charset="0"/>
                <a:cs typeface="Arial" pitchFamily="34" charset="0"/>
              </a:rPr>
              <a:t> </a:t>
            </a:r>
            <a:r>
              <a:rPr kumimoji="0" lang="en-ZA" sz="1600" b="1" i="0" u="none" strike="noStrike" cap="none" normalizeH="0" baseline="0" dirty="0">
                <a:ln>
                  <a:noFill/>
                </a:ln>
                <a:solidFill>
                  <a:schemeClr val="bg1"/>
                </a:solidFill>
                <a:effectLst/>
                <a:latin typeface="Times New Roman" pitchFamily="18" charset="0"/>
                <a:cs typeface="Arial" pitchFamily="34" charset="0"/>
              </a:rPr>
              <a:t>Which</a:t>
            </a:r>
            <a:r>
              <a:rPr lang="en-ZA" sz="1600" b="1" dirty="0">
                <a:solidFill>
                  <a:schemeClr val="bg1"/>
                </a:solidFill>
                <a:latin typeface="Times New Roman" pitchFamily="18" charset="0"/>
                <a:cs typeface="Arial" pitchFamily="34" charset="0"/>
              </a:rPr>
              <a:t>    </a:t>
            </a:r>
            <a:r>
              <a:rPr kumimoji="0" lang="en-ZA" sz="1600" b="1" i="0" u="none" strike="noStrike" cap="none" normalizeH="0" baseline="0" dirty="0">
                <a:ln>
                  <a:noFill/>
                </a:ln>
                <a:solidFill>
                  <a:schemeClr val="bg1"/>
                </a:solidFill>
                <a:effectLst/>
                <a:latin typeface="Times New Roman" pitchFamily="18" charset="0"/>
                <a:cs typeface="Arial" pitchFamily="34" charset="0"/>
              </a:rPr>
              <a:t>Who</a:t>
            </a:r>
            <a:r>
              <a:rPr lang="en-ZA" sz="1600" b="1" dirty="0">
                <a:solidFill>
                  <a:schemeClr val="bg1"/>
                </a:solidFill>
                <a:latin typeface="Times New Roman" pitchFamily="18" charset="0"/>
                <a:cs typeface="Arial" pitchFamily="34" charset="0"/>
              </a:rPr>
              <a:t>       </a:t>
            </a:r>
            <a:r>
              <a:rPr kumimoji="0" lang="en-ZA" sz="1600" b="1" i="0" u="none" strike="noStrike" cap="none" normalizeH="0" baseline="0" dirty="0">
                <a:ln>
                  <a:noFill/>
                </a:ln>
                <a:solidFill>
                  <a:schemeClr val="bg1"/>
                </a:solidFill>
                <a:effectLst/>
                <a:latin typeface="Times New Roman" pitchFamily="18" charset="0"/>
                <a:cs typeface="Arial" pitchFamily="34" charset="0"/>
              </a:rPr>
              <a:t>Why</a:t>
            </a:r>
            <a:r>
              <a:rPr lang="en-ZA" sz="1600" b="1" dirty="0">
                <a:solidFill>
                  <a:schemeClr val="bg1"/>
                </a:solidFill>
                <a:latin typeface="Times New Roman" pitchFamily="18" charset="0"/>
                <a:cs typeface="Arial" pitchFamily="34" charset="0"/>
              </a:rPr>
              <a:t>       </a:t>
            </a:r>
            <a:r>
              <a:rPr kumimoji="0" lang="en-ZA" sz="1600" b="1" i="0" u="none" strike="noStrike" cap="none" normalizeH="0" baseline="0" dirty="0">
                <a:ln>
                  <a:noFill/>
                </a:ln>
                <a:solidFill>
                  <a:schemeClr val="bg1"/>
                </a:solidFill>
                <a:effectLst/>
                <a:latin typeface="Times New Roman" pitchFamily="18" charset="0"/>
                <a:cs typeface="Arial" pitchFamily="34" charset="0"/>
              </a:rPr>
              <a:t>How</a:t>
            </a:r>
            <a:r>
              <a:rPr lang="en-ZA" sz="1600" b="1" dirty="0">
                <a:solidFill>
                  <a:schemeClr val="bg1"/>
                </a:solidFill>
                <a:latin typeface="Times New Roman" pitchFamily="18" charset="0"/>
                <a:cs typeface="Arial" pitchFamily="34" charset="0"/>
              </a:rPr>
              <a:t>       </a:t>
            </a:r>
            <a:r>
              <a:rPr kumimoji="0" lang="en-ZA" sz="1600" b="1" i="0" u="none" strike="noStrike" cap="none" normalizeH="0" baseline="0" dirty="0">
                <a:ln>
                  <a:noFill/>
                </a:ln>
                <a:solidFill>
                  <a:schemeClr val="bg1"/>
                </a:solidFill>
                <a:effectLst/>
                <a:latin typeface="Times New Roman" pitchFamily="18" charset="0"/>
                <a:cs typeface="Arial" pitchFamily="34" charset="0"/>
              </a:rPr>
              <a:t>How much</a:t>
            </a:r>
            <a:endParaRPr kumimoji="0" lang="en-US" sz="2800" b="0" i="0" u="none" strike="noStrike" cap="none" normalizeH="0" baseline="0" dirty="0">
              <a:ln>
                <a:noFill/>
              </a:ln>
              <a:solidFill>
                <a:schemeClr val="bg1"/>
              </a:solidFill>
              <a:effectLst/>
              <a:latin typeface="Arial" pitchFamily="34" charset="0"/>
              <a:cs typeface="Arial" pitchFamily="34" charset="0"/>
            </a:endParaRPr>
          </a:p>
        </p:txBody>
      </p:sp>
      <p:sp>
        <p:nvSpPr>
          <p:cNvPr id="2" name="Star: 7 Points 1">
            <a:extLst>
              <a:ext uri="{FF2B5EF4-FFF2-40B4-BE49-F238E27FC236}">
                <a16:creationId xmlns:a16="http://schemas.microsoft.com/office/drawing/2014/main" id="{23AF1E5E-7A29-E4FA-ECC0-2971FDE2D165}"/>
              </a:ext>
            </a:extLst>
          </p:cNvPr>
          <p:cNvSpPr/>
          <p:nvPr/>
        </p:nvSpPr>
        <p:spPr>
          <a:xfrm>
            <a:off x="4572000" y="4121865"/>
            <a:ext cx="3332584" cy="261660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a:t>Authorised Person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4965" y="2063915"/>
            <a:ext cx="2228192" cy="4019374"/>
          </a:xfrm>
        </p:spPr>
        <p:txBody>
          <a:bodyPr>
            <a:normAutofit/>
          </a:bodyPr>
          <a:lstStyle/>
          <a:p>
            <a:r>
              <a:rPr lang="en-ZA" sz="2000" dirty="0"/>
              <a:t>What</a:t>
            </a:r>
          </a:p>
          <a:p>
            <a:r>
              <a:rPr lang="en-ZA" sz="2000" dirty="0"/>
              <a:t>When</a:t>
            </a:r>
          </a:p>
          <a:p>
            <a:r>
              <a:rPr lang="en-ZA" sz="2000" dirty="0"/>
              <a:t>Where</a:t>
            </a:r>
          </a:p>
          <a:p>
            <a:r>
              <a:rPr lang="en-ZA" sz="2000" dirty="0"/>
              <a:t>Which</a:t>
            </a:r>
          </a:p>
          <a:p>
            <a:r>
              <a:rPr lang="en-ZA" sz="2000" dirty="0"/>
              <a:t>Who</a:t>
            </a:r>
          </a:p>
          <a:p>
            <a:r>
              <a:rPr lang="en-ZA" sz="2000" dirty="0"/>
              <a:t>Why</a:t>
            </a:r>
          </a:p>
          <a:p>
            <a:r>
              <a:rPr lang="en-ZA" sz="2000" dirty="0"/>
              <a:t>How</a:t>
            </a:r>
          </a:p>
          <a:p>
            <a:r>
              <a:rPr lang="en-ZA" sz="2000" dirty="0"/>
              <a:t>How much</a:t>
            </a:r>
          </a:p>
        </p:txBody>
      </p:sp>
      <p:sp>
        <p:nvSpPr>
          <p:cNvPr id="3" name="Slide Number Placeholder 2"/>
          <p:cNvSpPr>
            <a:spLocks noGrp="1"/>
          </p:cNvSpPr>
          <p:nvPr>
            <p:ph type="sldNum" sz="quarter" idx="12"/>
          </p:nvPr>
        </p:nvSpPr>
        <p:spPr/>
        <p:txBody>
          <a:bodyPr/>
          <a:lstStyle/>
          <a:p>
            <a:fld id="{6CF58476-3EDD-488B-AC38-2D2BE308C2BE}" type="slidenum">
              <a:rPr lang="en-ZA" smtClean="0"/>
              <a:pPr/>
              <a:t>16</a:t>
            </a:fld>
            <a:endParaRPr lang="en-ZA" dirty="0"/>
          </a:p>
        </p:txBody>
      </p:sp>
      <p:sp>
        <p:nvSpPr>
          <p:cNvPr id="4" name="Title 3"/>
          <p:cNvSpPr>
            <a:spLocks noGrp="1"/>
          </p:cNvSpPr>
          <p:nvPr>
            <p:ph type="title"/>
          </p:nvPr>
        </p:nvSpPr>
        <p:spPr/>
        <p:txBody>
          <a:bodyPr/>
          <a:lstStyle/>
          <a:p>
            <a:r>
              <a:rPr lang="en-ZA" dirty="0"/>
              <a:t>Question stage</a:t>
            </a:r>
          </a:p>
        </p:txBody>
      </p:sp>
      <p:pic>
        <p:nvPicPr>
          <p:cNvPr id="5" name="Picture 4" descr="RISK - Manage your risk.jpg"/>
          <p:cNvPicPr>
            <a:picLocks noChangeAspect="1"/>
          </p:cNvPicPr>
          <p:nvPr/>
        </p:nvPicPr>
        <p:blipFill>
          <a:blip r:embed="rId2"/>
          <a:stretch>
            <a:fillRect/>
          </a:stretch>
        </p:blipFill>
        <p:spPr>
          <a:xfrm>
            <a:off x="4139952" y="2232103"/>
            <a:ext cx="3929083" cy="3929083"/>
          </a:xfrm>
          <a:prstGeom prst="rect">
            <a:avLst/>
          </a:prstGeom>
        </p:spPr>
      </p:pic>
      <p:sp>
        <p:nvSpPr>
          <p:cNvPr id="6" name="Rectangle 5">
            <a:extLst>
              <a:ext uri="{FF2B5EF4-FFF2-40B4-BE49-F238E27FC236}">
                <a16:creationId xmlns:a16="http://schemas.microsoft.com/office/drawing/2014/main" id="{DA29E4AD-8D61-4F33-9377-9288CB784DD6}"/>
              </a:ext>
            </a:extLst>
          </p:cNvPr>
          <p:cNvSpPr/>
          <p:nvPr/>
        </p:nvSpPr>
        <p:spPr>
          <a:xfrm>
            <a:off x="6282053" y="5898623"/>
            <a:ext cx="1950790" cy="369332"/>
          </a:xfrm>
          <a:prstGeom prst="rect">
            <a:avLst/>
          </a:prstGeom>
        </p:spPr>
        <p:txBody>
          <a:bodyPr wrap="square">
            <a:spAutoFit/>
          </a:bodyPr>
          <a:lstStyle/>
          <a:p>
            <a:r>
              <a:rPr lang="en-ZA" dirty="0"/>
              <a:t>Workbook page 11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CF58476-3EDD-488B-AC38-2D2BE308C2BE}" type="slidenum">
              <a:rPr lang="en-ZA" smtClean="0"/>
              <a:pPr/>
              <a:t>17</a:t>
            </a:fld>
            <a:endParaRPr lang="en-ZA" dirty="0"/>
          </a:p>
        </p:txBody>
      </p:sp>
      <p:sp>
        <p:nvSpPr>
          <p:cNvPr id="4" name="Title 3"/>
          <p:cNvSpPr>
            <a:spLocks noGrp="1"/>
          </p:cNvSpPr>
          <p:nvPr>
            <p:ph type="title"/>
          </p:nvPr>
        </p:nvSpPr>
        <p:spPr>
          <a:xfrm>
            <a:off x="809997" y="188640"/>
            <a:ext cx="7524003" cy="970450"/>
          </a:xfrm>
        </p:spPr>
        <p:txBody>
          <a:bodyPr>
            <a:normAutofit/>
          </a:bodyPr>
          <a:lstStyle/>
          <a:p>
            <a:r>
              <a:rPr lang="en-ZA" dirty="0"/>
              <a:t>Export </a:t>
            </a:r>
            <a:r>
              <a:rPr lang="en-ZA" dirty="0">
                <a:solidFill>
                  <a:schemeClr val="bg1"/>
                </a:solidFill>
              </a:rPr>
              <a:t>Quote</a:t>
            </a:r>
          </a:p>
        </p:txBody>
      </p:sp>
      <p:sp>
        <p:nvSpPr>
          <p:cNvPr id="6" name="TextBox 5"/>
          <p:cNvSpPr txBox="1"/>
          <p:nvPr/>
        </p:nvSpPr>
        <p:spPr>
          <a:xfrm>
            <a:off x="2123728" y="1417638"/>
            <a:ext cx="6715172" cy="5163273"/>
          </a:xfrm>
          <a:prstGeom prst="rect">
            <a:avLst/>
          </a:prstGeom>
          <a:solidFill>
            <a:schemeClr val="tx1">
              <a:lumMod val="5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marL="342900" indent="-342900">
              <a:lnSpc>
                <a:spcPct val="150000"/>
              </a:lnSpc>
              <a:buAutoNum type="arabicPeriod"/>
            </a:pPr>
            <a:r>
              <a:rPr lang="en-ZA" b="1" dirty="0"/>
              <a:t>Customer requests a quote from you...</a:t>
            </a:r>
          </a:p>
          <a:p>
            <a:pPr marL="342900" indent="-342900">
              <a:lnSpc>
                <a:spcPct val="150000"/>
              </a:lnSpc>
              <a:buAutoNum type="arabicPeriod"/>
            </a:pPr>
            <a:r>
              <a:rPr lang="en-ZA" b="1" dirty="0"/>
              <a:t>MAKE SURE you </a:t>
            </a:r>
            <a:r>
              <a:rPr lang="en-ZA" b="1" dirty="0">
                <a:solidFill>
                  <a:srgbClr val="C00000"/>
                </a:solidFill>
              </a:rPr>
              <a:t>FULLY</a:t>
            </a:r>
            <a:r>
              <a:rPr lang="en-ZA" b="1" dirty="0"/>
              <a:t> understand what they are wanting</a:t>
            </a:r>
          </a:p>
          <a:p>
            <a:pPr marL="342900" indent="-342900">
              <a:lnSpc>
                <a:spcPct val="150000"/>
              </a:lnSpc>
              <a:buAutoNum type="arabicPeriod"/>
            </a:pPr>
            <a:r>
              <a:rPr lang="en-ZA" b="1" dirty="0"/>
              <a:t>Do your GROUNDWORK – aligned to an accurate check list</a:t>
            </a:r>
          </a:p>
          <a:p>
            <a:pPr marL="800100" lvl="1" indent="-342900">
              <a:lnSpc>
                <a:spcPct val="150000"/>
              </a:lnSpc>
              <a:buFont typeface="Arial" pitchFamily="34" charset="0"/>
              <a:buChar char="•"/>
            </a:pPr>
            <a:r>
              <a:rPr lang="en-ZA" b="1" dirty="0"/>
              <a:t>Product costing – manufacturing / packaging / labelling / packing / dimensions / weight / compliance</a:t>
            </a:r>
          </a:p>
          <a:p>
            <a:pPr marL="800100" lvl="1" indent="-342900">
              <a:lnSpc>
                <a:spcPct val="150000"/>
              </a:lnSpc>
              <a:buFont typeface="Arial" pitchFamily="34" charset="0"/>
              <a:buChar char="•"/>
            </a:pPr>
            <a:r>
              <a:rPr lang="en-ZA" b="1" dirty="0"/>
              <a:t>Freight forwarding costs – mode of transport / export clearance / freight / compliance</a:t>
            </a:r>
          </a:p>
          <a:p>
            <a:pPr marL="800100" lvl="1" indent="-342900">
              <a:lnSpc>
                <a:spcPct val="150000"/>
              </a:lnSpc>
              <a:buFont typeface="Arial" pitchFamily="34" charset="0"/>
              <a:buChar char="•"/>
            </a:pPr>
            <a:r>
              <a:rPr lang="en-ZA" b="1" dirty="0"/>
              <a:t>Financial costs – </a:t>
            </a:r>
            <a:r>
              <a:rPr lang="en-ZA" sz="2400" b="1" dirty="0">
                <a:solidFill>
                  <a:srgbClr val="C00000"/>
                </a:solidFill>
              </a:rPr>
              <a:t>credit guarantee </a:t>
            </a:r>
            <a:r>
              <a:rPr lang="en-ZA" b="1" dirty="0"/>
              <a:t>/ banking / FEC / LC</a:t>
            </a:r>
          </a:p>
        </p:txBody>
      </p:sp>
      <p:pic>
        <p:nvPicPr>
          <p:cNvPr id="7" name="Picture 6" descr="money 2.jpg"/>
          <p:cNvPicPr>
            <a:picLocks noChangeAspect="1"/>
          </p:cNvPicPr>
          <p:nvPr/>
        </p:nvPicPr>
        <p:blipFill>
          <a:blip r:embed="rId2"/>
          <a:stretch>
            <a:fillRect/>
          </a:stretch>
        </p:blipFill>
        <p:spPr>
          <a:xfrm rot="20975622">
            <a:off x="184301" y="2429513"/>
            <a:ext cx="1860618" cy="1400852"/>
          </a:xfrm>
          <a:prstGeom prst="rect">
            <a:avLst/>
          </a:prstGeom>
          <a:ln>
            <a:noFill/>
          </a:ln>
          <a:effectLst>
            <a:softEdge rad="112500"/>
          </a:effectLst>
        </p:spPr>
      </p:pic>
      <p:sp>
        <p:nvSpPr>
          <p:cNvPr id="2" name="Explosion: 8 Points 1">
            <a:extLst>
              <a:ext uri="{FF2B5EF4-FFF2-40B4-BE49-F238E27FC236}">
                <a16:creationId xmlns:a16="http://schemas.microsoft.com/office/drawing/2014/main" id="{57EA2542-D30D-1BB9-32D2-9B5CA9ED0F48}"/>
              </a:ext>
            </a:extLst>
          </p:cNvPr>
          <p:cNvSpPr/>
          <p:nvPr/>
        </p:nvSpPr>
        <p:spPr>
          <a:xfrm>
            <a:off x="0" y="4357702"/>
            <a:ext cx="2771800" cy="171389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documents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CF58476-3EDD-488B-AC38-2D2BE308C2BE}" type="slidenum">
              <a:rPr lang="en-ZA" smtClean="0"/>
              <a:pPr/>
              <a:t>18</a:t>
            </a:fld>
            <a:endParaRPr lang="en-ZA" dirty="0"/>
          </a:p>
        </p:txBody>
      </p:sp>
      <p:sp>
        <p:nvSpPr>
          <p:cNvPr id="4" name="Title 3"/>
          <p:cNvSpPr>
            <a:spLocks noGrp="1"/>
          </p:cNvSpPr>
          <p:nvPr>
            <p:ph type="title"/>
          </p:nvPr>
        </p:nvSpPr>
        <p:spPr>
          <a:xfrm>
            <a:off x="457200" y="-121444"/>
            <a:ext cx="8229600" cy="1143000"/>
          </a:xfrm>
        </p:spPr>
        <p:txBody>
          <a:bodyPr>
            <a:normAutofit/>
          </a:bodyPr>
          <a:lstStyle/>
          <a:p>
            <a:r>
              <a:rPr lang="en-ZA" dirty="0"/>
              <a:t>Export </a:t>
            </a:r>
            <a:r>
              <a:rPr lang="en-ZA" dirty="0">
                <a:solidFill>
                  <a:schemeClr val="bg1"/>
                </a:solidFill>
              </a:rPr>
              <a:t>Quote</a:t>
            </a:r>
          </a:p>
        </p:txBody>
      </p:sp>
      <p:graphicFrame>
        <p:nvGraphicFramePr>
          <p:cNvPr id="5" name="Table 4"/>
          <p:cNvGraphicFramePr>
            <a:graphicFrameLocks noGrp="1"/>
          </p:cNvGraphicFramePr>
          <p:nvPr>
            <p:extLst>
              <p:ext uri="{D42A27DB-BD31-4B8C-83A1-F6EECF244321}">
                <p14:modId xmlns:p14="http://schemas.microsoft.com/office/powerpoint/2010/main" val="1425423660"/>
              </p:ext>
            </p:extLst>
          </p:nvPr>
        </p:nvGraphicFramePr>
        <p:xfrm>
          <a:off x="1979712" y="1157561"/>
          <a:ext cx="7039750" cy="5212080"/>
        </p:xfrm>
        <a:graphic>
          <a:graphicData uri="http://schemas.openxmlformats.org/drawingml/2006/table">
            <a:tbl>
              <a:tblPr firstRow="1" bandRow="1">
                <a:tableStyleId>{B301B821-A1FF-4177-AEE7-76D212191A09}</a:tableStyleId>
              </a:tblPr>
              <a:tblGrid>
                <a:gridCol w="3160674">
                  <a:extLst>
                    <a:ext uri="{9D8B030D-6E8A-4147-A177-3AD203B41FA5}">
                      <a16:colId xmlns:a16="http://schemas.microsoft.com/office/drawing/2014/main" val="20000"/>
                    </a:ext>
                  </a:extLst>
                </a:gridCol>
                <a:gridCol w="3879076">
                  <a:extLst>
                    <a:ext uri="{9D8B030D-6E8A-4147-A177-3AD203B41FA5}">
                      <a16:colId xmlns:a16="http://schemas.microsoft.com/office/drawing/2014/main" val="20001"/>
                    </a:ext>
                  </a:extLst>
                </a:gridCol>
              </a:tblGrid>
              <a:tr h="331230">
                <a:tc gridSpan="2">
                  <a:txBody>
                    <a:bodyPr/>
                    <a:lstStyle/>
                    <a:p>
                      <a:pPr algn="ctr"/>
                      <a:r>
                        <a:rPr lang="en-ZA" b="1" dirty="0">
                          <a:solidFill>
                            <a:schemeClr val="tx1"/>
                          </a:solidFill>
                        </a:rPr>
                        <a:t>Freight </a:t>
                      </a:r>
                      <a:r>
                        <a:rPr lang="en-ZA" b="1" dirty="0">
                          <a:solidFill>
                            <a:srgbClr val="C00000"/>
                          </a:solidFill>
                        </a:rPr>
                        <a:t>estimate</a:t>
                      </a:r>
                      <a:r>
                        <a:rPr lang="en-ZA" b="1" dirty="0">
                          <a:solidFill>
                            <a:schemeClr val="tx1"/>
                          </a:solidFill>
                        </a:rPr>
                        <a:t> - The FF Agent needs to know</a:t>
                      </a:r>
                    </a:p>
                  </a:txBody>
                  <a:tcPr/>
                </a:tc>
                <a:tc hMerge="1">
                  <a:txBody>
                    <a:bodyPr/>
                    <a:lstStyle/>
                    <a:p>
                      <a:pPr algn="ctr"/>
                      <a:endParaRPr lang="en-ZA" b="1" dirty="0"/>
                    </a:p>
                  </a:txBody>
                  <a:tcPr>
                    <a:solidFill>
                      <a:schemeClr val="bg1">
                        <a:lumMod val="85000"/>
                      </a:schemeClr>
                    </a:solidFill>
                  </a:tcPr>
                </a:tc>
                <a:extLst>
                  <a:ext uri="{0D108BD9-81ED-4DB2-BD59-A6C34878D82A}">
                    <a16:rowId xmlns:a16="http://schemas.microsoft.com/office/drawing/2014/main" val="10000"/>
                  </a:ext>
                </a:extLst>
              </a:tr>
              <a:tr h="579652">
                <a:tc>
                  <a:txBody>
                    <a:bodyPr/>
                    <a:lstStyle/>
                    <a:p>
                      <a:r>
                        <a:rPr lang="en-ZA" dirty="0">
                          <a:solidFill>
                            <a:schemeClr val="bg1"/>
                          </a:solidFill>
                        </a:rPr>
                        <a:t>The product details</a:t>
                      </a:r>
                    </a:p>
                  </a:txBody>
                  <a:tcPr/>
                </a:tc>
                <a:tc>
                  <a:txBody>
                    <a:bodyPr/>
                    <a:lstStyle/>
                    <a:p>
                      <a:r>
                        <a:rPr lang="en-ZA" dirty="0">
                          <a:solidFill>
                            <a:schemeClr val="bg1"/>
                          </a:solidFill>
                        </a:rPr>
                        <a:t>Documentary Credit (if being used)</a:t>
                      </a:r>
                    </a:p>
                  </a:txBody>
                  <a:tcPr/>
                </a:tc>
                <a:extLst>
                  <a:ext uri="{0D108BD9-81ED-4DB2-BD59-A6C34878D82A}">
                    <a16:rowId xmlns:a16="http://schemas.microsoft.com/office/drawing/2014/main" val="10001"/>
                  </a:ext>
                </a:extLst>
              </a:tr>
              <a:tr h="331230">
                <a:tc>
                  <a:txBody>
                    <a:bodyPr/>
                    <a:lstStyle/>
                    <a:p>
                      <a:r>
                        <a:rPr lang="en-ZA" dirty="0">
                          <a:solidFill>
                            <a:schemeClr val="bg1"/>
                          </a:solidFill>
                        </a:rPr>
                        <a:t>The transport details</a:t>
                      </a:r>
                    </a:p>
                  </a:txBody>
                  <a:tcPr/>
                </a:tc>
                <a:tc>
                  <a:txBody>
                    <a:bodyPr/>
                    <a:lstStyle/>
                    <a:p>
                      <a:r>
                        <a:rPr lang="en-ZA" dirty="0">
                          <a:solidFill>
                            <a:schemeClr val="bg1"/>
                          </a:solidFill>
                        </a:rPr>
                        <a:t>Insurance requirements</a:t>
                      </a:r>
                    </a:p>
                  </a:txBody>
                  <a:tcPr/>
                </a:tc>
                <a:extLst>
                  <a:ext uri="{0D108BD9-81ED-4DB2-BD59-A6C34878D82A}">
                    <a16:rowId xmlns:a16="http://schemas.microsoft.com/office/drawing/2014/main" val="10002"/>
                  </a:ext>
                </a:extLst>
              </a:tr>
              <a:tr h="331230">
                <a:tc>
                  <a:txBody>
                    <a:bodyPr/>
                    <a:lstStyle/>
                    <a:p>
                      <a:r>
                        <a:rPr lang="en-ZA" dirty="0">
                          <a:solidFill>
                            <a:schemeClr val="bg1"/>
                          </a:solidFill>
                        </a:rPr>
                        <a:t>Where its going to</a:t>
                      </a:r>
                    </a:p>
                  </a:txBody>
                  <a:tcPr/>
                </a:tc>
                <a:tc>
                  <a:txBody>
                    <a:bodyPr/>
                    <a:lstStyle/>
                    <a:p>
                      <a:endParaRPr lang="en-ZA" dirty="0">
                        <a:solidFill>
                          <a:schemeClr val="bg1"/>
                        </a:solidFill>
                      </a:endParaRPr>
                    </a:p>
                  </a:txBody>
                  <a:tcPr/>
                </a:tc>
                <a:extLst>
                  <a:ext uri="{0D108BD9-81ED-4DB2-BD59-A6C34878D82A}">
                    <a16:rowId xmlns:a16="http://schemas.microsoft.com/office/drawing/2014/main" val="10003"/>
                  </a:ext>
                </a:extLst>
              </a:tr>
              <a:tr h="331230">
                <a:tc>
                  <a:txBody>
                    <a:bodyPr/>
                    <a:lstStyle/>
                    <a:p>
                      <a:r>
                        <a:rPr lang="en-ZA" dirty="0">
                          <a:solidFill>
                            <a:schemeClr val="bg1"/>
                          </a:solidFill>
                        </a:rPr>
                        <a:t>Where its</a:t>
                      </a:r>
                      <a:r>
                        <a:rPr lang="en-ZA" baseline="0" dirty="0">
                          <a:solidFill>
                            <a:schemeClr val="bg1"/>
                          </a:solidFill>
                        </a:rPr>
                        <a:t> being collected</a:t>
                      </a:r>
                      <a:endParaRPr lang="en-ZA" dirty="0">
                        <a:solidFill>
                          <a:schemeClr val="bg1"/>
                        </a:solidFill>
                      </a:endParaRPr>
                    </a:p>
                  </a:txBody>
                  <a:tcPr/>
                </a:tc>
                <a:tc>
                  <a:txBody>
                    <a:bodyPr/>
                    <a:lstStyle/>
                    <a:p>
                      <a:endParaRPr lang="en-ZA" dirty="0">
                        <a:solidFill>
                          <a:schemeClr val="bg1"/>
                        </a:solidFill>
                      </a:endParaRPr>
                    </a:p>
                  </a:txBody>
                  <a:tcPr/>
                </a:tc>
                <a:extLst>
                  <a:ext uri="{0D108BD9-81ED-4DB2-BD59-A6C34878D82A}">
                    <a16:rowId xmlns:a16="http://schemas.microsoft.com/office/drawing/2014/main" val="10004"/>
                  </a:ext>
                </a:extLst>
              </a:tr>
              <a:tr h="331230">
                <a:tc>
                  <a:txBody>
                    <a:bodyPr/>
                    <a:lstStyle/>
                    <a:p>
                      <a:r>
                        <a:rPr lang="en-ZA" dirty="0">
                          <a:solidFill>
                            <a:schemeClr val="bg1"/>
                          </a:solidFill>
                        </a:rPr>
                        <a:t>Who is paying for what</a:t>
                      </a:r>
                    </a:p>
                  </a:txBody>
                  <a:tcPr/>
                </a:tc>
                <a:tc>
                  <a:txBody>
                    <a:bodyPr/>
                    <a:lstStyle/>
                    <a:p>
                      <a:endParaRPr lang="en-ZA" dirty="0">
                        <a:solidFill>
                          <a:schemeClr val="bg1"/>
                        </a:solidFill>
                      </a:endParaRPr>
                    </a:p>
                  </a:txBody>
                  <a:tcPr/>
                </a:tc>
                <a:extLst>
                  <a:ext uri="{0D108BD9-81ED-4DB2-BD59-A6C34878D82A}">
                    <a16:rowId xmlns:a16="http://schemas.microsoft.com/office/drawing/2014/main" val="10005"/>
                  </a:ext>
                </a:extLst>
              </a:tr>
              <a:tr h="331230">
                <a:tc>
                  <a:txBody>
                    <a:bodyPr/>
                    <a:lstStyle/>
                    <a:p>
                      <a:r>
                        <a:rPr lang="en-ZA" dirty="0">
                          <a:solidFill>
                            <a:schemeClr val="bg1"/>
                          </a:solidFill>
                        </a:rPr>
                        <a:t>Dimensions</a:t>
                      </a:r>
                    </a:p>
                  </a:txBody>
                  <a:tcPr/>
                </a:tc>
                <a:tc>
                  <a:txBody>
                    <a:bodyPr/>
                    <a:lstStyle/>
                    <a:p>
                      <a:endParaRPr lang="en-ZA" dirty="0">
                        <a:solidFill>
                          <a:schemeClr val="bg1"/>
                        </a:solidFill>
                      </a:endParaRPr>
                    </a:p>
                  </a:txBody>
                  <a:tcPr/>
                </a:tc>
                <a:extLst>
                  <a:ext uri="{0D108BD9-81ED-4DB2-BD59-A6C34878D82A}">
                    <a16:rowId xmlns:a16="http://schemas.microsoft.com/office/drawing/2014/main" val="10006"/>
                  </a:ext>
                </a:extLst>
              </a:tr>
              <a:tr h="331230">
                <a:tc>
                  <a:txBody>
                    <a:bodyPr/>
                    <a:lstStyle/>
                    <a:p>
                      <a:r>
                        <a:rPr lang="en-ZA" dirty="0">
                          <a:solidFill>
                            <a:schemeClr val="bg1"/>
                          </a:solidFill>
                        </a:rPr>
                        <a:t>Weight – accurate</a:t>
                      </a:r>
                    </a:p>
                  </a:txBody>
                  <a:tcPr/>
                </a:tc>
                <a:tc>
                  <a:txBody>
                    <a:bodyPr/>
                    <a:lstStyle/>
                    <a:p>
                      <a:endParaRPr lang="en-ZA" dirty="0">
                        <a:solidFill>
                          <a:schemeClr val="bg1"/>
                        </a:solidFill>
                      </a:endParaRPr>
                    </a:p>
                  </a:txBody>
                  <a:tcPr/>
                </a:tc>
                <a:extLst>
                  <a:ext uri="{0D108BD9-81ED-4DB2-BD59-A6C34878D82A}">
                    <a16:rowId xmlns:a16="http://schemas.microsoft.com/office/drawing/2014/main" val="10007"/>
                  </a:ext>
                </a:extLst>
              </a:tr>
              <a:tr h="331230">
                <a:tc>
                  <a:txBody>
                    <a:bodyPr/>
                    <a:lstStyle/>
                    <a:p>
                      <a:r>
                        <a:rPr lang="en-ZA" dirty="0">
                          <a:solidFill>
                            <a:schemeClr val="bg1"/>
                          </a:solidFill>
                        </a:rPr>
                        <a:t>Any compliance issues</a:t>
                      </a:r>
                    </a:p>
                  </a:txBody>
                  <a:tcPr/>
                </a:tc>
                <a:tc>
                  <a:txBody>
                    <a:bodyPr/>
                    <a:lstStyle/>
                    <a:p>
                      <a:endParaRPr lang="en-ZA" dirty="0">
                        <a:solidFill>
                          <a:schemeClr val="bg1"/>
                        </a:solidFill>
                      </a:endParaRPr>
                    </a:p>
                  </a:txBody>
                  <a:tcPr/>
                </a:tc>
                <a:extLst>
                  <a:ext uri="{0D108BD9-81ED-4DB2-BD59-A6C34878D82A}">
                    <a16:rowId xmlns:a16="http://schemas.microsoft.com/office/drawing/2014/main" val="10008"/>
                  </a:ext>
                </a:extLst>
              </a:tr>
              <a:tr h="579652">
                <a:tc>
                  <a:txBody>
                    <a:bodyPr/>
                    <a:lstStyle/>
                    <a:p>
                      <a:r>
                        <a:rPr lang="en-ZA" dirty="0">
                          <a:solidFill>
                            <a:schemeClr val="bg1"/>
                          </a:solidFill>
                        </a:rPr>
                        <a:t>When it is expected to be shipped</a:t>
                      </a:r>
                    </a:p>
                  </a:txBody>
                  <a:tcPr/>
                </a:tc>
                <a:tc>
                  <a:txBody>
                    <a:bodyPr/>
                    <a:lstStyle/>
                    <a:p>
                      <a:endParaRPr lang="en-ZA" dirty="0">
                        <a:solidFill>
                          <a:schemeClr val="bg1"/>
                        </a:solidFill>
                      </a:endParaRPr>
                    </a:p>
                  </a:txBody>
                  <a:tcPr/>
                </a:tc>
                <a:extLst>
                  <a:ext uri="{0D108BD9-81ED-4DB2-BD59-A6C34878D82A}">
                    <a16:rowId xmlns:a16="http://schemas.microsoft.com/office/drawing/2014/main" val="10009"/>
                  </a:ext>
                </a:extLst>
              </a:tr>
              <a:tr h="579652">
                <a:tc>
                  <a:txBody>
                    <a:bodyPr/>
                    <a:lstStyle/>
                    <a:p>
                      <a:r>
                        <a:rPr lang="en-ZA" dirty="0">
                          <a:solidFill>
                            <a:schemeClr val="bg1"/>
                          </a:solidFill>
                        </a:rPr>
                        <a:t>The value of the cargo / currency</a:t>
                      </a:r>
                    </a:p>
                  </a:txBody>
                  <a:tcPr/>
                </a:tc>
                <a:tc>
                  <a:txBody>
                    <a:bodyPr/>
                    <a:lstStyle/>
                    <a:p>
                      <a:endParaRPr lang="en-ZA" dirty="0">
                        <a:solidFill>
                          <a:schemeClr val="bg1"/>
                        </a:solidFill>
                      </a:endParaRPr>
                    </a:p>
                  </a:txBody>
                  <a:tcPr/>
                </a:tc>
                <a:extLst>
                  <a:ext uri="{0D108BD9-81ED-4DB2-BD59-A6C34878D82A}">
                    <a16:rowId xmlns:a16="http://schemas.microsoft.com/office/drawing/2014/main" val="10010"/>
                  </a:ext>
                </a:extLst>
              </a:tr>
              <a:tr h="331230">
                <a:tc>
                  <a:txBody>
                    <a:bodyPr/>
                    <a:lstStyle/>
                    <a:p>
                      <a:r>
                        <a:rPr lang="en-ZA" dirty="0">
                          <a:solidFill>
                            <a:schemeClr val="bg1"/>
                          </a:solidFill>
                        </a:rPr>
                        <a:t>The customs tariff</a:t>
                      </a:r>
                      <a:r>
                        <a:rPr lang="en-ZA" baseline="0" dirty="0">
                          <a:solidFill>
                            <a:schemeClr val="bg1"/>
                          </a:solidFill>
                        </a:rPr>
                        <a:t> heading</a:t>
                      </a:r>
                      <a:endParaRPr lang="en-ZA" dirty="0">
                        <a:solidFill>
                          <a:schemeClr val="bg1"/>
                        </a:solidFill>
                      </a:endParaRPr>
                    </a:p>
                  </a:txBody>
                  <a:tcPr/>
                </a:tc>
                <a:tc>
                  <a:txBody>
                    <a:bodyPr/>
                    <a:lstStyle/>
                    <a:p>
                      <a:endParaRPr lang="en-ZA" dirty="0">
                        <a:solidFill>
                          <a:schemeClr val="bg1"/>
                        </a:solidFill>
                      </a:endParaRPr>
                    </a:p>
                  </a:txBody>
                  <a:tcPr/>
                </a:tc>
                <a:extLst>
                  <a:ext uri="{0D108BD9-81ED-4DB2-BD59-A6C34878D82A}">
                    <a16:rowId xmlns:a16="http://schemas.microsoft.com/office/drawing/2014/main" val="10011"/>
                  </a:ext>
                </a:extLst>
              </a:tr>
            </a:tbl>
          </a:graphicData>
        </a:graphic>
      </p:graphicFrame>
      <p:pic>
        <p:nvPicPr>
          <p:cNvPr id="6" name="Picture 5">
            <a:extLst>
              <a:ext uri="{FF2B5EF4-FFF2-40B4-BE49-F238E27FC236}">
                <a16:creationId xmlns:a16="http://schemas.microsoft.com/office/drawing/2014/main" id="{B547AB63-B22F-0371-DE2E-6B5489F42B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3038274"/>
            <a:ext cx="1393640" cy="145065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CF58476-3EDD-488B-AC38-2D2BE308C2BE}" type="slidenum">
              <a:rPr lang="en-ZA" smtClean="0"/>
              <a:pPr/>
              <a:t>19</a:t>
            </a:fld>
            <a:endParaRPr lang="en-ZA" dirty="0"/>
          </a:p>
        </p:txBody>
      </p:sp>
      <p:sp>
        <p:nvSpPr>
          <p:cNvPr id="4" name="Title 3"/>
          <p:cNvSpPr>
            <a:spLocks noGrp="1"/>
          </p:cNvSpPr>
          <p:nvPr>
            <p:ph type="title"/>
          </p:nvPr>
        </p:nvSpPr>
        <p:spPr>
          <a:xfrm>
            <a:off x="809998" y="38621"/>
            <a:ext cx="7524003" cy="970450"/>
          </a:xfrm>
        </p:spPr>
        <p:txBody>
          <a:bodyPr>
            <a:normAutofit/>
          </a:bodyPr>
          <a:lstStyle/>
          <a:p>
            <a:r>
              <a:rPr lang="en-ZA" dirty="0"/>
              <a:t>Export Quote</a:t>
            </a:r>
          </a:p>
        </p:txBody>
      </p:sp>
      <p:graphicFrame>
        <p:nvGraphicFramePr>
          <p:cNvPr id="5" name="Table 4"/>
          <p:cNvGraphicFramePr>
            <a:graphicFrameLocks noGrp="1"/>
          </p:cNvGraphicFramePr>
          <p:nvPr>
            <p:extLst>
              <p:ext uri="{D42A27DB-BD31-4B8C-83A1-F6EECF244321}">
                <p14:modId xmlns:p14="http://schemas.microsoft.com/office/powerpoint/2010/main" val="4250973113"/>
              </p:ext>
            </p:extLst>
          </p:nvPr>
        </p:nvGraphicFramePr>
        <p:xfrm>
          <a:off x="1902459" y="978870"/>
          <a:ext cx="7027463" cy="5752413"/>
        </p:xfrm>
        <a:graphic>
          <a:graphicData uri="http://schemas.openxmlformats.org/drawingml/2006/table">
            <a:tbl>
              <a:tblPr firstRow="1" bandRow="1">
                <a:tableStyleId>{BC89EF96-8CEA-46FF-86C4-4CE0E7609802}</a:tableStyleId>
              </a:tblPr>
              <a:tblGrid>
                <a:gridCol w="3874957">
                  <a:extLst>
                    <a:ext uri="{9D8B030D-6E8A-4147-A177-3AD203B41FA5}">
                      <a16:colId xmlns:a16="http://schemas.microsoft.com/office/drawing/2014/main" val="20000"/>
                    </a:ext>
                  </a:extLst>
                </a:gridCol>
                <a:gridCol w="3152506">
                  <a:extLst>
                    <a:ext uri="{9D8B030D-6E8A-4147-A177-3AD203B41FA5}">
                      <a16:colId xmlns:a16="http://schemas.microsoft.com/office/drawing/2014/main" val="20001"/>
                    </a:ext>
                  </a:extLst>
                </a:gridCol>
              </a:tblGrid>
              <a:tr h="342981">
                <a:tc gridSpan="2">
                  <a:txBody>
                    <a:bodyPr/>
                    <a:lstStyle/>
                    <a:p>
                      <a:pPr algn="ctr"/>
                      <a:r>
                        <a:rPr lang="en-ZA" sz="1600" b="1" dirty="0">
                          <a:solidFill>
                            <a:schemeClr val="bg1"/>
                          </a:solidFill>
                        </a:rPr>
                        <a:t>YOUR quote to the</a:t>
                      </a:r>
                      <a:r>
                        <a:rPr lang="en-ZA" sz="1600" b="1" baseline="0" dirty="0">
                          <a:solidFill>
                            <a:schemeClr val="bg1"/>
                          </a:solidFill>
                        </a:rPr>
                        <a:t> customer requires</a:t>
                      </a:r>
                      <a:endParaRPr lang="en-ZA" sz="1600" b="1" dirty="0">
                        <a:solidFill>
                          <a:schemeClr val="bg1"/>
                        </a:solidFill>
                      </a:endParaRPr>
                    </a:p>
                  </a:txBody>
                  <a:tcPr/>
                </a:tc>
                <a:tc hMerge="1">
                  <a:txBody>
                    <a:bodyPr/>
                    <a:lstStyle/>
                    <a:p>
                      <a:pPr algn="ctr"/>
                      <a:endParaRPr lang="en-ZA" b="1" dirty="0"/>
                    </a:p>
                  </a:txBody>
                  <a:tcPr>
                    <a:solidFill>
                      <a:schemeClr val="bg1">
                        <a:lumMod val="85000"/>
                      </a:schemeClr>
                    </a:solidFill>
                  </a:tcPr>
                </a:tc>
                <a:extLst>
                  <a:ext uri="{0D108BD9-81ED-4DB2-BD59-A6C34878D82A}">
                    <a16:rowId xmlns:a16="http://schemas.microsoft.com/office/drawing/2014/main" val="10000"/>
                  </a:ext>
                </a:extLst>
              </a:tr>
              <a:tr h="1400505">
                <a:tc>
                  <a:txBody>
                    <a:bodyPr/>
                    <a:lstStyle/>
                    <a:p>
                      <a:r>
                        <a:rPr lang="en-ZA" sz="1600" dirty="0">
                          <a:solidFill>
                            <a:schemeClr val="bg1"/>
                          </a:solidFill>
                        </a:rPr>
                        <a:t>Full customer details</a:t>
                      </a:r>
                    </a:p>
                  </a:txBody>
                  <a:tcPr/>
                </a:tc>
                <a:tc>
                  <a:txBody>
                    <a:bodyPr/>
                    <a:lstStyle/>
                    <a:p>
                      <a:r>
                        <a:rPr lang="en-ZA" sz="1600" dirty="0">
                          <a:solidFill>
                            <a:schemeClr val="bg1"/>
                          </a:solidFill>
                        </a:rPr>
                        <a:t>Documentary Credit requirements (if being used) </a:t>
                      </a:r>
                      <a:r>
                        <a:rPr lang="en-ZA" sz="1800" b="1" dirty="0">
                          <a:solidFill>
                            <a:schemeClr val="bg1"/>
                          </a:solidFill>
                        </a:rPr>
                        <a:t>OR </a:t>
                      </a:r>
                      <a:r>
                        <a:rPr lang="en-ZA" sz="1600" b="0" dirty="0">
                          <a:solidFill>
                            <a:schemeClr val="bg1"/>
                          </a:solidFill>
                        </a:rPr>
                        <a:t>payment</a:t>
                      </a:r>
                      <a:r>
                        <a:rPr lang="en-ZA" sz="1600" b="0" baseline="0" dirty="0">
                          <a:solidFill>
                            <a:schemeClr val="bg1"/>
                          </a:solidFill>
                        </a:rPr>
                        <a:t> terms and method of payment – bank details</a:t>
                      </a:r>
                      <a:endParaRPr lang="en-ZA" sz="1600" b="1" dirty="0">
                        <a:solidFill>
                          <a:schemeClr val="bg1"/>
                        </a:solidFill>
                      </a:endParaRPr>
                    </a:p>
                  </a:txBody>
                  <a:tcPr/>
                </a:tc>
                <a:extLst>
                  <a:ext uri="{0D108BD9-81ED-4DB2-BD59-A6C34878D82A}">
                    <a16:rowId xmlns:a16="http://schemas.microsoft.com/office/drawing/2014/main" val="10001"/>
                  </a:ext>
                </a:extLst>
              </a:tr>
              <a:tr h="342981">
                <a:tc>
                  <a:txBody>
                    <a:bodyPr/>
                    <a:lstStyle/>
                    <a:p>
                      <a:r>
                        <a:rPr lang="en-ZA" sz="1600" dirty="0">
                          <a:solidFill>
                            <a:schemeClr val="bg1"/>
                          </a:solidFill>
                        </a:rPr>
                        <a:t>The product details including packing/labelling</a:t>
                      </a:r>
                    </a:p>
                  </a:txBody>
                  <a:tcPr/>
                </a:tc>
                <a:tc>
                  <a:txBody>
                    <a:bodyPr/>
                    <a:lstStyle/>
                    <a:p>
                      <a:r>
                        <a:rPr lang="en-ZA" sz="1600" dirty="0">
                          <a:solidFill>
                            <a:schemeClr val="bg1"/>
                          </a:solidFill>
                        </a:rPr>
                        <a:t>Documentation required</a:t>
                      </a:r>
                    </a:p>
                  </a:txBody>
                  <a:tcPr/>
                </a:tc>
                <a:extLst>
                  <a:ext uri="{0D108BD9-81ED-4DB2-BD59-A6C34878D82A}">
                    <a16:rowId xmlns:a16="http://schemas.microsoft.com/office/drawing/2014/main" val="10002"/>
                  </a:ext>
                </a:extLst>
              </a:tr>
              <a:tr h="342981">
                <a:tc>
                  <a:txBody>
                    <a:bodyPr/>
                    <a:lstStyle/>
                    <a:p>
                      <a:r>
                        <a:rPr lang="en-ZA" sz="1600" dirty="0">
                          <a:solidFill>
                            <a:schemeClr val="bg1"/>
                          </a:solidFill>
                        </a:rPr>
                        <a:t>The transport details</a:t>
                      </a:r>
                    </a:p>
                  </a:txBody>
                  <a:tcPr/>
                </a:tc>
                <a:tc>
                  <a:txBody>
                    <a:bodyPr/>
                    <a:lstStyle/>
                    <a:p>
                      <a:r>
                        <a:rPr lang="en-ZA" sz="1600" dirty="0">
                          <a:solidFill>
                            <a:schemeClr val="bg1"/>
                          </a:solidFill>
                        </a:rPr>
                        <a:t>Insurance details</a:t>
                      </a:r>
                    </a:p>
                  </a:txBody>
                  <a:tcPr/>
                </a:tc>
                <a:extLst>
                  <a:ext uri="{0D108BD9-81ED-4DB2-BD59-A6C34878D82A}">
                    <a16:rowId xmlns:a16="http://schemas.microsoft.com/office/drawing/2014/main" val="10003"/>
                  </a:ext>
                </a:extLst>
              </a:tr>
              <a:tr h="342981">
                <a:tc>
                  <a:txBody>
                    <a:bodyPr/>
                    <a:lstStyle/>
                    <a:p>
                      <a:r>
                        <a:rPr lang="en-ZA" sz="1600" dirty="0">
                          <a:solidFill>
                            <a:schemeClr val="bg1"/>
                          </a:solidFill>
                        </a:rPr>
                        <a:t>Final destination details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a:solidFill>
                            <a:schemeClr val="bg1"/>
                          </a:solidFill>
                        </a:rPr>
                        <a:t>The customs tariff</a:t>
                      </a:r>
                      <a:r>
                        <a:rPr lang="en-ZA" sz="1600" baseline="0" dirty="0">
                          <a:solidFill>
                            <a:schemeClr val="bg1"/>
                          </a:solidFill>
                        </a:rPr>
                        <a:t> heading</a:t>
                      </a:r>
                      <a:endParaRPr lang="en-ZA" sz="1600" dirty="0">
                        <a:solidFill>
                          <a:schemeClr val="bg1"/>
                        </a:solidFill>
                      </a:endParaRPr>
                    </a:p>
                  </a:txBody>
                  <a:tcPr/>
                </a:tc>
                <a:extLst>
                  <a:ext uri="{0D108BD9-81ED-4DB2-BD59-A6C34878D82A}">
                    <a16:rowId xmlns:a16="http://schemas.microsoft.com/office/drawing/2014/main" val="10004"/>
                  </a:ext>
                </a:extLst>
              </a:tr>
              <a:tr h="600216">
                <a:tc>
                  <a:txBody>
                    <a:bodyPr/>
                    <a:lstStyle/>
                    <a:p>
                      <a:r>
                        <a:rPr lang="en-ZA" sz="1600" dirty="0">
                          <a:solidFill>
                            <a:schemeClr val="bg1"/>
                          </a:solidFill>
                        </a:rPr>
                        <a:t>Collection details</a:t>
                      </a:r>
                    </a:p>
                  </a:txBody>
                  <a:tcPr/>
                </a:tc>
                <a:tc>
                  <a:txBody>
                    <a:bodyPr/>
                    <a:lstStyle/>
                    <a:p>
                      <a:r>
                        <a:rPr lang="en-ZA" sz="1600" dirty="0">
                          <a:solidFill>
                            <a:schemeClr val="bg1"/>
                          </a:solidFill>
                        </a:rPr>
                        <a:t>Agent specific (if specified)</a:t>
                      </a:r>
                    </a:p>
                  </a:txBody>
                  <a:tcPr/>
                </a:tc>
                <a:extLst>
                  <a:ext uri="{0D108BD9-81ED-4DB2-BD59-A6C34878D82A}">
                    <a16:rowId xmlns:a16="http://schemas.microsoft.com/office/drawing/2014/main" val="10005"/>
                  </a:ext>
                </a:extLst>
              </a:tr>
              <a:tr h="600216">
                <a:tc>
                  <a:txBody>
                    <a:bodyPr/>
                    <a:lstStyle/>
                    <a:p>
                      <a:r>
                        <a:rPr lang="en-ZA" sz="1600" dirty="0">
                          <a:solidFill>
                            <a:schemeClr val="bg1"/>
                          </a:solidFill>
                        </a:rPr>
                        <a:t>Who is paying for what (Incoterms 2020®)</a:t>
                      </a:r>
                    </a:p>
                  </a:txBody>
                  <a:tcPr/>
                </a:tc>
                <a:tc>
                  <a:txBody>
                    <a:bodyPr/>
                    <a:lstStyle/>
                    <a:p>
                      <a:r>
                        <a:rPr lang="en-ZA" sz="1600" dirty="0">
                          <a:solidFill>
                            <a:schemeClr val="bg1"/>
                          </a:solidFill>
                        </a:rPr>
                        <a:t>The value of the cargo / currency</a:t>
                      </a:r>
                    </a:p>
                  </a:txBody>
                  <a:tcPr/>
                </a:tc>
                <a:extLst>
                  <a:ext uri="{0D108BD9-81ED-4DB2-BD59-A6C34878D82A}">
                    <a16:rowId xmlns:a16="http://schemas.microsoft.com/office/drawing/2014/main" val="10006"/>
                  </a:ext>
                </a:extLst>
              </a:tr>
              <a:tr h="600216">
                <a:tc>
                  <a:txBody>
                    <a:bodyPr/>
                    <a:lstStyle/>
                    <a:p>
                      <a:r>
                        <a:rPr lang="en-ZA" sz="1600" dirty="0">
                          <a:solidFill>
                            <a:schemeClr val="bg1"/>
                          </a:solidFill>
                        </a:rPr>
                        <a:t>Dimensions / type of packing (e.g. Pallet)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a:solidFill>
                            <a:schemeClr val="bg1"/>
                          </a:solidFill>
                        </a:rPr>
                        <a:t>When it is expected to be shipped  (Lead Time)</a:t>
                      </a:r>
                    </a:p>
                  </a:txBody>
                  <a:tcPr/>
                </a:tc>
                <a:extLst>
                  <a:ext uri="{0D108BD9-81ED-4DB2-BD59-A6C34878D82A}">
                    <a16:rowId xmlns:a16="http://schemas.microsoft.com/office/drawing/2014/main" val="10007"/>
                  </a:ext>
                </a:extLst>
              </a:tr>
              <a:tr h="342981">
                <a:tc>
                  <a:txBody>
                    <a:bodyPr/>
                    <a:lstStyle/>
                    <a:p>
                      <a:r>
                        <a:rPr lang="en-ZA" sz="1600" dirty="0">
                          <a:solidFill>
                            <a:schemeClr val="bg1"/>
                          </a:solidFill>
                        </a:rPr>
                        <a:t>Weight – accurate</a:t>
                      </a:r>
                    </a:p>
                  </a:txBody>
                  <a:tcPr/>
                </a:tc>
                <a:tc>
                  <a:txBody>
                    <a:bodyPr/>
                    <a:lstStyle/>
                    <a:p>
                      <a:r>
                        <a:rPr lang="en-ZA" sz="1600" dirty="0">
                          <a:solidFill>
                            <a:schemeClr val="bg1"/>
                          </a:solidFill>
                        </a:rPr>
                        <a:t>Validity</a:t>
                      </a:r>
                    </a:p>
                  </a:txBody>
                  <a:tcPr/>
                </a:tc>
                <a:extLst>
                  <a:ext uri="{0D108BD9-81ED-4DB2-BD59-A6C34878D82A}">
                    <a16:rowId xmlns:a16="http://schemas.microsoft.com/office/drawing/2014/main" val="10008"/>
                  </a:ext>
                </a:extLst>
              </a:tr>
              <a:tr h="600216">
                <a:tc>
                  <a:txBody>
                    <a:bodyPr/>
                    <a:lstStyle/>
                    <a:p>
                      <a:r>
                        <a:rPr lang="en-ZA" sz="1600" dirty="0">
                          <a:solidFill>
                            <a:schemeClr val="bg1"/>
                          </a:solidFill>
                        </a:rPr>
                        <a:t>Any compliance issues (their side too)</a:t>
                      </a:r>
                    </a:p>
                  </a:txBody>
                  <a:tcPr/>
                </a:tc>
                <a:tc>
                  <a:txBody>
                    <a:bodyPr/>
                    <a:lstStyle/>
                    <a:p>
                      <a:r>
                        <a:rPr lang="en-ZA" sz="1600" dirty="0">
                          <a:solidFill>
                            <a:schemeClr val="bg1"/>
                          </a:solidFill>
                        </a:rPr>
                        <a:t>Signature</a:t>
                      </a:r>
                      <a:r>
                        <a:rPr lang="en-ZA" sz="1600" baseline="0" dirty="0">
                          <a:solidFill>
                            <a:schemeClr val="bg1"/>
                          </a:solidFill>
                        </a:rPr>
                        <a:t> &amp; date</a:t>
                      </a:r>
                      <a:endParaRPr lang="en-ZA" sz="1600" dirty="0">
                        <a:solidFill>
                          <a:schemeClr val="bg1"/>
                        </a:solidFill>
                      </a:endParaRPr>
                    </a:p>
                  </a:txBody>
                  <a:tcPr/>
                </a:tc>
                <a:extLst>
                  <a:ext uri="{0D108BD9-81ED-4DB2-BD59-A6C34878D82A}">
                    <a16:rowId xmlns:a16="http://schemas.microsoft.com/office/drawing/2014/main" val="10009"/>
                  </a:ext>
                </a:extLst>
              </a:tr>
            </a:tbl>
          </a:graphicData>
        </a:graphic>
      </p:graphicFrame>
      <p:sp>
        <p:nvSpPr>
          <p:cNvPr id="6" name="TextBox 5"/>
          <p:cNvSpPr txBox="1"/>
          <p:nvPr/>
        </p:nvSpPr>
        <p:spPr>
          <a:xfrm rot="20764636">
            <a:off x="438130" y="2051319"/>
            <a:ext cx="2393860" cy="646331"/>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ZA" dirty="0">
                <a:solidFill>
                  <a:schemeClr val="bg1"/>
                </a:solidFill>
              </a:rPr>
              <a:t>Follow-up receipt </a:t>
            </a:r>
          </a:p>
          <a:p>
            <a:r>
              <a:rPr lang="en-ZA" dirty="0">
                <a:solidFill>
                  <a:schemeClr val="bg1"/>
                </a:solidFill>
              </a:rPr>
              <a:t>convert to order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CF58476-3EDD-488B-AC38-2D2BE308C2BE}" type="slidenum">
              <a:rPr lang="en-ZA" smtClean="0"/>
              <a:pPr/>
              <a:t>2</a:t>
            </a:fld>
            <a:endParaRPr lang="en-ZA" dirty="0"/>
          </a:p>
        </p:txBody>
      </p:sp>
      <p:sp>
        <p:nvSpPr>
          <p:cNvPr id="4" name="Title 3"/>
          <p:cNvSpPr>
            <a:spLocks noGrp="1"/>
          </p:cNvSpPr>
          <p:nvPr>
            <p:ph type="title"/>
          </p:nvPr>
        </p:nvSpPr>
        <p:spPr>
          <a:xfrm>
            <a:off x="457200" y="-112425"/>
            <a:ext cx="8229600" cy="1143000"/>
          </a:xfrm>
        </p:spPr>
        <p:txBody>
          <a:bodyPr/>
          <a:lstStyle/>
          <a:p>
            <a:pPr algn="ctr"/>
            <a:r>
              <a:rPr lang="en-ZA" dirty="0"/>
              <a:t>Export Cycle</a:t>
            </a:r>
          </a:p>
        </p:txBody>
      </p:sp>
      <p:pic>
        <p:nvPicPr>
          <p:cNvPr id="6" name="Picture 5" descr="Freight Forwarding overview - FINAL - Low Res.jpg"/>
          <p:cNvPicPr>
            <a:picLocks noChangeAspect="1"/>
          </p:cNvPicPr>
          <p:nvPr/>
        </p:nvPicPr>
        <p:blipFill>
          <a:blip r:embed="rId2"/>
          <a:stretch>
            <a:fillRect/>
          </a:stretch>
        </p:blipFill>
        <p:spPr>
          <a:xfrm>
            <a:off x="1331640" y="1109364"/>
            <a:ext cx="6786610" cy="4795329"/>
          </a:xfrm>
          <a:prstGeom prst="rect">
            <a:avLst/>
          </a:prstGeom>
        </p:spPr>
      </p:pic>
      <p:sp>
        <p:nvSpPr>
          <p:cNvPr id="2" name="Rectangle 1">
            <a:extLst>
              <a:ext uri="{FF2B5EF4-FFF2-40B4-BE49-F238E27FC236}">
                <a16:creationId xmlns:a16="http://schemas.microsoft.com/office/drawing/2014/main" id="{159D3FF4-3477-4525-B2FF-606E0AF0E19D}"/>
              </a:ext>
            </a:extLst>
          </p:cNvPr>
          <p:cNvSpPr/>
          <p:nvPr/>
        </p:nvSpPr>
        <p:spPr>
          <a:xfrm>
            <a:off x="5994321" y="6071756"/>
            <a:ext cx="2244140" cy="369332"/>
          </a:xfrm>
          <a:prstGeom prst="rect">
            <a:avLst/>
          </a:prstGeom>
        </p:spPr>
        <p:txBody>
          <a:bodyPr wrap="none">
            <a:spAutoFit/>
          </a:bodyPr>
          <a:lstStyle/>
          <a:p>
            <a:r>
              <a:rPr lang="en-ZA" dirty="0"/>
              <a:t>Workbook page 9 - 11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3913" y="2051720"/>
            <a:ext cx="7801608" cy="4089187"/>
          </a:xfrm>
          <a:ln>
            <a:solidFill>
              <a:schemeClr val="tx1"/>
            </a:solidFill>
          </a:ln>
        </p:spPr>
        <p:txBody>
          <a:bodyPr>
            <a:normAutofit fontScale="77500" lnSpcReduction="20000"/>
          </a:bodyPr>
          <a:lstStyle/>
          <a:p>
            <a:pPr lvl="1" algn="ctr">
              <a:buNone/>
            </a:pPr>
            <a:r>
              <a:rPr lang="en-ZA" sz="2800" b="1" dirty="0"/>
              <a:t>Customer</a:t>
            </a:r>
            <a:r>
              <a:rPr lang="en-ZA" sz="2800" dirty="0"/>
              <a:t> </a:t>
            </a:r>
          </a:p>
          <a:p>
            <a:pPr lvl="1"/>
            <a:r>
              <a:rPr lang="en-ZA" sz="2400" dirty="0"/>
              <a:t>Full name</a:t>
            </a:r>
          </a:p>
          <a:p>
            <a:pPr lvl="1"/>
            <a:r>
              <a:rPr lang="en-ZA" sz="2400" dirty="0"/>
              <a:t>Customer contact name</a:t>
            </a:r>
          </a:p>
          <a:p>
            <a:pPr lvl="1"/>
            <a:r>
              <a:rPr lang="en-ZA" sz="2400" dirty="0"/>
              <a:t>Customer contact status/</a:t>
            </a:r>
            <a:r>
              <a:rPr lang="en-ZA" sz="2400" b="1" dirty="0"/>
              <a:t>authority</a:t>
            </a:r>
            <a:endParaRPr lang="en-ZA" sz="2400" dirty="0"/>
          </a:p>
          <a:p>
            <a:pPr lvl="1"/>
            <a:r>
              <a:rPr lang="en-ZA" sz="2400" dirty="0"/>
              <a:t>Customer email</a:t>
            </a:r>
          </a:p>
          <a:p>
            <a:pPr lvl="1"/>
            <a:r>
              <a:rPr lang="en-ZA" sz="2400" dirty="0"/>
              <a:t>Customer phone numbers</a:t>
            </a:r>
          </a:p>
          <a:p>
            <a:pPr lvl="1"/>
            <a:r>
              <a:rPr lang="en-ZA" sz="2400" dirty="0"/>
              <a:t>Customer country  (ZIP code if applicable)</a:t>
            </a:r>
          </a:p>
          <a:p>
            <a:pPr lvl="1"/>
            <a:r>
              <a:rPr lang="en-ZA" sz="2400" dirty="0"/>
              <a:t>Customer country regulation considerations e.g. prohibitions / import rules</a:t>
            </a:r>
          </a:p>
          <a:p>
            <a:pPr lvl="1"/>
            <a:r>
              <a:rPr lang="en-ZA" sz="2400" dirty="0"/>
              <a:t>Customer delivery information / final destination / time</a:t>
            </a:r>
          </a:p>
          <a:p>
            <a:pPr lvl="1"/>
            <a:r>
              <a:rPr lang="en-ZA" sz="2400" dirty="0"/>
              <a:t>INCOTERMS® 2020 to be used</a:t>
            </a:r>
          </a:p>
          <a:p>
            <a:endParaRPr lang="en-ZA" dirty="0"/>
          </a:p>
        </p:txBody>
      </p:sp>
      <p:sp>
        <p:nvSpPr>
          <p:cNvPr id="3" name="Slide Number Placeholder 2"/>
          <p:cNvSpPr>
            <a:spLocks noGrp="1"/>
          </p:cNvSpPr>
          <p:nvPr>
            <p:ph type="sldNum" sz="quarter" idx="12"/>
          </p:nvPr>
        </p:nvSpPr>
        <p:spPr/>
        <p:txBody>
          <a:bodyPr/>
          <a:lstStyle/>
          <a:p>
            <a:fld id="{6CF58476-3EDD-488B-AC38-2D2BE308C2BE}" type="slidenum">
              <a:rPr lang="en-ZA" smtClean="0"/>
              <a:pPr/>
              <a:t>20</a:t>
            </a:fld>
            <a:endParaRPr lang="en-ZA" dirty="0"/>
          </a:p>
        </p:txBody>
      </p:sp>
      <p:sp>
        <p:nvSpPr>
          <p:cNvPr id="4" name="Title 3"/>
          <p:cNvSpPr>
            <a:spLocks noGrp="1"/>
          </p:cNvSpPr>
          <p:nvPr>
            <p:ph type="title"/>
          </p:nvPr>
        </p:nvSpPr>
        <p:spPr>
          <a:xfrm>
            <a:off x="457200" y="71414"/>
            <a:ext cx="8229600" cy="1143000"/>
          </a:xfrm>
        </p:spPr>
        <p:txBody>
          <a:bodyPr/>
          <a:lstStyle/>
          <a:p>
            <a:r>
              <a:rPr lang="en-ZA" dirty="0"/>
              <a:t>Quote contents</a:t>
            </a:r>
          </a:p>
        </p:txBody>
      </p:sp>
      <p:pic>
        <p:nvPicPr>
          <p:cNvPr id="5" name="Picture 4" descr="9.jpg"/>
          <p:cNvPicPr>
            <a:picLocks noChangeAspect="1"/>
          </p:cNvPicPr>
          <p:nvPr/>
        </p:nvPicPr>
        <p:blipFill>
          <a:blip r:embed="rId2"/>
          <a:stretch>
            <a:fillRect/>
          </a:stretch>
        </p:blipFill>
        <p:spPr>
          <a:xfrm rot="550754">
            <a:off x="6193052" y="2223600"/>
            <a:ext cx="2357454" cy="1563095"/>
          </a:xfrm>
          <a:prstGeom prst="rect">
            <a:avLst/>
          </a:prstGeom>
          <a:ln>
            <a:noFill/>
          </a:ln>
          <a:effectLst>
            <a:softEdge rad="11250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15440" y="1817641"/>
            <a:ext cx="6992567" cy="4525963"/>
          </a:xfrm>
          <a:ln>
            <a:solidFill>
              <a:schemeClr val="tx1"/>
            </a:solidFill>
          </a:ln>
        </p:spPr>
        <p:txBody>
          <a:bodyPr>
            <a:normAutofit fontScale="85000" lnSpcReduction="20000"/>
          </a:bodyPr>
          <a:lstStyle/>
          <a:p>
            <a:pPr lvl="1" algn="ctr">
              <a:buNone/>
            </a:pPr>
            <a:endParaRPr lang="en-ZA" sz="3800" b="1" dirty="0"/>
          </a:p>
          <a:p>
            <a:pPr lvl="1"/>
            <a:r>
              <a:rPr lang="en-ZA" sz="2400" dirty="0"/>
              <a:t>Name</a:t>
            </a:r>
          </a:p>
          <a:p>
            <a:pPr lvl="1"/>
            <a:r>
              <a:rPr lang="en-ZA" sz="2400" dirty="0"/>
              <a:t>Product code</a:t>
            </a:r>
          </a:p>
          <a:p>
            <a:pPr lvl="1"/>
            <a:r>
              <a:rPr lang="en-ZA" sz="2400" dirty="0"/>
              <a:t>Product description</a:t>
            </a:r>
          </a:p>
          <a:p>
            <a:pPr lvl="1"/>
            <a:r>
              <a:rPr lang="en-ZA" sz="2400" dirty="0"/>
              <a:t>Product export price each / currency</a:t>
            </a:r>
          </a:p>
          <a:p>
            <a:pPr lvl="1"/>
            <a:r>
              <a:rPr lang="en-ZA" sz="2400" dirty="0"/>
              <a:t>Product quantity each</a:t>
            </a:r>
          </a:p>
          <a:p>
            <a:pPr lvl="1"/>
            <a:r>
              <a:rPr lang="en-ZA" sz="2400" dirty="0"/>
              <a:t>Product packaging quantity</a:t>
            </a:r>
          </a:p>
          <a:p>
            <a:pPr lvl="1"/>
            <a:r>
              <a:rPr lang="en-ZA" sz="2400" dirty="0"/>
              <a:t>Product outer pack quantity/dimensions/weight</a:t>
            </a:r>
          </a:p>
          <a:p>
            <a:pPr lvl="1"/>
            <a:r>
              <a:rPr lang="en-ZA" sz="2400" dirty="0"/>
              <a:t>Product labelling</a:t>
            </a:r>
          </a:p>
          <a:p>
            <a:pPr lvl="1"/>
            <a:r>
              <a:rPr lang="en-ZA" sz="2400" dirty="0"/>
              <a:t>Product specific rules and regulations</a:t>
            </a:r>
          </a:p>
          <a:p>
            <a:pPr lvl="1"/>
            <a:r>
              <a:rPr lang="en-ZA" sz="2400" dirty="0"/>
              <a:t>Product transportation considerations</a:t>
            </a:r>
          </a:p>
          <a:p>
            <a:pPr>
              <a:buNone/>
            </a:pPr>
            <a:endParaRPr lang="en-ZA" dirty="0"/>
          </a:p>
        </p:txBody>
      </p:sp>
      <p:sp>
        <p:nvSpPr>
          <p:cNvPr id="3" name="Slide Number Placeholder 2"/>
          <p:cNvSpPr>
            <a:spLocks noGrp="1"/>
          </p:cNvSpPr>
          <p:nvPr>
            <p:ph type="sldNum" sz="quarter" idx="12"/>
          </p:nvPr>
        </p:nvSpPr>
        <p:spPr/>
        <p:txBody>
          <a:bodyPr/>
          <a:lstStyle/>
          <a:p>
            <a:fld id="{6CF58476-3EDD-488B-AC38-2D2BE308C2BE}" type="slidenum">
              <a:rPr lang="en-ZA" smtClean="0"/>
              <a:pPr/>
              <a:t>21</a:t>
            </a:fld>
            <a:endParaRPr lang="en-ZA" dirty="0"/>
          </a:p>
        </p:txBody>
      </p:sp>
      <p:sp>
        <p:nvSpPr>
          <p:cNvPr id="4" name="Title 3"/>
          <p:cNvSpPr>
            <a:spLocks noGrp="1"/>
          </p:cNvSpPr>
          <p:nvPr>
            <p:ph type="title"/>
          </p:nvPr>
        </p:nvSpPr>
        <p:spPr>
          <a:xfrm>
            <a:off x="457200" y="71414"/>
            <a:ext cx="8229600" cy="1143000"/>
          </a:xfrm>
        </p:spPr>
        <p:txBody>
          <a:bodyPr/>
          <a:lstStyle/>
          <a:p>
            <a:r>
              <a:rPr lang="en-ZA" dirty="0"/>
              <a:t>Quote contents</a:t>
            </a:r>
          </a:p>
        </p:txBody>
      </p:sp>
      <p:pic>
        <p:nvPicPr>
          <p:cNvPr id="5" name="Picture 4" descr="product.jpg"/>
          <p:cNvPicPr>
            <a:picLocks noChangeAspect="1"/>
          </p:cNvPicPr>
          <p:nvPr/>
        </p:nvPicPr>
        <p:blipFill>
          <a:blip r:embed="rId2"/>
          <a:stretch>
            <a:fillRect/>
          </a:stretch>
        </p:blipFill>
        <p:spPr>
          <a:xfrm rot="509474">
            <a:off x="4645269" y="1303836"/>
            <a:ext cx="1697197" cy="1205903"/>
          </a:xfrm>
          <a:prstGeom prst="rect">
            <a:avLst/>
          </a:prstGeom>
          <a:ln>
            <a:noFill/>
          </a:ln>
          <a:effectLst>
            <a:softEdge rad="11250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1600" y="1880523"/>
            <a:ext cx="8229600" cy="4525963"/>
          </a:xfrm>
          <a:ln>
            <a:solidFill>
              <a:schemeClr val="tx1"/>
            </a:solidFill>
          </a:ln>
        </p:spPr>
        <p:txBody>
          <a:bodyPr/>
          <a:lstStyle/>
          <a:p>
            <a:pPr lvl="1" algn="ctr">
              <a:buNone/>
            </a:pPr>
            <a:r>
              <a:rPr lang="en-ZA" sz="2800" b="1" dirty="0"/>
              <a:t>Transport</a:t>
            </a:r>
          </a:p>
          <a:p>
            <a:pPr lvl="1"/>
            <a:r>
              <a:rPr lang="en-ZA" sz="2400" dirty="0"/>
              <a:t>Mode requested</a:t>
            </a:r>
          </a:p>
          <a:p>
            <a:pPr lvl="1"/>
            <a:r>
              <a:rPr lang="en-ZA" sz="2400" dirty="0"/>
              <a:t>Transport regulations/compliance</a:t>
            </a:r>
          </a:p>
          <a:p>
            <a:pPr lvl="1"/>
            <a:r>
              <a:rPr lang="en-ZA" sz="2400" dirty="0"/>
              <a:t>Transport packaging/packing</a:t>
            </a:r>
          </a:p>
          <a:p>
            <a:pPr lvl="1"/>
            <a:r>
              <a:rPr lang="en-ZA" sz="2400" dirty="0"/>
              <a:t>Transport duration / environment</a:t>
            </a:r>
          </a:p>
          <a:p>
            <a:pPr lvl="1"/>
            <a:r>
              <a:rPr lang="en-ZA" sz="2400" dirty="0"/>
              <a:t>SARS customs compliant</a:t>
            </a:r>
          </a:p>
          <a:p>
            <a:pPr>
              <a:buNone/>
            </a:pPr>
            <a:endParaRPr lang="en-ZA" dirty="0"/>
          </a:p>
        </p:txBody>
      </p:sp>
      <p:sp>
        <p:nvSpPr>
          <p:cNvPr id="3" name="Slide Number Placeholder 2"/>
          <p:cNvSpPr>
            <a:spLocks noGrp="1"/>
          </p:cNvSpPr>
          <p:nvPr>
            <p:ph type="sldNum" sz="quarter" idx="12"/>
          </p:nvPr>
        </p:nvSpPr>
        <p:spPr/>
        <p:txBody>
          <a:bodyPr/>
          <a:lstStyle/>
          <a:p>
            <a:fld id="{6CF58476-3EDD-488B-AC38-2D2BE308C2BE}" type="slidenum">
              <a:rPr lang="en-ZA" smtClean="0"/>
              <a:pPr/>
              <a:t>22</a:t>
            </a:fld>
            <a:endParaRPr lang="en-ZA" dirty="0"/>
          </a:p>
        </p:txBody>
      </p:sp>
      <p:sp>
        <p:nvSpPr>
          <p:cNvPr id="4" name="Title 3"/>
          <p:cNvSpPr>
            <a:spLocks noGrp="1"/>
          </p:cNvSpPr>
          <p:nvPr>
            <p:ph type="title"/>
          </p:nvPr>
        </p:nvSpPr>
        <p:spPr>
          <a:xfrm>
            <a:off x="457200" y="71414"/>
            <a:ext cx="8229600" cy="1143000"/>
          </a:xfrm>
        </p:spPr>
        <p:txBody>
          <a:bodyPr/>
          <a:lstStyle/>
          <a:p>
            <a:r>
              <a:rPr lang="en-ZA" dirty="0"/>
              <a:t>Quote contents</a:t>
            </a:r>
          </a:p>
        </p:txBody>
      </p:sp>
      <p:pic>
        <p:nvPicPr>
          <p:cNvPr id="5" name="Picture 4" descr="freighter ship.png"/>
          <p:cNvPicPr/>
          <p:nvPr/>
        </p:nvPicPr>
        <p:blipFill>
          <a:blip r:embed="rId2"/>
          <a:stretch>
            <a:fillRect/>
          </a:stretch>
        </p:blipFill>
        <p:spPr>
          <a:xfrm>
            <a:off x="7456304" y="5127423"/>
            <a:ext cx="970014" cy="7837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plane 2.jpg"/>
          <p:cNvPicPr/>
          <p:nvPr/>
        </p:nvPicPr>
        <p:blipFill>
          <a:blip r:embed="rId3"/>
          <a:stretch>
            <a:fillRect/>
          </a:stretch>
        </p:blipFill>
        <p:spPr>
          <a:xfrm>
            <a:off x="7435791" y="4169272"/>
            <a:ext cx="1024641" cy="7718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frieght train.jpg"/>
          <p:cNvPicPr/>
          <p:nvPr/>
        </p:nvPicPr>
        <p:blipFill>
          <a:blip r:embed="rId4"/>
          <a:stretch>
            <a:fillRect/>
          </a:stretch>
        </p:blipFill>
        <p:spPr>
          <a:xfrm>
            <a:off x="7353366" y="2109662"/>
            <a:ext cx="1107066" cy="8152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truck.png"/>
          <p:cNvPicPr/>
          <p:nvPr/>
        </p:nvPicPr>
        <p:blipFill>
          <a:blip r:embed="rId5"/>
          <a:stretch>
            <a:fillRect/>
          </a:stretch>
        </p:blipFill>
        <p:spPr>
          <a:xfrm>
            <a:off x="7452395" y="3129839"/>
            <a:ext cx="1008037" cy="8032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4692" y="1593786"/>
            <a:ext cx="8229600" cy="4525963"/>
          </a:xfrm>
          <a:ln>
            <a:noFill/>
          </a:ln>
        </p:spPr>
        <p:txBody>
          <a:bodyPr/>
          <a:lstStyle/>
          <a:p>
            <a:pPr marL="365760" lvl="1" indent="-256032" algn="ctr">
              <a:spcBef>
                <a:spcPts val="400"/>
              </a:spcBef>
              <a:buSzPct val="68000"/>
              <a:buNone/>
            </a:pPr>
            <a:r>
              <a:rPr lang="en-ZA" sz="2800" b="1" dirty="0"/>
              <a:t>Insurance</a:t>
            </a:r>
            <a:r>
              <a:rPr lang="en-ZA" sz="2400" b="1" dirty="0"/>
              <a:t> </a:t>
            </a:r>
          </a:p>
          <a:p>
            <a:pPr marL="365760" lvl="1" indent="-256032">
              <a:spcBef>
                <a:spcPts val="400"/>
              </a:spcBef>
              <a:buSzPct val="68000"/>
            </a:pPr>
            <a:r>
              <a:rPr lang="en-ZA" sz="2400" dirty="0"/>
              <a:t>FULL details</a:t>
            </a:r>
          </a:p>
          <a:p>
            <a:pPr marL="365760" lvl="1" indent="-256032">
              <a:spcBef>
                <a:spcPts val="400"/>
              </a:spcBef>
              <a:buSzPct val="68000"/>
            </a:pPr>
            <a:r>
              <a:rPr lang="en-ZA" sz="2400" dirty="0"/>
              <a:t>Cover value</a:t>
            </a:r>
          </a:p>
          <a:p>
            <a:pPr marL="365760" lvl="1" indent="-256032">
              <a:spcBef>
                <a:spcPts val="400"/>
              </a:spcBef>
              <a:buSzPct val="68000"/>
            </a:pPr>
            <a:r>
              <a:rPr lang="en-ZA" sz="2400" dirty="0"/>
              <a:t>Duration</a:t>
            </a:r>
          </a:p>
          <a:p>
            <a:pPr marL="365760" lvl="1" indent="-256032">
              <a:spcBef>
                <a:spcPts val="400"/>
              </a:spcBef>
              <a:buSzPct val="68000"/>
            </a:pPr>
            <a:r>
              <a:rPr lang="en-ZA" sz="2400" dirty="0"/>
              <a:t>Specific to product</a:t>
            </a:r>
          </a:p>
          <a:p>
            <a:pPr marL="365760" lvl="1" indent="-256032">
              <a:spcBef>
                <a:spcPts val="400"/>
              </a:spcBef>
              <a:buSzPct val="68000"/>
            </a:pPr>
            <a:r>
              <a:rPr lang="en-ZA" sz="2400" dirty="0"/>
              <a:t>Specific to compliance</a:t>
            </a:r>
          </a:p>
          <a:p>
            <a:pPr marL="365760" lvl="1" indent="-256032">
              <a:spcBef>
                <a:spcPts val="400"/>
              </a:spcBef>
              <a:buSzPct val="68000"/>
            </a:pPr>
            <a:r>
              <a:rPr lang="en-ZA" sz="2400" dirty="0"/>
              <a:t>Exclusions</a:t>
            </a:r>
          </a:p>
          <a:p>
            <a:pPr>
              <a:buNone/>
            </a:pPr>
            <a:endParaRPr lang="en-ZA" dirty="0"/>
          </a:p>
        </p:txBody>
      </p:sp>
      <p:sp>
        <p:nvSpPr>
          <p:cNvPr id="3" name="Slide Number Placeholder 2"/>
          <p:cNvSpPr>
            <a:spLocks noGrp="1"/>
          </p:cNvSpPr>
          <p:nvPr>
            <p:ph type="sldNum" sz="quarter" idx="12"/>
          </p:nvPr>
        </p:nvSpPr>
        <p:spPr/>
        <p:txBody>
          <a:bodyPr/>
          <a:lstStyle/>
          <a:p>
            <a:fld id="{6CF58476-3EDD-488B-AC38-2D2BE308C2BE}" type="slidenum">
              <a:rPr lang="en-ZA" smtClean="0"/>
              <a:pPr/>
              <a:t>23</a:t>
            </a:fld>
            <a:endParaRPr lang="en-ZA" dirty="0"/>
          </a:p>
        </p:txBody>
      </p:sp>
      <p:sp>
        <p:nvSpPr>
          <p:cNvPr id="4" name="Title 3"/>
          <p:cNvSpPr>
            <a:spLocks noGrp="1"/>
          </p:cNvSpPr>
          <p:nvPr>
            <p:ph type="title"/>
          </p:nvPr>
        </p:nvSpPr>
        <p:spPr>
          <a:xfrm>
            <a:off x="457200" y="71414"/>
            <a:ext cx="8229600" cy="1143000"/>
          </a:xfrm>
        </p:spPr>
        <p:txBody>
          <a:bodyPr/>
          <a:lstStyle/>
          <a:p>
            <a:r>
              <a:rPr lang="en-ZA" dirty="0"/>
              <a:t>Quote contents</a:t>
            </a:r>
          </a:p>
        </p:txBody>
      </p:sp>
      <p:pic>
        <p:nvPicPr>
          <p:cNvPr id="6" name="Picture 5" descr="marine insurance oops 2.jpg"/>
          <p:cNvPicPr>
            <a:picLocks noChangeAspect="1"/>
          </p:cNvPicPr>
          <p:nvPr/>
        </p:nvPicPr>
        <p:blipFill>
          <a:blip r:embed="rId2"/>
          <a:stretch>
            <a:fillRect/>
          </a:stretch>
        </p:blipFill>
        <p:spPr>
          <a:xfrm>
            <a:off x="6656988" y="3591540"/>
            <a:ext cx="1905000" cy="1257300"/>
          </a:xfrm>
          <a:prstGeom prst="rect">
            <a:avLst/>
          </a:prstGeom>
        </p:spPr>
      </p:pic>
      <p:pic>
        <p:nvPicPr>
          <p:cNvPr id="7" name="Picture 6" descr="Marine insurance oops 3.jpg"/>
          <p:cNvPicPr>
            <a:picLocks noChangeAspect="1"/>
          </p:cNvPicPr>
          <p:nvPr/>
        </p:nvPicPr>
        <p:blipFill>
          <a:blip r:embed="rId3"/>
          <a:stretch>
            <a:fillRect/>
          </a:stretch>
        </p:blipFill>
        <p:spPr>
          <a:xfrm>
            <a:off x="4225484" y="5012640"/>
            <a:ext cx="4343400" cy="1047750"/>
          </a:xfrm>
          <a:prstGeom prst="rect">
            <a:avLst/>
          </a:prstGeom>
        </p:spPr>
      </p:pic>
      <p:pic>
        <p:nvPicPr>
          <p:cNvPr id="8" name="Picture 7" descr="marine insurance oops 4.jpg"/>
          <p:cNvPicPr>
            <a:picLocks noChangeAspect="1"/>
          </p:cNvPicPr>
          <p:nvPr/>
        </p:nvPicPr>
        <p:blipFill>
          <a:blip r:embed="rId4"/>
          <a:stretch>
            <a:fillRect/>
          </a:stretch>
        </p:blipFill>
        <p:spPr>
          <a:xfrm>
            <a:off x="6656988" y="1998980"/>
            <a:ext cx="1905000" cy="142876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1600" y="1376623"/>
            <a:ext cx="8229600" cy="4525963"/>
          </a:xfrm>
          <a:ln>
            <a:solidFill>
              <a:schemeClr val="tx1"/>
            </a:solidFill>
          </a:ln>
        </p:spPr>
        <p:txBody>
          <a:bodyPr/>
          <a:lstStyle/>
          <a:p>
            <a:pPr lvl="1" algn="ctr">
              <a:buNone/>
            </a:pPr>
            <a:r>
              <a:rPr lang="en-ZA" sz="2800" b="1" dirty="0"/>
              <a:t>Documentation requirements</a:t>
            </a:r>
            <a:endParaRPr lang="en-ZA" sz="2800" dirty="0"/>
          </a:p>
          <a:p>
            <a:pPr lvl="1"/>
            <a:r>
              <a:rPr lang="en-ZA" sz="2600" dirty="0"/>
              <a:t>Signature control</a:t>
            </a:r>
          </a:p>
          <a:p>
            <a:pPr lvl="1"/>
            <a:r>
              <a:rPr lang="en-ZA" sz="2600" dirty="0"/>
              <a:t>Aligned to Documentary credit </a:t>
            </a:r>
          </a:p>
          <a:p>
            <a:pPr lvl="1"/>
            <a:r>
              <a:rPr lang="en-ZA" sz="2600" dirty="0"/>
              <a:t>Export instruction</a:t>
            </a:r>
          </a:p>
          <a:p>
            <a:pPr lvl="1"/>
            <a:r>
              <a:rPr lang="en-ZA" sz="2600" dirty="0"/>
              <a:t>Customs Bill of Entry</a:t>
            </a:r>
          </a:p>
          <a:p>
            <a:pPr>
              <a:buNone/>
            </a:pPr>
            <a:endParaRPr lang="en-ZA" dirty="0"/>
          </a:p>
        </p:txBody>
      </p:sp>
      <p:sp>
        <p:nvSpPr>
          <p:cNvPr id="3" name="Slide Number Placeholder 2"/>
          <p:cNvSpPr>
            <a:spLocks noGrp="1"/>
          </p:cNvSpPr>
          <p:nvPr>
            <p:ph type="sldNum" sz="quarter" idx="12"/>
          </p:nvPr>
        </p:nvSpPr>
        <p:spPr/>
        <p:txBody>
          <a:bodyPr/>
          <a:lstStyle/>
          <a:p>
            <a:fld id="{6CF58476-3EDD-488B-AC38-2D2BE308C2BE}" type="slidenum">
              <a:rPr lang="en-ZA" smtClean="0"/>
              <a:pPr/>
              <a:t>24</a:t>
            </a:fld>
            <a:endParaRPr lang="en-ZA" dirty="0"/>
          </a:p>
        </p:txBody>
      </p:sp>
      <p:sp>
        <p:nvSpPr>
          <p:cNvPr id="4" name="Title 3"/>
          <p:cNvSpPr>
            <a:spLocks noGrp="1"/>
          </p:cNvSpPr>
          <p:nvPr>
            <p:ph type="title"/>
          </p:nvPr>
        </p:nvSpPr>
        <p:spPr>
          <a:xfrm>
            <a:off x="457200" y="71414"/>
            <a:ext cx="8229600" cy="1143000"/>
          </a:xfrm>
        </p:spPr>
        <p:txBody>
          <a:bodyPr/>
          <a:lstStyle/>
          <a:p>
            <a:r>
              <a:rPr lang="en-ZA" dirty="0"/>
              <a:t>Quote contents</a:t>
            </a:r>
          </a:p>
        </p:txBody>
      </p:sp>
      <p:sp>
        <p:nvSpPr>
          <p:cNvPr id="106498" name="AutoShape 2"/>
          <p:cNvSpPr>
            <a:spLocks noChangeArrowheads="1"/>
          </p:cNvSpPr>
          <p:nvPr/>
        </p:nvSpPr>
        <p:spPr bwMode="auto">
          <a:xfrm>
            <a:off x="4572000" y="4842796"/>
            <a:ext cx="2347926" cy="1073160"/>
          </a:xfrm>
          <a:prstGeom prst="wedgeEllipseCallout">
            <a:avLst>
              <a:gd name="adj1" fmla="val 57024"/>
              <a:gd name="adj2" fmla="val -254256"/>
            </a:avLst>
          </a:prstGeom>
          <a:solidFill>
            <a:srgbClr val="FFFF00"/>
          </a:solidFill>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ZA" sz="2000" b="1" i="0" u="none" strike="noStrike" cap="none" normalizeH="0" baseline="0" dirty="0">
                <a:ln>
                  <a:noFill/>
                </a:ln>
                <a:solidFill>
                  <a:schemeClr val="bg1"/>
                </a:solidFill>
                <a:effectLst/>
                <a:latin typeface="Calibri" pitchFamily="34" charset="0"/>
                <a:cs typeface="Arial" pitchFamily="34" charset="0"/>
              </a:rPr>
              <a:t>Quality control</a:t>
            </a:r>
            <a:endParaRPr kumimoji="0" lang="en-US" sz="3600" b="0" i="0" u="none" strike="noStrike" cap="none" normalizeH="0" baseline="0" dirty="0">
              <a:ln>
                <a:noFill/>
              </a:ln>
              <a:solidFill>
                <a:schemeClr val="bg1"/>
              </a:solidFill>
              <a:effectLst/>
              <a:latin typeface="Arial" pitchFamily="34" charset="0"/>
              <a:cs typeface="Arial" pitchFamily="34" charset="0"/>
            </a:endParaRPr>
          </a:p>
        </p:txBody>
      </p:sp>
      <p:sp>
        <p:nvSpPr>
          <p:cNvPr id="5" name="Flowchart: Alternate Process 4">
            <a:extLst>
              <a:ext uri="{FF2B5EF4-FFF2-40B4-BE49-F238E27FC236}">
                <a16:creationId xmlns:a16="http://schemas.microsoft.com/office/drawing/2014/main" id="{A5AF0DB4-4A15-4C0C-BC76-D8F29A96AD2D}"/>
              </a:ext>
            </a:extLst>
          </p:cNvPr>
          <p:cNvSpPr/>
          <p:nvPr/>
        </p:nvSpPr>
        <p:spPr>
          <a:xfrm>
            <a:off x="7150915" y="4404374"/>
            <a:ext cx="914400" cy="612648"/>
          </a:xfrm>
          <a:prstGeom prst="flowChartAlternateProcess">
            <a:avLst/>
          </a:prstGeom>
          <a:solidFill>
            <a:schemeClr val="accent5">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ZA" dirty="0"/>
              <a:t>HS Code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1502" y="1236187"/>
            <a:ext cx="8229600" cy="4525963"/>
          </a:xfrm>
          <a:ln>
            <a:solidFill>
              <a:schemeClr val="tx1"/>
            </a:solidFill>
          </a:ln>
        </p:spPr>
        <p:txBody>
          <a:bodyPr/>
          <a:lstStyle/>
          <a:p>
            <a:pPr lvl="1" algn="ctr">
              <a:buNone/>
            </a:pPr>
            <a:r>
              <a:rPr lang="en-ZA" sz="2800" b="1" dirty="0"/>
              <a:t>Agent details</a:t>
            </a:r>
            <a:endParaRPr lang="en-ZA" sz="2400" dirty="0"/>
          </a:p>
          <a:p>
            <a:pPr lvl="1"/>
            <a:endParaRPr lang="en-ZA" sz="2600" dirty="0"/>
          </a:p>
          <a:p>
            <a:pPr lvl="1"/>
            <a:r>
              <a:rPr lang="en-ZA" sz="2600" dirty="0"/>
              <a:t>Company</a:t>
            </a:r>
          </a:p>
          <a:p>
            <a:pPr lvl="1"/>
            <a:r>
              <a:rPr lang="en-ZA" sz="2600" dirty="0"/>
              <a:t>Contact name</a:t>
            </a:r>
          </a:p>
          <a:p>
            <a:pPr lvl="1"/>
            <a:r>
              <a:rPr lang="en-ZA" sz="2600" dirty="0"/>
              <a:t>Contact email</a:t>
            </a:r>
          </a:p>
          <a:p>
            <a:pPr lvl="1"/>
            <a:r>
              <a:rPr lang="en-ZA" sz="2600" dirty="0"/>
              <a:t>Contact phone/cell</a:t>
            </a:r>
          </a:p>
          <a:p>
            <a:pPr lvl="1"/>
            <a:r>
              <a:rPr lang="en-ZA" sz="2600" dirty="0"/>
              <a:t>Agent in foreign country if needed</a:t>
            </a:r>
          </a:p>
          <a:p>
            <a:pPr lvl="1"/>
            <a:r>
              <a:rPr lang="en-ZA" sz="2600" dirty="0">
                <a:solidFill>
                  <a:srgbClr val="FF0000"/>
                </a:solidFill>
              </a:rPr>
              <a:t>EMERGENCY</a:t>
            </a:r>
            <a:r>
              <a:rPr lang="en-ZA" sz="2600" dirty="0"/>
              <a:t> contact numbers</a:t>
            </a:r>
          </a:p>
          <a:p>
            <a:pPr>
              <a:buNone/>
            </a:pPr>
            <a:endParaRPr lang="en-ZA" dirty="0"/>
          </a:p>
        </p:txBody>
      </p:sp>
      <p:sp>
        <p:nvSpPr>
          <p:cNvPr id="3" name="Slide Number Placeholder 2"/>
          <p:cNvSpPr>
            <a:spLocks noGrp="1"/>
          </p:cNvSpPr>
          <p:nvPr>
            <p:ph type="sldNum" sz="quarter" idx="12"/>
          </p:nvPr>
        </p:nvSpPr>
        <p:spPr/>
        <p:txBody>
          <a:bodyPr/>
          <a:lstStyle/>
          <a:p>
            <a:fld id="{6CF58476-3EDD-488B-AC38-2D2BE308C2BE}" type="slidenum">
              <a:rPr lang="en-ZA" smtClean="0"/>
              <a:pPr/>
              <a:t>25</a:t>
            </a:fld>
            <a:endParaRPr lang="en-ZA" dirty="0"/>
          </a:p>
        </p:txBody>
      </p:sp>
      <p:sp>
        <p:nvSpPr>
          <p:cNvPr id="4" name="Title 3"/>
          <p:cNvSpPr>
            <a:spLocks noGrp="1"/>
          </p:cNvSpPr>
          <p:nvPr>
            <p:ph type="title"/>
          </p:nvPr>
        </p:nvSpPr>
        <p:spPr>
          <a:xfrm>
            <a:off x="457200" y="71414"/>
            <a:ext cx="8229600" cy="1143000"/>
          </a:xfrm>
        </p:spPr>
        <p:txBody>
          <a:bodyPr/>
          <a:lstStyle/>
          <a:p>
            <a:r>
              <a:rPr lang="en-ZA" dirty="0"/>
              <a:t>Quote contents</a:t>
            </a:r>
          </a:p>
        </p:txBody>
      </p:sp>
      <p:pic>
        <p:nvPicPr>
          <p:cNvPr id="6" name="Picture 5" descr="clearing and forwarding agent.jpg"/>
          <p:cNvPicPr>
            <a:picLocks noChangeAspect="1"/>
          </p:cNvPicPr>
          <p:nvPr/>
        </p:nvPicPr>
        <p:blipFill>
          <a:blip r:embed="rId2"/>
          <a:stretch>
            <a:fillRect/>
          </a:stretch>
        </p:blipFill>
        <p:spPr>
          <a:xfrm>
            <a:off x="6415102" y="642914"/>
            <a:ext cx="2286000" cy="1552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1854264"/>
            <a:ext cx="8229600" cy="4525963"/>
          </a:xfrm>
          <a:ln>
            <a:solidFill>
              <a:schemeClr val="tx1"/>
            </a:solidFill>
          </a:ln>
        </p:spPr>
        <p:txBody>
          <a:bodyPr>
            <a:normAutofit/>
          </a:bodyPr>
          <a:lstStyle/>
          <a:p>
            <a:pPr algn="ctr">
              <a:buNone/>
            </a:pPr>
            <a:r>
              <a:rPr lang="en-ZA" sz="2400" b="1" dirty="0"/>
              <a:t>Payment details</a:t>
            </a:r>
            <a:endParaRPr lang="en-ZA" sz="2400" dirty="0"/>
          </a:p>
          <a:p>
            <a:pPr lvl="1"/>
            <a:r>
              <a:rPr lang="en-ZA" sz="2400" dirty="0"/>
              <a:t>Value</a:t>
            </a:r>
          </a:p>
          <a:p>
            <a:pPr lvl="1"/>
            <a:r>
              <a:rPr lang="en-ZA" sz="2400" dirty="0"/>
              <a:t>Trigger point</a:t>
            </a:r>
          </a:p>
          <a:p>
            <a:pPr lvl="1"/>
            <a:r>
              <a:rPr lang="en-ZA" sz="2400" dirty="0"/>
              <a:t>Method – e.g. L/C details (if applicable)</a:t>
            </a:r>
          </a:p>
          <a:p>
            <a:pPr lvl="1"/>
            <a:r>
              <a:rPr lang="en-ZA" sz="2400" dirty="0"/>
              <a:t>Banking details</a:t>
            </a:r>
          </a:p>
          <a:p>
            <a:pPr lvl="1"/>
            <a:r>
              <a:rPr lang="en-ZA" sz="2400" dirty="0"/>
              <a:t>Control documents – Document batch</a:t>
            </a:r>
          </a:p>
          <a:p>
            <a:pPr lvl="1"/>
            <a:r>
              <a:rPr lang="en-ZA" sz="2400" dirty="0"/>
              <a:t>Payment date / terms</a:t>
            </a:r>
          </a:p>
          <a:p>
            <a:pPr lvl="1"/>
            <a:r>
              <a:rPr lang="en-ZA" sz="2400" dirty="0"/>
              <a:t>Penalty clause</a:t>
            </a:r>
          </a:p>
          <a:p>
            <a:pPr>
              <a:buNone/>
            </a:pPr>
            <a:endParaRPr lang="en-ZA" sz="1600" dirty="0"/>
          </a:p>
        </p:txBody>
      </p:sp>
      <p:sp>
        <p:nvSpPr>
          <p:cNvPr id="3" name="Slide Number Placeholder 2"/>
          <p:cNvSpPr>
            <a:spLocks noGrp="1"/>
          </p:cNvSpPr>
          <p:nvPr>
            <p:ph type="sldNum" sz="quarter" idx="12"/>
          </p:nvPr>
        </p:nvSpPr>
        <p:spPr/>
        <p:txBody>
          <a:bodyPr/>
          <a:lstStyle/>
          <a:p>
            <a:fld id="{6CF58476-3EDD-488B-AC38-2D2BE308C2BE}" type="slidenum">
              <a:rPr lang="en-ZA" smtClean="0"/>
              <a:pPr/>
              <a:t>26</a:t>
            </a:fld>
            <a:endParaRPr lang="en-ZA" dirty="0"/>
          </a:p>
        </p:txBody>
      </p:sp>
      <p:sp>
        <p:nvSpPr>
          <p:cNvPr id="4" name="Title 3"/>
          <p:cNvSpPr>
            <a:spLocks noGrp="1"/>
          </p:cNvSpPr>
          <p:nvPr>
            <p:ph type="title"/>
          </p:nvPr>
        </p:nvSpPr>
        <p:spPr>
          <a:xfrm>
            <a:off x="457200" y="71414"/>
            <a:ext cx="8229600" cy="1143000"/>
          </a:xfrm>
        </p:spPr>
        <p:txBody>
          <a:bodyPr/>
          <a:lstStyle/>
          <a:p>
            <a:r>
              <a:rPr lang="en-ZA" dirty="0"/>
              <a:t>Quote contents</a:t>
            </a:r>
          </a:p>
        </p:txBody>
      </p:sp>
      <p:pic>
        <p:nvPicPr>
          <p:cNvPr id="5" name="Picture 4" descr="money 2.jpg"/>
          <p:cNvPicPr>
            <a:picLocks noChangeAspect="1"/>
          </p:cNvPicPr>
          <p:nvPr/>
        </p:nvPicPr>
        <p:blipFill>
          <a:blip r:embed="rId2"/>
          <a:stretch>
            <a:fillRect/>
          </a:stretch>
        </p:blipFill>
        <p:spPr>
          <a:xfrm>
            <a:off x="5614135" y="4811697"/>
            <a:ext cx="2466975" cy="1857375"/>
          </a:xfrm>
          <a:prstGeom prst="rect">
            <a:avLst/>
          </a:prstGeom>
          <a:ln>
            <a:noFill/>
          </a:ln>
          <a:effectLst>
            <a:softEdge rad="112500"/>
          </a:effectLst>
        </p:spPr>
      </p:pic>
      <p:sp>
        <p:nvSpPr>
          <p:cNvPr id="6" name="TextBox 5"/>
          <p:cNvSpPr txBox="1"/>
          <p:nvPr/>
        </p:nvSpPr>
        <p:spPr>
          <a:xfrm rot="20500502">
            <a:off x="4292955" y="5643470"/>
            <a:ext cx="2965877" cy="369332"/>
          </a:xfrm>
          <a:prstGeom prst="rect">
            <a:avLst/>
          </a:prstGeom>
          <a:noFill/>
        </p:spPr>
        <p:txBody>
          <a:bodyPr wrap="none" rtlCol="0">
            <a:spAutoFit/>
          </a:bodyPr>
          <a:lstStyle/>
          <a:p>
            <a:r>
              <a:rPr lang="en-ZA" b="1" dirty="0">
                <a:solidFill>
                  <a:schemeClr val="bg1"/>
                </a:solidFill>
              </a:rPr>
              <a:t>It is ALL about the money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745" y="2283106"/>
            <a:ext cx="8229600" cy="3162118"/>
          </a:xfrm>
        </p:spPr>
        <p:txBody>
          <a:bodyPr>
            <a:normAutofit lnSpcReduction="10000"/>
          </a:bodyPr>
          <a:lstStyle/>
          <a:p>
            <a:r>
              <a:rPr lang="en-ZA" dirty="0"/>
              <a:t>Always CHECK the order against the Quote or Pro-forma</a:t>
            </a:r>
          </a:p>
          <a:p>
            <a:r>
              <a:rPr lang="en-ZA" dirty="0"/>
              <a:t>Double check “lead times” </a:t>
            </a:r>
          </a:p>
          <a:p>
            <a:r>
              <a:rPr lang="en-ZA" dirty="0"/>
              <a:t>Handle differences</a:t>
            </a:r>
          </a:p>
          <a:p>
            <a:r>
              <a:rPr lang="en-ZA" dirty="0"/>
              <a:t>Quality control the final document</a:t>
            </a:r>
          </a:p>
          <a:p>
            <a:r>
              <a:rPr lang="en-ZA" sz="2800" b="1" dirty="0">
                <a:solidFill>
                  <a:srgbClr val="FF0000"/>
                </a:solidFill>
              </a:rPr>
              <a:t>SIGN OFF is critical – </a:t>
            </a:r>
          </a:p>
          <a:p>
            <a:pPr marL="0" indent="0">
              <a:buNone/>
            </a:pPr>
            <a:r>
              <a:rPr lang="en-ZA" sz="2600" b="1" dirty="0">
                <a:solidFill>
                  <a:srgbClr val="FF0000"/>
                </a:solidFill>
              </a:rPr>
              <a:t>    authorised person</a:t>
            </a:r>
          </a:p>
          <a:p>
            <a:r>
              <a:rPr lang="en-ZA" sz="2800" b="1" dirty="0">
                <a:solidFill>
                  <a:srgbClr val="FF0000"/>
                </a:solidFill>
              </a:rPr>
              <a:t>Credit guarantee critical</a:t>
            </a:r>
          </a:p>
          <a:p>
            <a:endParaRPr lang="en-ZA" dirty="0"/>
          </a:p>
        </p:txBody>
      </p:sp>
      <p:sp>
        <p:nvSpPr>
          <p:cNvPr id="3" name="Slide Number Placeholder 2"/>
          <p:cNvSpPr>
            <a:spLocks noGrp="1"/>
          </p:cNvSpPr>
          <p:nvPr>
            <p:ph type="sldNum" sz="quarter" idx="12"/>
          </p:nvPr>
        </p:nvSpPr>
        <p:spPr/>
        <p:txBody>
          <a:bodyPr/>
          <a:lstStyle/>
          <a:p>
            <a:fld id="{6CF58476-3EDD-488B-AC38-2D2BE308C2BE}" type="slidenum">
              <a:rPr lang="en-ZA" smtClean="0"/>
              <a:pPr/>
              <a:t>27</a:t>
            </a:fld>
            <a:endParaRPr lang="en-ZA" dirty="0"/>
          </a:p>
        </p:txBody>
      </p:sp>
      <p:sp>
        <p:nvSpPr>
          <p:cNvPr id="5" name="Title 3"/>
          <p:cNvSpPr>
            <a:spLocks noGrp="1"/>
          </p:cNvSpPr>
          <p:nvPr>
            <p:ph type="title"/>
          </p:nvPr>
        </p:nvSpPr>
        <p:spPr/>
        <p:txBody>
          <a:bodyPr>
            <a:normAutofit/>
          </a:bodyPr>
          <a:lstStyle/>
          <a:p>
            <a:r>
              <a:rPr lang="en-ZA" dirty="0">
                <a:solidFill>
                  <a:schemeClr val="bg1"/>
                </a:solidFill>
              </a:rPr>
              <a:t>Customer Order</a:t>
            </a:r>
          </a:p>
        </p:txBody>
      </p:sp>
      <p:sp>
        <p:nvSpPr>
          <p:cNvPr id="6" name="TextBox 5"/>
          <p:cNvSpPr txBox="1"/>
          <p:nvPr/>
        </p:nvSpPr>
        <p:spPr>
          <a:xfrm>
            <a:off x="471761" y="5507940"/>
            <a:ext cx="8353569" cy="369332"/>
          </a:xfrm>
          <a:prstGeom prst="rect">
            <a:avLst/>
          </a:prstGeom>
          <a:noFill/>
          <a:ln w="28575">
            <a:solidFill>
              <a:schemeClr val="bg1"/>
            </a:solidFill>
            <a:prstDash val="lgDash"/>
          </a:ln>
        </p:spPr>
        <p:txBody>
          <a:bodyPr wrap="none" rtlCol="0">
            <a:spAutoFit/>
          </a:bodyPr>
          <a:lstStyle/>
          <a:p>
            <a:r>
              <a:rPr lang="en-ZA" b="1" dirty="0">
                <a:solidFill>
                  <a:schemeClr val="bg1"/>
                </a:solidFill>
              </a:rPr>
              <a:t>Ask the same questions What, When, Where ..... DON’T take any chances</a:t>
            </a:r>
          </a:p>
        </p:txBody>
      </p:sp>
      <p:sp>
        <p:nvSpPr>
          <p:cNvPr id="7" name="Rectangle 6">
            <a:extLst>
              <a:ext uri="{FF2B5EF4-FFF2-40B4-BE49-F238E27FC236}">
                <a16:creationId xmlns:a16="http://schemas.microsoft.com/office/drawing/2014/main" id="{62F9AD2B-76BB-41C2-87FD-FB9BC525A2F8}"/>
              </a:ext>
            </a:extLst>
          </p:cNvPr>
          <p:cNvSpPr/>
          <p:nvPr/>
        </p:nvSpPr>
        <p:spPr>
          <a:xfrm>
            <a:off x="6516216" y="6030516"/>
            <a:ext cx="1950790" cy="369332"/>
          </a:xfrm>
          <a:prstGeom prst="rect">
            <a:avLst/>
          </a:prstGeom>
        </p:spPr>
        <p:txBody>
          <a:bodyPr wrap="square">
            <a:spAutoFit/>
          </a:bodyPr>
          <a:lstStyle/>
          <a:p>
            <a:r>
              <a:rPr lang="en-ZA" dirty="0"/>
              <a:t>Workbook page 11</a:t>
            </a:r>
          </a:p>
        </p:txBody>
      </p:sp>
      <p:pic>
        <p:nvPicPr>
          <p:cNvPr id="8" name="Picture 7">
            <a:extLst>
              <a:ext uri="{FF2B5EF4-FFF2-40B4-BE49-F238E27FC236}">
                <a16:creationId xmlns:a16="http://schemas.microsoft.com/office/drawing/2014/main" id="{5D95D2B5-4991-6D24-7AA9-F859DB2618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2" y="2636912"/>
            <a:ext cx="2472750" cy="248378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Callout 9"/>
          <p:cNvSpPr/>
          <p:nvPr/>
        </p:nvSpPr>
        <p:spPr>
          <a:xfrm>
            <a:off x="767809" y="3876854"/>
            <a:ext cx="4524271" cy="1815882"/>
          </a:xfrm>
          <a:prstGeom prst="wedgeEllipseCallout">
            <a:avLst>
              <a:gd name="adj1" fmla="val -17684"/>
              <a:gd name="adj2" fmla="val -192224"/>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ZA" sz="2400" b="1" dirty="0"/>
              <a:t>So what does the agent need to know from you?</a:t>
            </a:r>
          </a:p>
        </p:txBody>
      </p:sp>
      <p:sp>
        <p:nvSpPr>
          <p:cNvPr id="3" name="Slide Number Placeholder 2"/>
          <p:cNvSpPr>
            <a:spLocks noGrp="1"/>
          </p:cNvSpPr>
          <p:nvPr>
            <p:ph type="sldNum" sz="quarter" idx="12"/>
          </p:nvPr>
        </p:nvSpPr>
        <p:spPr/>
        <p:txBody>
          <a:bodyPr/>
          <a:lstStyle/>
          <a:p>
            <a:fld id="{6CF58476-3EDD-488B-AC38-2D2BE308C2BE}" type="slidenum">
              <a:rPr lang="en-ZA" smtClean="0"/>
              <a:pPr/>
              <a:t>28</a:t>
            </a:fld>
            <a:endParaRPr lang="en-ZA" dirty="0"/>
          </a:p>
        </p:txBody>
      </p:sp>
      <p:sp>
        <p:nvSpPr>
          <p:cNvPr id="4" name="Title 3"/>
          <p:cNvSpPr>
            <a:spLocks noGrp="1"/>
          </p:cNvSpPr>
          <p:nvPr>
            <p:ph type="title"/>
          </p:nvPr>
        </p:nvSpPr>
        <p:spPr>
          <a:xfrm>
            <a:off x="457200" y="71414"/>
            <a:ext cx="8229600" cy="1143000"/>
          </a:xfrm>
        </p:spPr>
        <p:txBody>
          <a:bodyPr/>
          <a:lstStyle/>
          <a:p>
            <a:r>
              <a:rPr lang="en-ZA" dirty="0"/>
              <a:t>Estimate from the agent </a:t>
            </a:r>
          </a:p>
        </p:txBody>
      </p:sp>
      <p:sp>
        <p:nvSpPr>
          <p:cNvPr id="9" name="TextBox 8"/>
          <p:cNvSpPr txBox="1"/>
          <p:nvPr/>
        </p:nvSpPr>
        <p:spPr>
          <a:xfrm>
            <a:off x="3661048" y="2045166"/>
            <a:ext cx="5482952" cy="1815882"/>
          </a:xfrm>
          <a:prstGeom prst="rect">
            <a:avLst/>
          </a:prstGeom>
          <a:noFill/>
          <a:ln>
            <a:solidFill>
              <a:schemeClr val="tx1"/>
            </a:solidFill>
          </a:ln>
        </p:spPr>
        <p:txBody>
          <a:bodyPr wrap="square" rtlCol="0">
            <a:spAutoFit/>
          </a:bodyPr>
          <a:lstStyle/>
          <a:p>
            <a:pPr algn="ctr"/>
            <a:r>
              <a:rPr lang="en-ZA" sz="2800" b="1" dirty="0">
                <a:solidFill>
                  <a:srgbClr val="C00000"/>
                </a:solidFill>
              </a:rPr>
              <a:t>It starts with COSTING </a:t>
            </a:r>
          </a:p>
          <a:p>
            <a:pPr algn="ctr"/>
            <a:r>
              <a:rPr lang="en-ZA" sz="2800" b="1" dirty="0">
                <a:solidFill>
                  <a:srgbClr val="C00000"/>
                </a:solidFill>
              </a:rPr>
              <a:t>your product... </a:t>
            </a:r>
          </a:p>
          <a:p>
            <a:pPr algn="ctr"/>
            <a:r>
              <a:rPr lang="en-ZA" sz="2800" b="1" dirty="0">
                <a:solidFill>
                  <a:srgbClr val="C00000"/>
                </a:solidFill>
              </a:rPr>
              <a:t>a BIG consideration </a:t>
            </a:r>
          </a:p>
          <a:p>
            <a:pPr algn="ctr"/>
            <a:r>
              <a:rPr lang="en-ZA" sz="2800" b="1" dirty="0">
                <a:solidFill>
                  <a:srgbClr val="C00000"/>
                </a:solidFill>
              </a:rPr>
              <a:t>is the cost of shipping</a:t>
            </a:r>
          </a:p>
        </p:txBody>
      </p:sp>
      <p:pic>
        <p:nvPicPr>
          <p:cNvPr id="5" name="Picture 4">
            <a:extLst>
              <a:ext uri="{FF2B5EF4-FFF2-40B4-BE49-F238E27FC236}">
                <a16:creationId xmlns:a16="http://schemas.microsoft.com/office/drawing/2014/main" id="{D58B32EA-91C5-9BDF-FA22-3E12F84E63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4005144"/>
            <a:ext cx="1815883" cy="1815883"/>
          </a:xfrm>
          <a:prstGeom prst="rect">
            <a:avLst/>
          </a:prstGeom>
        </p:spPr>
      </p:pic>
      <p:sp>
        <p:nvSpPr>
          <p:cNvPr id="2" name="Flowchart: Connector 1">
            <a:extLst>
              <a:ext uri="{FF2B5EF4-FFF2-40B4-BE49-F238E27FC236}">
                <a16:creationId xmlns:a16="http://schemas.microsoft.com/office/drawing/2014/main" id="{45CB7D50-3953-4989-0C24-5894E5DD1842}"/>
              </a:ext>
            </a:extLst>
          </p:cNvPr>
          <p:cNvSpPr/>
          <p:nvPr/>
        </p:nvSpPr>
        <p:spPr>
          <a:xfrm>
            <a:off x="7308304" y="3876854"/>
            <a:ext cx="1593237" cy="154365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solidFill>
                  <a:sysClr val="windowText" lastClr="000000"/>
                </a:solidFill>
              </a:rPr>
              <a:t>Cost of money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dea icon man.png"/>
          <p:cNvPicPr/>
          <p:nvPr/>
        </p:nvPicPr>
        <p:blipFill>
          <a:blip r:embed="rId2"/>
          <a:stretch>
            <a:fillRect/>
          </a:stretch>
        </p:blipFill>
        <p:spPr>
          <a:xfrm>
            <a:off x="309931" y="2310610"/>
            <a:ext cx="1000132" cy="1143008"/>
          </a:xfrm>
          <a:prstGeom prst="rect">
            <a:avLst/>
          </a:prstGeom>
        </p:spPr>
      </p:pic>
      <p:sp>
        <p:nvSpPr>
          <p:cNvPr id="2" name="Content Placeholder 1"/>
          <p:cNvSpPr>
            <a:spLocks noGrp="1"/>
          </p:cNvSpPr>
          <p:nvPr>
            <p:ph idx="1"/>
          </p:nvPr>
        </p:nvSpPr>
        <p:spPr>
          <a:xfrm>
            <a:off x="971600" y="1848507"/>
            <a:ext cx="7524003" cy="4067380"/>
          </a:xfrm>
        </p:spPr>
        <p:txBody>
          <a:bodyPr>
            <a:normAutofit lnSpcReduction="10000"/>
          </a:bodyPr>
          <a:lstStyle/>
          <a:p>
            <a:endParaRPr lang="en-ZA" sz="2400" dirty="0">
              <a:effectLst/>
            </a:endParaRPr>
          </a:p>
          <a:p>
            <a:endParaRPr lang="en-ZA" sz="2400" dirty="0">
              <a:effectLst/>
            </a:endParaRPr>
          </a:p>
          <a:p>
            <a:r>
              <a:rPr lang="en-ZA" sz="2400" dirty="0">
                <a:effectLst/>
              </a:rPr>
              <a:t>An </a:t>
            </a:r>
            <a:r>
              <a:rPr lang="en-ZA" sz="2800" dirty="0">
                <a:effectLst/>
              </a:rPr>
              <a:t>IMPORTANT</a:t>
            </a:r>
            <a:r>
              <a:rPr lang="en-ZA" sz="2400" dirty="0">
                <a:effectLst/>
              </a:rPr>
              <a:t> note to remember is that you can use an “export invoice” for shipping but it must correspond in values, information, VAT status, etc, to your “System TAX invoice” for VAT purposes and corporate financial control. </a:t>
            </a:r>
          </a:p>
          <a:p>
            <a:pPr>
              <a:buNone/>
            </a:pPr>
            <a:endParaRPr lang="en-ZA" sz="1400" b="1" dirty="0">
              <a:effectLst/>
            </a:endParaRPr>
          </a:p>
          <a:p>
            <a:r>
              <a:rPr lang="en-ZA" sz="2400" dirty="0">
                <a:effectLst/>
              </a:rPr>
              <a:t>Some countries </a:t>
            </a:r>
            <a:r>
              <a:rPr lang="en-ZA" sz="2400" b="1" dirty="0">
                <a:effectLst/>
              </a:rPr>
              <a:t>DO NOT</a:t>
            </a:r>
            <a:r>
              <a:rPr lang="en-ZA" sz="2400" dirty="0">
                <a:effectLst/>
              </a:rPr>
              <a:t> allow an invoice that reads </a:t>
            </a:r>
            <a:r>
              <a:rPr lang="en-ZA" sz="2400" b="1" dirty="0">
                <a:effectLst/>
              </a:rPr>
              <a:t>TAX INVOICE</a:t>
            </a:r>
            <a:r>
              <a:rPr lang="en-ZA" sz="2400" dirty="0">
                <a:effectLst/>
              </a:rPr>
              <a:t>.</a:t>
            </a:r>
            <a:endParaRPr lang="en-ZA" sz="2400" b="1" dirty="0">
              <a:effectLst/>
            </a:endParaRPr>
          </a:p>
          <a:p>
            <a:pPr>
              <a:buNone/>
            </a:pPr>
            <a:endParaRPr lang="en-ZA" sz="2400" dirty="0">
              <a:effectLst/>
            </a:endParaRPr>
          </a:p>
        </p:txBody>
      </p:sp>
      <p:sp>
        <p:nvSpPr>
          <p:cNvPr id="3" name="Slide Number Placeholder 2"/>
          <p:cNvSpPr>
            <a:spLocks noGrp="1"/>
          </p:cNvSpPr>
          <p:nvPr>
            <p:ph type="sldNum" sz="quarter" idx="12"/>
          </p:nvPr>
        </p:nvSpPr>
        <p:spPr/>
        <p:txBody>
          <a:bodyPr/>
          <a:lstStyle/>
          <a:p>
            <a:fld id="{6CF58476-3EDD-488B-AC38-2D2BE308C2BE}" type="slidenum">
              <a:rPr lang="en-ZA" smtClean="0"/>
              <a:pPr/>
              <a:t>29</a:t>
            </a:fld>
            <a:endParaRPr lang="en-ZA" dirty="0"/>
          </a:p>
        </p:txBody>
      </p:sp>
      <p:sp>
        <p:nvSpPr>
          <p:cNvPr id="4" name="Title 3"/>
          <p:cNvSpPr>
            <a:spLocks noGrp="1"/>
          </p:cNvSpPr>
          <p:nvPr>
            <p:ph type="title"/>
          </p:nvPr>
        </p:nvSpPr>
        <p:spPr/>
        <p:txBody>
          <a:bodyPr/>
          <a:lstStyle/>
          <a:p>
            <a:r>
              <a:rPr lang="en-ZA" dirty="0"/>
              <a:t>Export or Commercial Invoice</a:t>
            </a:r>
          </a:p>
        </p:txBody>
      </p:sp>
      <p:sp>
        <p:nvSpPr>
          <p:cNvPr id="6" name="Rectangle: Rounded Corners 5">
            <a:extLst>
              <a:ext uri="{FF2B5EF4-FFF2-40B4-BE49-F238E27FC236}">
                <a16:creationId xmlns:a16="http://schemas.microsoft.com/office/drawing/2014/main" id="{BAB4C87C-507B-4C79-89CB-B05DD14276B7}"/>
              </a:ext>
            </a:extLst>
          </p:cNvPr>
          <p:cNvSpPr/>
          <p:nvPr/>
        </p:nvSpPr>
        <p:spPr>
          <a:xfrm rot="20256548">
            <a:off x="4856184" y="5458686"/>
            <a:ext cx="1368152" cy="914400"/>
          </a:xfrm>
          <a:prstGeom prst="roundRect">
            <a:avLst/>
          </a:prstGeom>
          <a:solidFill>
            <a:schemeClr val="accent1">
              <a:lumMod val="5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ZA" dirty="0"/>
              <a:t>To zero rate</a:t>
            </a:r>
          </a:p>
          <a:p>
            <a:pPr algn="ctr"/>
            <a:r>
              <a:rPr lang="en-ZA" dirty="0"/>
              <a:t>VAT = 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Left-Right Arrow 24"/>
          <p:cNvSpPr/>
          <p:nvPr/>
        </p:nvSpPr>
        <p:spPr>
          <a:xfrm>
            <a:off x="3028693" y="5256467"/>
            <a:ext cx="3214710" cy="914400"/>
          </a:xfrm>
          <a:prstGeom prst="leftRightArrow">
            <a:avLst/>
          </a:prstGeom>
          <a:solidFill>
            <a:schemeClr val="bg1">
              <a:lumMod val="75000"/>
            </a:schemeClr>
          </a:solidFill>
          <a:ln w="9525">
            <a:solidFill>
              <a:schemeClr val="tx2"/>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Country Monetary Control</a:t>
            </a:r>
          </a:p>
        </p:txBody>
      </p:sp>
      <p:sp>
        <p:nvSpPr>
          <p:cNvPr id="3" name="Title 2"/>
          <p:cNvSpPr>
            <a:spLocks noGrp="1"/>
          </p:cNvSpPr>
          <p:nvPr>
            <p:ph type="title"/>
          </p:nvPr>
        </p:nvSpPr>
        <p:spPr>
          <a:xfrm>
            <a:off x="1216501" y="149771"/>
            <a:ext cx="7524003" cy="970450"/>
          </a:xfrm>
          <a:ln>
            <a:noFill/>
          </a:ln>
        </p:spPr>
        <p:txBody>
          <a:bodyPr/>
          <a:lstStyle/>
          <a:p>
            <a:r>
              <a:rPr lang="en-ZA" b="0" dirty="0">
                <a:effectLst/>
              </a:rPr>
              <a:t>Understanding the role-players</a:t>
            </a:r>
          </a:p>
        </p:txBody>
      </p:sp>
      <p:sp>
        <p:nvSpPr>
          <p:cNvPr id="5" name="Slide Number Placeholder 4"/>
          <p:cNvSpPr>
            <a:spLocks noGrp="1"/>
          </p:cNvSpPr>
          <p:nvPr>
            <p:ph type="sldNum" sz="quarter" idx="12"/>
          </p:nvPr>
        </p:nvSpPr>
        <p:spPr/>
        <p:txBody>
          <a:bodyPr/>
          <a:lstStyle/>
          <a:p>
            <a:fld id="{FDD0D9AF-0BFA-46CF-A269-BC7E3E253216}" type="slidenum">
              <a:rPr lang="en-ZA" smtClean="0"/>
              <a:pPr/>
              <a:t>3</a:t>
            </a:fld>
            <a:endParaRPr lang="en-ZA" dirty="0"/>
          </a:p>
        </p:txBody>
      </p:sp>
      <p:sp>
        <p:nvSpPr>
          <p:cNvPr id="6" name="Rounded Rectangle 5"/>
          <p:cNvSpPr/>
          <p:nvPr/>
        </p:nvSpPr>
        <p:spPr>
          <a:xfrm>
            <a:off x="1357290" y="1428736"/>
            <a:ext cx="1500198" cy="428628"/>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ZA" b="1" dirty="0"/>
              <a:t>Seller</a:t>
            </a:r>
            <a:endParaRPr lang="en-ZA" b="1" dirty="0">
              <a:ln>
                <a:solidFill>
                  <a:schemeClr val="tx1"/>
                </a:solidFill>
              </a:ln>
              <a:solidFill>
                <a:schemeClr val="bg1"/>
              </a:solidFill>
              <a:latin typeface="Calibri" pitchFamily="34" charset="0"/>
            </a:endParaRPr>
          </a:p>
        </p:txBody>
      </p:sp>
      <p:sp>
        <p:nvSpPr>
          <p:cNvPr id="9" name="Rounded Rectangle 8"/>
          <p:cNvSpPr/>
          <p:nvPr/>
        </p:nvSpPr>
        <p:spPr>
          <a:xfrm>
            <a:off x="1357290" y="2143116"/>
            <a:ext cx="1500198" cy="428628"/>
          </a:xfrm>
          <a:prstGeom prst="roundRect">
            <a:avLst/>
          </a:prstGeom>
          <a:ln/>
          <a:effectLst/>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ZA" dirty="0"/>
              <a:t>Beneficiary</a:t>
            </a:r>
          </a:p>
        </p:txBody>
      </p:sp>
      <p:sp>
        <p:nvSpPr>
          <p:cNvPr id="11" name="Rounded Rectangle 10"/>
          <p:cNvSpPr/>
          <p:nvPr/>
        </p:nvSpPr>
        <p:spPr>
          <a:xfrm>
            <a:off x="1357290" y="3000372"/>
            <a:ext cx="1500198" cy="428628"/>
          </a:xfrm>
          <a:prstGeom prst="roundRect">
            <a:avLst/>
          </a:prstGeom>
          <a:ln/>
          <a:effectLst/>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ZA" dirty="0"/>
              <a:t>Shipper</a:t>
            </a:r>
          </a:p>
        </p:txBody>
      </p:sp>
      <p:sp>
        <p:nvSpPr>
          <p:cNvPr id="13" name="Rounded Rectangle 12"/>
          <p:cNvSpPr/>
          <p:nvPr/>
        </p:nvSpPr>
        <p:spPr>
          <a:xfrm>
            <a:off x="1357290" y="3786190"/>
            <a:ext cx="1500198" cy="428628"/>
          </a:xfrm>
          <a:prstGeom prst="roundRect">
            <a:avLst/>
          </a:prstGeom>
          <a:ln/>
          <a:effectLst/>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ZA" dirty="0"/>
              <a:t>Insured</a:t>
            </a:r>
          </a:p>
        </p:txBody>
      </p:sp>
      <p:sp>
        <p:nvSpPr>
          <p:cNvPr id="15" name="Rounded Rectangle 14"/>
          <p:cNvSpPr/>
          <p:nvPr/>
        </p:nvSpPr>
        <p:spPr>
          <a:xfrm>
            <a:off x="1357290" y="4572008"/>
            <a:ext cx="1500198" cy="428628"/>
          </a:xfrm>
          <a:prstGeom prst="roundRect">
            <a:avLst/>
          </a:prstGeom>
          <a:ln/>
          <a:effectLst/>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ZA" dirty="0"/>
              <a:t>Exporter</a:t>
            </a:r>
          </a:p>
        </p:txBody>
      </p:sp>
      <p:sp>
        <p:nvSpPr>
          <p:cNvPr id="19" name="Rounded Rectangle 18"/>
          <p:cNvSpPr/>
          <p:nvPr/>
        </p:nvSpPr>
        <p:spPr>
          <a:xfrm>
            <a:off x="1357290" y="5357826"/>
            <a:ext cx="1500198" cy="642942"/>
          </a:xfrm>
          <a:prstGeom prst="roundRect">
            <a:avLst/>
          </a:prstGeom>
          <a:ln/>
          <a:effectLst/>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ZA" dirty="0"/>
              <a:t>Non resident</a:t>
            </a:r>
          </a:p>
        </p:txBody>
      </p:sp>
      <p:sp>
        <p:nvSpPr>
          <p:cNvPr id="21" name="Left-Right Arrow 20"/>
          <p:cNvSpPr/>
          <p:nvPr/>
        </p:nvSpPr>
        <p:spPr>
          <a:xfrm>
            <a:off x="3071802" y="2015674"/>
            <a:ext cx="3214710" cy="698946"/>
          </a:xfrm>
          <a:prstGeom prst="leftRightArrow">
            <a:avLst/>
          </a:prstGeom>
          <a:solidFill>
            <a:schemeClr val="bg1">
              <a:lumMod val="75000"/>
            </a:schemeClr>
          </a:solidFill>
          <a:ln w="9525">
            <a:solidFill>
              <a:schemeClr val="tx2"/>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Bank</a:t>
            </a:r>
          </a:p>
        </p:txBody>
      </p:sp>
      <p:sp>
        <p:nvSpPr>
          <p:cNvPr id="22" name="Left-Right Arrow 21"/>
          <p:cNvSpPr/>
          <p:nvPr/>
        </p:nvSpPr>
        <p:spPr>
          <a:xfrm>
            <a:off x="3071802" y="2872930"/>
            <a:ext cx="3214710" cy="698946"/>
          </a:xfrm>
          <a:prstGeom prst="leftRightArrow">
            <a:avLst/>
          </a:prstGeom>
          <a:solidFill>
            <a:schemeClr val="bg1">
              <a:lumMod val="75000"/>
            </a:schemeClr>
          </a:solidFill>
          <a:ln w="9525">
            <a:solidFill>
              <a:schemeClr val="tx2"/>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Carrier</a:t>
            </a:r>
          </a:p>
        </p:txBody>
      </p:sp>
      <p:sp>
        <p:nvSpPr>
          <p:cNvPr id="23" name="Left-Right Arrow 22"/>
          <p:cNvSpPr/>
          <p:nvPr/>
        </p:nvSpPr>
        <p:spPr>
          <a:xfrm>
            <a:off x="3071802" y="3658748"/>
            <a:ext cx="3214710" cy="698946"/>
          </a:xfrm>
          <a:prstGeom prst="leftRightArrow">
            <a:avLst/>
          </a:prstGeom>
          <a:solidFill>
            <a:schemeClr val="bg1">
              <a:lumMod val="75000"/>
            </a:schemeClr>
          </a:solidFill>
          <a:ln w="9525">
            <a:solidFill>
              <a:schemeClr val="tx2"/>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Insurer</a:t>
            </a:r>
          </a:p>
        </p:txBody>
      </p:sp>
      <p:sp>
        <p:nvSpPr>
          <p:cNvPr id="24" name="Left-Right Arrow 23"/>
          <p:cNvSpPr/>
          <p:nvPr/>
        </p:nvSpPr>
        <p:spPr>
          <a:xfrm>
            <a:off x="3071802" y="4444566"/>
            <a:ext cx="3214710" cy="698946"/>
          </a:xfrm>
          <a:prstGeom prst="leftRightArrow">
            <a:avLst/>
          </a:prstGeom>
          <a:solidFill>
            <a:schemeClr val="bg1">
              <a:lumMod val="75000"/>
            </a:schemeClr>
          </a:solidFill>
          <a:ln w="9525">
            <a:solidFill>
              <a:schemeClr val="tx2"/>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Customs</a:t>
            </a:r>
          </a:p>
        </p:txBody>
      </p:sp>
      <p:cxnSp>
        <p:nvCxnSpPr>
          <p:cNvPr id="27" name="Straight Arrow Connector 26"/>
          <p:cNvCxnSpPr>
            <a:stCxn id="34" idx="3"/>
          </p:cNvCxnSpPr>
          <p:nvPr/>
        </p:nvCxnSpPr>
        <p:spPr>
          <a:xfrm flipV="1">
            <a:off x="8706459" y="1642495"/>
            <a:ext cx="75133" cy="42444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Up Arrow Callout 33"/>
          <p:cNvSpPr/>
          <p:nvPr/>
        </p:nvSpPr>
        <p:spPr>
          <a:xfrm rot="20410475">
            <a:off x="7865604" y="5713667"/>
            <a:ext cx="914400" cy="914400"/>
          </a:xfrm>
          <a:prstGeom prst="upArrowCallout">
            <a:avLst/>
          </a:prstGeom>
          <a:solidFill>
            <a:schemeClr val="accent5">
              <a:lumMod val="75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ZA" b="1" dirty="0">
                <a:solidFill>
                  <a:schemeClr val="bg1"/>
                </a:solidFill>
              </a:rPr>
              <a:t>Start here</a:t>
            </a:r>
          </a:p>
        </p:txBody>
      </p:sp>
      <p:sp>
        <p:nvSpPr>
          <p:cNvPr id="26" name="Rounded Rectangle 25"/>
          <p:cNvSpPr/>
          <p:nvPr/>
        </p:nvSpPr>
        <p:spPr>
          <a:xfrm>
            <a:off x="1357290" y="2143116"/>
            <a:ext cx="1500198" cy="428628"/>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ZA" b="1" dirty="0"/>
              <a:t>Beneficiary</a:t>
            </a:r>
          </a:p>
        </p:txBody>
      </p:sp>
      <p:sp>
        <p:nvSpPr>
          <p:cNvPr id="28" name="Rounded Rectangle 27"/>
          <p:cNvSpPr/>
          <p:nvPr/>
        </p:nvSpPr>
        <p:spPr>
          <a:xfrm>
            <a:off x="1357290" y="3000372"/>
            <a:ext cx="1500198" cy="428628"/>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ZA" b="1" dirty="0"/>
              <a:t>Shipper</a:t>
            </a:r>
          </a:p>
        </p:txBody>
      </p:sp>
      <p:sp>
        <p:nvSpPr>
          <p:cNvPr id="29" name="Rounded Rectangle 28"/>
          <p:cNvSpPr/>
          <p:nvPr/>
        </p:nvSpPr>
        <p:spPr>
          <a:xfrm>
            <a:off x="1357290" y="3786190"/>
            <a:ext cx="1500198" cy="428628"/>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ZA" b="1" dirty="0"/>
              <a:t>Insured</a:t>
            </a:r>
          </a:p>
        </p:txBody>
      </p:sp>
      <p:sp>
        <p:nvSpPr>
          <p:cNvPr id="30" name="Rounded Rectangle 29"/>
          <p:cNvSpPr/>
          <p:nvPr/>
        </p:nvSpPr>
        <p:spPr>
          <a:xfrm>
            <a:off x="1357290" y="4572008"/>
            <a:ext cx="1500198" cy="428628"/>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ZA" b="1" dirty="0"/>
              <a:t>Exporter</a:t>
            </a:r>
          </a:p>
        </p:txBody>
      </p:sp>
      <p:sp>
        <p:nvSpPr>
          <p:cNvPr id="31" name="Rounded Rectangle 30"/>
          <p:cNvSpPr/>
          <p:nvPr/>
        </p:nvSpPr>
        <p:spPr>
          <a:xfrm>
            <a:off x="1357290" y="5357826"/>
            <a:ext cx="1500198" cy="642942"/>
          </a:xfrm>
          <a:prstGeom prst="round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ZA" b="1" dirty="0"/>
              <a:t>Non resident</a:t>
            </a:r>
          </a:p>
        </p:txBody>
      </p:sp>
      <p:sp>
        <p:nvSpPr>
          <p:cNvPr id="4" name="TextBox 3">
            <a:extLst>
              <a:ext uri="{FF2B5EF4-FFF2-40B4-BE49-F238E27FC236}">
                <a16:creationId xmlns:a16="http://schemas.microsoft.com/office/drawing/2014/main" id="{0ED9133F-E252-4AB3-B133-C62AA112A2B2}"/>
              </a:ext>
            </a:extLst>
          </p:cNvPr>
          <p:cNvSpPr txBox="1"/>
          <p:nvPr/>
        </p:nvSpPr>
        <p:spPr>
          <a:xfrm>
            <a:off x="5092968" y="6407944"/>
            <a:ext cx="1950790" cy="369332"/>
          </a:xfrm>
          <a:prstGeom prst="rect">
            <a:avLst/>
          </a:prstGeom>
          <a:noFill/>
        </p:spPr>
        <p:txBody>
          <a:bodyPr wrap="none" rtlCol="0">
            <a:spAutoFit/>
          </a:bodyPr>
          <a:lstStyle/>
          <a:p>
            <a:r>
              <a:rPr lang="en-ZA" dirty="0"/>
              <a:t>Workbook page 10</a:t>
            </a:r>
          </a:p>
        </p:txBody>
      </p:sp>
      <p:sp>
        <p:nvSpPr>
          <p:cNvPr id="32" name="Rounded Rectangle 6">
            <a:extLst>
              <a:ext uri="{FF2B5EF4-FFF2-40B4-BE49-F238E27FC236}">
                <a16:creationId xmlns:a16="http://schemas.microsoft.com/office/drawing/2014/main" id="{63DB754A-E205-3F77-EDE7-05D0D63D0243}"/>
              </a:ext>
            </a:extLst>
          </p:cNvPr>
          <p:cNvSpPr/>
          <p:nvPr/>
        </p:nvSpPr>
        <p:spPr>
          <a:xfrm>
            <a:off x="6456178" y="1488204"/>
            <a:ext cx="1500198" cy="428628"/>
          </a:xfrm>
          <a:prstGeom prst="roundRect">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ZA" b="1" dirty="0">
                <a:solidFill>
                  <a:schemeClr val="bg1"/>
                </a:solidFill>
              </a:rPr>
              <a:t>Buyer</a:t>
            </a:r>
          </a:p>
        </p:txBody>
      </p:sp>
      <p:sp>
        <p:nvSpPr>
          <p:cNvPr id="33" name="Rounded Rectangle 9">
            <a:extLst>
              <a:ext uri="{FF2B5EF4-FFF2-40B4-BE49-F238E27FC236}">
                <a16:creationId xmlns:a16="http://schemas.microsoft.com/office/drawing/2014/main" id="{6E3DD791-055F-0DB1-42BD-B3454F39D7E4}"/>
              </a:ext>
            </a:extLst>
          </p:cNvPr>
          <p:cNvSpPr/>
          <p:nvPr/>
        </p:nvSpPr>
        <p:spPr>
          <a:xfrm>
            <a:off x="6456178" y="2170339"/>
            <a:ext cx="1500198" cy="428628"/>
          </a:xfrm>
          <a:prstGeom prst="roundRect">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ZA" b="1" dirty="0">
                <a:solidFill>
                  <a:schemeClr val="bg1"/>
                </a:solidFill>
              </a:rPr>
              <a:t>Applicant</a:t>
            </a:r>
          </a:p>
        </p:txBody>
      </p:sp>
      <p:sp>
        <p:nvSpPr>
          <p:cNvPr id="35" name="Rounded Rectangle 11">
            <a:extLst>
              <a:ext uri="{FF2B5EF4-FFF2-40B4-BE49-F238E27FC236}">
                <a16:creationId xmlns:a16="http://schemas.microsoft.com/office/drawing/2014/main" id="{157CD38F-0AC3-B083-4B32-AA9A8C0229A9}"/>
              </a:ext>
            </a:extLst>
          </p:cNvPr>
          <p:cNvSpPr/>
          <p:nvPr/>
        </p:nvSpPr>
        <p:spPr>
          <a:xfrm>
            <a:off x="6456178" y="2976260"/>
            <a:ext cx="1500198" cy="428628"/>
          </a:xfrm>
          <a:prstGeom prst="roundRect">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ZA" b="1" dirty="0">
                <a:solidFill>
                  <a:schemeClr val="bg1"/>
                </a:solidFill>
              </a:rPr>
              <a:t>Consignee</a:t>
            </a:r>
          </a:p>
        </p:txBody>
      </p:sp>
      <p:sp>
        <p:nvSpPr>
          <p:cNvPr id="36" name="Rounded Rectangle 13">
            <a:extLst>
              <a:ext uri="{FF2B5EF4-FFF2-40B4-BE49-F238E27FC236}">
                <a16:creationId xmlns:a16="http://schemas.microsoft.com/office/drawing/2014/main" id="{EB3D1FAD-E85E-AD7D-6153-101290D2336B}"/>
              </a:ext>
            </a:extLst>
          </p:cNvPr>
          <p:cNvSpPr/>
          <p:nvPr/>
        </p:nvSpPr>
        <p:spPr>
          <a:xfrm>
            <a:off x="6444208" y="3831442"/>
            <a:ext cx="1500198" cy="428628"/>
          </a:xfrm>
          <a:prstGeom prst="roundRect">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ZA" b="1" dirty="0">
                <a:solidFill>
                  <a:schemeClr val="bg1"/>
                </a:solidFill>
              </a:rPr>
              <a:t>Insured</a:t>
            </a:r>
          </a:p>
        </p:txBody>
      </p:sp>
      <p:sp>
        <p:nvSpPr>
          <p:cNvPr id="37" name="Rounded Rectangle 15">
            <a:extLst>
              <a:ext uri="{FF2B5EF4-FFF2-40B4-BE49-F238E27FC236}">
                <a16:creationId xmlns:a16="http://schemas.microsoft.com/office/drawing/2014/main" id="{DB23B3F8-5129-EA31-DB1D-CDCD0AFAA05D}"/>
              </a:ext>
            </a:extLst>
          </p:cNvPr>
          <p:cNvSpPr/>
          <p:nvPr/>
        </p:nvSpPr>
        <p:spPr>
          <a:xfrm>
            <a:off x="6444208" y="4581128"/>
            <a:ext cx="1500198" cy="428628"/>
          </a:xfrm>
          <a:prstGeom prst="roundRect">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ZA" b="1" dirty="0">
                <a:solidFill>
                  <a:schemeClr val="bg1"/>
                </a:solidFill>
              </a:rPr>
              <a:t>Importer</a:t>
            </a:r>
          </a:p>
        </p:txBody>
      </p:sp>
      <p:sp>
        <p:nvSpPr>
          <p:cNvPr id="38" name="Rounded Rectangle 19">
            <a:extLst>
              <a:ext uri="{FF2B5EF4-FFF2-40B4-BE49-F238E27FC236}">
                <a16:creationId xmlns:a16="http://schemas.microsoft.com/office/drawing/2014/main" id="{14777DB3-1E48-E546-D090-7BD2CF5EAEBE}"/>
              </a:ext>
            </a:extLst>
          </p:cNvPr>
          <p:cNvSpPr/>
          <p:nvPr/>
        </p:nvSpPr>
        <p:spPr>
          <a:xfrm>
            <a:off x="6444208" y="5373216"/>
            <a:ext cx="1500198" cy="642942"/>
          </a:xfrm>
          <a:prstGeom prst="roundRect">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ZA" b="1" dirty="0">
                <a:solidFill>
                  <a:schemeClr val="bg1"/>
                </a:solidFill>
              </a:rPr>
              <a:t>Resident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CF58476-3EDD-488B-AC38-2D2BE308C2BE}" type="slidenum">
              <a:rPr lang="en-ZA" smtClean="0"/>
              <a:pPr/>
              <a:t>30</a:t>
            </a:fld>
            <a:endParaRPr lang="en-ZA" dirty="0"/>
          </a:p>
        </p:txBody>
      </p:sp>
      <p:sp>
        <p:nvSpPr>
          <p:cNvPr id="4" name="Title 3"/>
          <p:cNvSpPr>
            <a:spLocks noGrp="1"/>
          </p:cNvSpPr>
          <p:nvPr>
            <p:ph type="title"/>
          </p:nvPr>
        </p:nvSpPr>
        <p:spPr>
          <a:xfrm>
            <a:off x="667119" y="228538"/>
            <a:ext cx="8229600" cy="1143000"/>
          </a:xfrm>
        </p:spPr>
        <p:txBody>
          <a:bodyPr/>
          <a:lstStyle/>
          <a:p>
            <a:r>
              <a:rPr lang="en-ZA" dirty="0"/>
              <a:t>Export or Commercial invoice rules...</a:t>
            </a:r>
          </a:p>
        </p:txBody>
      </p:sp>
      <p:pic>
        <p:nvPicPr>
          <p:cNvPr id="5" name="Picture 4" descr="Pay attention to detail.png"/>
          <p:cNvPicPr>
            <a:picLocks noChangeAspect="1"/>
          </p:cNvPicPr>
          <p:nvPr/>
        </p:nvPicPr>
        <p:blipFill>
          <a:blip r:embed="rId2"/>
          <a:stretch>
            <a:fillRect/>
          </a:stretch>
        </p:blipFill>
        <p:spPr>
          <a:xfrm>
            <a:off x="683568" y="2773066"/>
            <a:ext cx="3197519" cy="22145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4448114" y="2105147"/>
            <a:ext cx="3857652" cy="4247317"/>
          </a:xfrm>
          <a:prstGeom prst="rect">
            <a:avLst/>
          </a:prstGeom>
          <a:noFill/>
          <a:ln>
            <a:solidFill>
              <a:schemeClr val="tx1"/>
            </a:solidFill>
          </a:ln>
        </p:spPr>
        <p:txBody>
          <a:bodyPr wrap="square" rtlCol="0">
            <a:spAutoFit/>
          </a:bodyPr>
          <a:lstStyle/>
          <a:p>
            <a:r>
              <a:rPr lang="en-ZA" b="1" dirty="0">
                <a:solidFill>
                  <a:schemeClr val="bg1"/>
                </a:solidFill>
              </a:rPr>
              <a:t>Quality control check EVERYTHING</a:t>
            </a:r>
          </a:p>
          <a:p>
            <a:pPr>
              <a:buFont typeface="Wingdings" pitchFamily="2" charset="2"/>
              <a:buChar char="ü"/>
            </a:pPr>
            <a:r>
              <a:rPr lang="en-ZA" dirty="0">
                <a:solidFill>
                  <a:schemeClr val="bg1"/>
                </a:solidFill>
              </a:rPr>
              <a:t> Values</a:t>
            </a:r>
          </a:p>
          <a:p>
            <a:pPr>
              <a:buFont typeface="Wingdings" pitchFamily="2" charset="2"/>
              <a:buChar char="ü"/>
            </a:pPr>
            <a:r>
              <a:rPr lang="en-ZA" dirty="0">
                <a:solidFill>
                  <a:schemeClr val="bg1"/>
                </a:solidFill>
              </a:rPr>
              <a:t> Currency</a:t>
            </a:r>
          </a:p>
          <a:p>
            <a:pPr>
              <a:buFont typeface="Wingdings" pitchFamily="2" charset="2"/>
              <a:buChar char="ü"/>
            </a:pPr>
            <a:r>
              <a:rPr lang="en-ZA" dirty="0">
                <a:solidFill>
                  <a:schemeClr val="bg1"/>
                </a:solidFill>
              </a:rPr>
              <a:t> Quantities</a:t>
            </a:r>
          </a:p>
          <a:p>
            <a:pPr>
              <a:buFont typeface="Wingdings" pitchFamily="2" charset="2"/>
              <a:buChar char="ü"/>
            </a:pPr>
            <a:r>
              <a:rPr lang="en-ZA" dirty="0">
                <a:solidFill>
                  <a:schemeClr val="bg1"/>
                </a:solidFill>
              </a:rPr>
              <a:t> Descriptions</a:t>
            </a:r>
          </a:p>
          <a:p>
            <a:pPr>
              <a:buFont typeface="Wingdings" pitchFamily="2" charset="2"/>
              <a:buChar char="ü"/>
            </a:pPr>
            <a:r>
              <a:rPr lang="en-ZA" dirty="0">
                <a:solidFill>
                  <a:schemeClr val="bg1"/>
                </a:solidFill>
              </a:rPr>
              <a:t> special requirements</a:t>
            </a:r>
          </a:p>
          <a:p>
            <a:pPr>
              <a:buFont typeface="Wingdings" pitchFamily="2" charset="2"/>
              <a:buChar char="ü"/>
            </a:pPr>
            <a:r>
              <a:rPr lang="en-ZA" dirty="0">
                <a:solidFill>
                  <a:schemeClr val="bg1"/>
                </a:solidFill>
              </a:rPr>
              <a:t> UCR</a:t>
            </a:r>
          </a:p>
          <a:p>
            <a:pPr>
              <a:buFont typeface="Wingdings" pitchFamily="2" charset="2"/>
              <a:buChar char="ü"/>
            </a:pPr>
            <a:r>
              <a:rPr lang="en-ZA" dirty="0">
                <a:solidFill>
                  <a:schemeClr val="bg1"/>
                </a:solidFill>
              </a:rPr>
              <a:t> Product info</a:t>
            </a:r>
          </a:p>
          <a:p>
            <a:pPr>
              <a:buFont typeface="Wingdings" pitchFamily="2" charset="2"/>
              <a:buChar char="ü"/>
            </a:pPr>
            <a:r>
              <a:rPr lang="en-ZA" dirty="0">
                <a:solidFill>
                  <a:schemeClr val="bg1"/>
                </a:solidFill>
              </a:rPr>
              <a:t> Transport Info</a:t>
            </a:r>
          </a:p>
          <a:p>
            <a:pPr>
              <a:buFont typeface="Wingdings" pitchFamily="2" charset="2"/>
              <a:buChar char="ü"/>
            </a:pPr>
            <a:r>
              <a:rPr lang="en-ZA" dirty="0">
                <a:solidFill>
                  <a:schemeClr val="bg1"/>
                </a:solidFill>
              </a:rPr>
              <a:t> Compliance info</a:t>
            </a:r>
          </a:p>
          <a:p>
            <a:pPr>
              <a:buFont typeface="Wingdings" pitchFamily="2" charset="2"/>
              <a:buChar char="ü"/>
            </a:pPr>
            <a:r>
              <a:rPr lang="en-ZA" dirty="0">
                <a:solidFill>
                  <a:schemeClr val="bg1"/>
                </a:solidFill>
              </a:rPr>
              <a:t> “DC” or payment information</a:t>
            </a:r>
          </a:p>
          <a:p>
            <a:pPr>
              <a:buFont typeface="Wingdings" pitchFamily="2" charset="2"/>
              <a:buChar char="ü"/>
            </a:pPr>
            <a:r>
              <a:rPr lang="en-ZA" dirty="0">
                <a:solidFill>
                  <a:schemeClr val="bg1"/>
                </a:solidFill>
              </a:rPr>
              <a:t> Country specific requirements     </a:t>
            </a:r>
          </a:p>
          <a:p>
            <a:r>
              <a:rPr lang="en-ZA" dirty="0">
                <a:solidFill>
                  <a:schemeClr val="bg1"/>
                </a:solidFill>
              </a:rPr>
              <a:t>    (local &amp; foreign)</a:t>
            </a:r>
          </a:p>
          <a:p>
            <a:pPr>
              <a:buFont typeface="Wingdings" pitchFamily="2" charset="2"/>
              <a:buChar char="ü"/>
            </a:pPr>
            <a:r>
              <a:rPr lang="en-ZA" dirty="0">
                <a:solidFill>
                  <a:schemeClr val="bg1"/>
                </a:solidFill>
              </a:rPr>
              <a:t> Insurance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CF58476-3EDD-488B-AC38-2D2BE308C2BE}" type="slidenum">
              <a:rPr lang="en-ZA" smtClean="0"/>
              <a:pPr/>
              <a:t>31</a:t>
            </a:fld>
            <a:endParaRPr lang="en-ZA" dirty="0"/>
          </a:p>
        </p:txBody>
      </p:sp>
      <p:sp>
        <p:nvSpPr>
          <p:cNvPr id="4" name="Title 3"/>
          <p:cNvSpPr>
            <a:spLocks noGrp="1"/>
          </p:cNvSpPr>
          <p:nvPr>
            <p:ph type="title"/>
          </p:nvPr>
        </p:nvSpPr>
        <p:spPr/>
        <p:txBody>
          <a:bodyPr/>
          <a:lstStyle/>
          <a:p>
            <a:r>
              <a:rPr lang="en-ZA" dirty="0"/>
              <a:t>Export or Commercial invoice rules...</a:t>
            </a:r>
          </a:p>
        </p:txBody>
      </p:sp>
      <p:sp>
        <p:nvSpPr>
          <p:cNvPr id="6" name="TextBox 5"/>
          <p:cNvSpPr txBox="1"/>
          <p:nvPr/>
        </p:nvSpPr>
        <p:spPr>
          <a:xfrm>
            <a:off x="714346" y="2256542"/>
            <a:ext cx="4793758" cy="3908762"/>
          </a:xfrm>
          <a:prstGeom prst="rect">
            <a:avLst/>
          </a:prstGeom>
          <a:noFill/>
          <a:ln>
            <a:solidFill>
              <a:schemeClr val="tx1"/>
            </a:solidFill>
          </a:ln>
        </p:spPr>
        <p:txBody>
          <a:bodyPr wrap="square" rtlCol="0">
            <a:spAutoFit/>
          </a:bodyPr>
          <a:lstStyle/>
          <a:p>
            <a:pPr algn="ctr"/>
            <a:r>
              <a:rPr lang="en-ZA" sz="2800" b="1" dirty="0">
                <a:solidFill>
                  <a:schemeClr val="bg1"/>
                </a:solidFill>
              </a:rPr>
              <a:t>Manage time lines</a:t>
            </a:r>
          </a:p>
          <a:p>
            <a:endParaRPr lang="en-ZA" sz="2000" b="1" dirty="0">
              <a:solidFill>
                <a:schemeClr val="bg1"/>
              </a:solidFill>
            </a:endParaRPr>
          </a:p>
          <a:p>
            <a:pPr>
              <a:buFont typeface="Wingdings" pitchFamily="2" charset="2"/>
              <a:buChar char="ü"/>
            </a:pPr>
            <a:r>
              <a:rPr lang="en-ZA" sz="2000" dirty="0">
                <a:solidFill>
                  <a:schemeClr val="bg1"/>
                </a:solidFill>
              </a:rPr>
              <a:t> </a:t>
            </a:r>
            <a:r>
              <a:rPr lang="en-ZA" sz="2000" b="1" dirty="0">
                <a:solidFill>
                  <a:schemeClr val="bg1"/>
                </a:solidFill>
              </a:rPr>
              <a:t>Order ready date </a:t>
            </a:r>
          </a:p>
          <a:p>
            <a:pPr>
              <a:buFont typeface="Wingdings" pitchFamily="2" charset="2"/>
              <a:buChar char="ü"/>
            </a:pPr>
            <a:r>
              <a:rPr lang="en-ZA" sz="2000" b="1" dirty="0">
                <a:solidFill>
                  <a:schemeClr val="bg1"/>
                </a:solidFill>
              </a:rPr>
              <a:t> Transport booking date</a:t>
            </a:r>
          </a:p>
          <a:p>
            <a:pPr>
              <a:buFont typeface="Wingdings" pitchFamily="2" charset="2"/>
              <a:buChar char="ü"/>
            </a:pPr>
            <a:r>
              <a:rPr lang="en-ZA" sz="2000" b="1" dirty="0">
                <a:solidFill>
                  <a:schemeClr val="bg1"/>
                </a:solidFill>
              </a:rPr>
              <a:t> Stack date</a:t>
            </a:r>
          </a:p>
          <a:p>
            <a:pPr>
              <a:buFont typeface="Wingdings" pitchFamily="2" charset="2"/>
              <a:buChar char="ü"/>
            </a:pPr>
            <a:r>
              <a:rPr lang="en-ZA" sz="2000" b="1" dirty="0">
                <a:solidFill>
                  <a:schemeClr val="bg1"/>
                </a:solidFill>
              </a:rPr>
              <a:t> Physical export date</a:t>
            </a:r>
          </a:p>
          <a:p>
            <a:pPr>
              <a:buFont typeface="Wingdings" pitchFamily="2" charset="2"/>
              <a:buChar char="ü"/>
            </a:pPr>
            <a:r>
              <a:rPr lang="en-ZA" sz="2000" b="1" dirty="0">
                <a:solidFill>
                  <a:schemeClr val="bg1"/>
                </a:solidFill>
              </a:rPr>
              <a:t> Document movement dates</a:t>
            </a:r>
          </a:p>
          <a:p>
            <a:pPr>
              <a:buFont typeface="Wingdings" pitchFamily="2" charset="2"/>
              <a:buChar char="ü"/>
            </a:pPr>
            <a:r>
              <a:rPr lang="en-ZA" sz="2000" b="1" dirty="0">
                <a:solidFill>
                  <a:schemeClr val="bg1"/>
                </a:solidFill>
              </a:rPr>
              <a:t> Payment date</a:t>
            </a:r>
          </a:p>
          <a:p>
            <a:pPr>
              <a:buFont typeface="Wingdings" pitchFamily="2" charset="2"/>
              <a:buChar char="ü"/>
            </a:pPr>
            <a:r>
              <a:rPr lang="en-ZA" sz="2000" b="1" dirty="0">
                <a:solidFill>
                  <a:schemeClr val="bg1"/>
                </a:solidFill>
              </a:rPr>
              <a:t> Payment made date</a:t>
            </a:r>
          </a:p>
          <a:p>
            <a:pPr>
              <a:buFont typeface="Wingdings" pitchFamily="2" charset="2"/>
              <a:buChar char="ü"/>
            </a:pPr>
            <a:r>
              <a:rPr lang="en-ZA" sz="2000" b="1" dirty="0">
                <a:solidFill>
                  <a:schemeClr val="bg1"/>
                </a:solidFill>
              </a:rPr>
              <a:t> Compliant documents in file date</a:t>
            </a:r>
          </a:p>
          <a:p>
            <a:pPr>
              <a:buFont typeface="Wingdings" pitchFamily="2" charset="2"/>
              <a:buChar char="ü"/>
            </a:pPr>
            <a:r>
              <a:rPr lang="en-ZA" sz="2000" b="1" dirty="0">
                <a:solidFill>
                  <a:schemeClr val="bg1"/>
                </a:solidFill>
              </a:rPr>
              <a:t> Documentary Credit dates</a:t>
            </a:r>
          </a:p>
          <a:p>
            <a:endParaRPr lang="en-ZA" sz="2000" dirty="0">
              <a:solidFill>
                <a:schemeClr val="bg1"/>
              </a:solidFill>
            </a:endParaRPr>
          </a:p>
        </p:txBody>
      </p:sp>
      <p:pic>
        <p:nvPicPr>
          <p:cNvPr id="7" name="Picture 6" descr="accuracy - no time for mistakes.png"/>
          <p:cNvPicPr>
            <a:picLocks noChangeAspect="1"/>
          </p:cNvPicPr>
          <p:nvPr/>
        </p:nvPicPr>
        <p:blipFill>
          <a:blip r:embed="rId2"/>
          <a:stretch>
            <a:fillRect/>
          </a:stretch>
        </p:blipFill>
        <p:spPr>
          <a:xfrm>
            <a:off x="6371059" y="4149080"/>
            <a:ext cx="2089373" cy="19026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descr="cross ref.jpg"/>
          <p:cNvPicPr>
            <a:picLocks noChangeAspect="1"/>
          </p:cNvPicPr>
          <p:nvPr/>
        </p:nvPicPr>
        <p:blipFill>
          <a:blip r:embed="rId3"/>
          <a:stretch>
            <a:fillRect/>
          </a:stretch>
        </p:blipFill>
        <p:spPr>
          <a:xfrm>
            <a:off x="6340281" y="1988840"/>
            <a:ext cx="2143125" cy="2133600"/>
          </a:xfrm>
          <a:prstGeom prst="rect">
            <a:avLst/>
          </a:prstGeom>
        </p:spPr>
      </p:pic>
      <p:sp>
        <p:nvSpPr>
          <p:cNvPr id="9" name="TextBox 8"/>
          <p:cNvSpPr txBox="1"/>
          <p:nvPr/>
        </p:nvSpPr>
        <p:spPr>
          <a:xfrm>
            <a:off x="6480855" y="3573016"/>
            <a:ext cx="1822037" cy="461665"/>
          </a:xfrm>
          <a:prstGeom prst="rect">
            <a:avLst/>
          </a:prstGeom>
          <a:noFill/>
        </p:spPr>
        <p:txBody>
          <a:bodyPr wrap="none" rtlCol="0">
            <a:spAutoFit/>
          </a:bodyPr>
          <a:lstStyle/>
          <a:p>
            <a:r>
              <a:rPr lang="en-ZA" sz="2400" b="1" dirty="0">
                <a:solidFill>
                  <a:srgbClr val="FF0000"/>
                </a:solidFill>
              </a:rPr>
              <a:t>EVERYTHING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91680" y="2345319"/>
            <a:ext cx="5154951" cy="1706779"/>
          </a:xfrm>
        </p:spPr>
        <p:txBody>
          <a:bodyPr/>
          <a:lstStyle/>
          <a:p>
            <a:r>
              <a:rPr lang="en-ZA" b="1" dirty="0"/>
              <a:t>Unique Consignment Reference number</a:t>
            </a:r>
          </a:p>
        </p:txBody>
      </p:sp>
      <p:sp>
        <p:nvSpPr>
          <p:cNvPr id="3" name="Slide Number Placeholder 2"/>
          <p:cNvSpPr>
            <a:spLocks noGrp="1"/>
          </p:cNvSpPr>
          <p:nvPr>
            <p:ph type="sldNum" sz="quarter" idx="12"/>
          </p:nvPr>
        </p:nvSpPr>
        <p:spPr/>
        <p:txBody>
          <a:bodyPr/>
          <a:lstStyle/>
          <a:p>
            <a:fld id="{6CF58476-3EDD-488B-AC38-2D2BE308C2BE}" type="slidenum">
              <a:rPr lang="en-ZA" smtClean="0"/>
              <a:pPr/>
              <a:t>32</a:t>
            </a:fld>
            <a:endParaRPr lang="en-ZA" dirty="0"/>
          </a:p>
        </p:txBody>
      </p:sp>
      <p:sp>
        <p:nvSpPr>
          <p:cNvPr id="5" name="TextBox 4"/>
          <p:cNvSpPr txBox="1"/>
          <p:nvPr/>
        </p:nvSpPr>
        <p:spPr>
          <a:xfrm>
            <a:off x="1374698" y="4077072"/>
            <a:ext cx="6345007" cy="830997"/>
          </a:xfrm>
          <a:prstGeom prst="rect">
            <a:avLst/>
          </a:prstGeom>
          <a:noFill/>
          <a:ln>
            <a:solidFill>
              <a:schemeClr val="tx1"/>
            </a:solidFill>
          </a:ln>
        </p:spPr>
        <p:txBody>
          <a:bodyPr wrap="none" rtlCol="0">
            <a:spAutoFit/>
          </a:bodyPr>
          <a:lstStyle/>
          <a:p>
            <a:r>
              <a:rPr lang="en-ZA" sz="2400" b="1" dirty="0">
                <a:solidFill>
                  <a:srgbClr val="C00000"/>
                </a:solidFill>
              </a:rPr>
              <a:t>The following few slide are from the SARB </a:t>
            </a:r>
          </a:p>
          <a:p>
            <a:pPr algn="ctr"/>
            <a:r>
              <a:rPr lang="en-ZA" sz="2400" b="1" dirty="0">
                <a:solidFill>
                  <a:srgbClr val="C00000"/>
                </a:solidFill>
              </a:rPr>
              <a:t>presentation info pages</a:t>
            </a:r>
          </a:p>
        </p:txBody>
      </p:sp>
      <p:pic>
        <p:nvPicPr>
          <p:cNvPr id="6" name="Picture 5" descr="UCR number.png"/>
          <p:cNvPicPr>
            <a:picLocks noChangeAspect="1"/>
          </p:cNvPicPr>
          <p:nvPr/>
        </p:nvPicPr>
        <p:blipFill>
          <a:blip r:embed="rId2"/>
          <a:stretch>
            <a:fillRect/>
          </a:stretch>
        </p:blipFill>
        <p:spPr>
          <a:xfrm>
            <a:off x="3575652" y="692696"/>
            <a:ext cx="1943100" cy="1943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Footer Placeholder 4"/>
          <p:cNvSpPr>
            <a:spLocks noGrp="1"/>
          </p:cNvSpPr>
          <p:nvPr>
            <p:ph type="ftr" sz="quarter" idx="11"/>
          </p:nvPr>
        </p:nvSpPr>
        <p:spPr>
          <a:noFill/>
        </p:spPr>
        <p:txBody>
          <a:bodyPr/>
          <a:lstStyle/>
          <a:p>
            <a:r>
              <a:rPr lang="en-GB" dirty="0">
                <a:latin typeface="Arial" pitchFamily="34" charset="0"/>
              </a:rPr>
              <a:t>Updated 2009-01-27</a:t>
            </a:r>
          </a:p>
        </p:txBody>
      </p:sp>
      <p:sp>
        <p:nvSpPr>
          <p:cNvPr id="16387" name="Slide Number Placeholder 5"/>
          <p:cNvSpPr>
            <a:spLocks noGrp="1"/>
          </p:cNvSpPr>
          <p:nvPr>
            <p:ph type="sldNum" sz="quarter" idx="12"/>
          </p:nvPr>
        </p:nvSpPr>
        <p:spPr>
          <a:noFill/>
        </p:spPr>
        <p:txBody>
          <a:bodyPr/>
          <a:lstStyle/>
          <a:p>
            <a:fld id="{556B70B1-AD7E-41A4-B77C-03677139936A}" type="slidenum">
              <a:rPr lang="en-GB" smtClean="0">
                <a:latin typeface="Arial" pitchFamily="34" charset="0"/>
              </a:rPr>
              <a:pPr/>
              <a:t>33</a:t>
            </a:fld>
            <a:endParaRPr lang="en-GB" dirty="0">
              <a:latin typeface="Arial" pitchFamily="34" charset="0"/>
            </a:endParaRPr>
          </a:p>
        </p:txBody>
      </p:sp>
      <p:sp>
        <p:nvSpPr>
          <p:cNvPr id="209927" name="Text Box 7"/>
          <p:cNvSpPr txBox="1">
            <a:spLocks noChangeArrowheads="1"/>
          </p:cNvSpPr>
          <p:nvPr/>
        </p:nvSpPr>
        <p:spPr bwMode="auto">
          <a:xfrm>
            <a:off x="857224" y="2416781"/>
            <a:ext cx="7715304" cy="3416320"/>
          </a:xfrm>
          <a:prstGeom prst="rect">
            <a:avLst/>
          </a:prstGeom>
          <a:noFill/>
          <a:ln w="12700" cap="sq">
            <a:solidFill>
              <a:schemeClr val="bg1"/>
            </a:solidFill>
            <a:miter lim="800000"/>
            <a:headEnd type="none" w="sm" len="sm"/>
            <a:tailEnd type="none" w="sm" len="sm"/>
          </a:ln>
        </p:spPr>
        <p:txBody>
          <a:bodyPr wrap="square">
            <a:spAutoFit/>
          </a:bodyPr>
          <a:lstStyle/>
          <a:p>
            <a:pPr marL="457200" indent="-457200">
              <a:lnSpc>
                <a:spcPct val="120000"/>
              </a:lnSpc>
              <a:buClr>
                <a:schemeClr val="accent2">
                  <a:lumMod val="75000"/>
                </a:schemeClr>
              </a:buClr>
              <a:buFont typeface="Arial" pitchFamily="34" charset="0"/>
              <a:buChar char="•"/>
              <a:defRPr/>
            </a:pPr>
            <a:r>
              <a:rPr lang="en-US" sz="2000" b="1" dirty="0">
                <a:solidFill>
                  <a:schemeClr val="bg1"/>
                </a:solidFill>
              </a:rPr>
              <a:t>Created by the exporter / his agent. </a:t>
            </a:r>
          </a:p>
          <a:p>
            <a:pPr marL="457200" indent="-457200">
              <a:lnSpc>
                <a:spcPct val="120000"/>
              </a:lnSpc>
              <a:buClr>
                <a:schemeClr val="accent2">
                  <a:lumMod val="75000"/>
                </a:schemeClr>
              </a:buClr>
              <a:buFont typeface="Arial" pitchFamily="34" charset="0"/>
              <a:buChar char="•"/>
              <a:defRPr/>
            </a:pPr>
            <a:endParaRPr lang="en-ZA" sz="2000" b="1" dirty="0">
              <a:solidFill>
                <a:schemeClr val="bg1"/>
              </a:solidFill>
            </a:endParaRPr>
          </a:p>
          <a:p>
            <a:pPr marL="457200" indent="-457200">
              <a:lnSpc>
                <a:spcPct val="100000"/>
              </a:lnSpc>
              <a:buClr>
                <a:schemeClr val="accent2">
                  <a:lumMod val="75000"/>
                </a:schemeClr>
              </a:buClr>
              <a:buFont typeface="Arial" pitchFamily="34" charset="0"/>
              <a:buChar char="•"/>
              <a:defRPr/>
            </a:pPr>
            <a:r>
              <a:rPr lang="en-US" sz="2000" b="1" dirty="0">
                <a:solidFill>
                  <a:schemeClr val="bg1"/>
                </a:solidFill>
              </a:rPr>
              <a:t>Created for </a:t>
            </a:r>
            <a:r>
              <a:rPr lang="en-US" sz="2000" b="1" dirty="0">
                <a:solidFill>
                  <a:srgbClr val="C00000"/>
                </a:solidFill>
              </a:rPr>
              <a:t>every </a:t>
            </a:r>
            <a:r>
              <a:rPr lang="en-US" sz="2000" b="1" dirty="0">
                <a:solidFill>
                  <a:schemeClr val="bg1"/>
                </a:solidFill>
              </a:rPr>
              <a:t>export consignment.</a:t>
            </a:r>
          </a:p>
          <a:p>
            <a:pPr marL="457200" indent="-457200">
              <a:lnSpc>
                <a:spcPct val="100000"/>
              </a:lnSpc>
              <a:buClr>
                <a:schemeClr val="accent2">
                  <a:lumMod val="75000"/>
                </a:schemeClr>
              </a:buClr>
              <a:buFont typeface="Arial" pitchFamily="34" charset="0"/>
              <a:buChar char="•"/>
              <a:defRPr/>
            </a:pPr>
            <a:endParaRPr lang="en-US" sz="2000" b="1" dirty="0">
              <a:solidFill>
                <a:schemeClr val="bg1"/>
              </a:solidFill>
            </a:endParaRPr>
          </a:p>
          <a:p>
            <a:pPr marL="457200" indent="-457200">
              <a:lnSpc>
                <a:spcPct val="100000"/>
              </a:lnSpc>
              <a:buClr>
                <a:schemeClr val="accent2">
                  <a:lumMod val="75000"/>
                </a:schemeClr>
              </a:buClr>
              <a:buFont typeface="Arial" pitchFamily="34" charset="0"/>
              <a:buChar char="•"/>
              <a:defRPr/>
            </a:pPr>
            <a:r>
              <a:rPr lang="en-US" sz="2000" b="1" dirty="0">
                <a:solidFill>
                  <a:schemeClr val="bg1"/>
                </a:solidFill>
              </a:rPr>
              <a:t>Minimum length 12 &amp; maximum 21 digits.</a:t>
            </a:r>
          </a:p>
          <a:p>
            <a:pPr marL="457200" indent="-457200">
              <a:lnSpc>
                <a:spcPct val="100000"/>
              </a:lnSpc>
              <a:buClr>
                <a:schemeClr val="accent2">
                  <a:lumMod val="75000"/>
                </a:schemeClr>
              </a:buClr>
              <a:buFont typeface="Arial" pitchFamily="34" charset="0"/>
              <a:buChar char="•"/>
              <a:defRPr/>
            </a:pPr>
            <a:endParaRPr lang="en-GB" sz="2000" b="1" dirty="0">
              <a:solidFill>
                <a:schemeClr val="bg1"/>
              </a:solidFill>
            </a:endParaRPr>
          </a:p>
          <a:p>
            <a:pPr marL="457200" indent="-457200">
              <a:lnSpc>
                <a:spcPct val="100000"/>
              </a:lnSpc>
              <a:buClr>
                <a:schemeClr val="accent2">
                  <a:lumMod val="75000"/>
                </a:schemeClr>
              </a:buClr>
              <a:buFont typeface="Arial" pitchFamily="34" charset="0"/>
              <a:buChar char="•"/>
              <a:defRPr/>
            </a:pPr>
            <a:r>
              <a:rPr lang="en-ZA" sz="2000" b="1" dirty="0">
                <a:solidFill>
                  <a:schemeClr val="bg1"/>
                </a:solidFill>
              </a:rPr>
              <a:t>Is alpha-numeric and </a:t>
            </a:r>
            <a:r>
              <a:rPr lang="en-ZA" sz="2000" b="1" u="sng" dirty="0">
                <a:solidFill>
                  <a:srgbClr val="C00000"/>
                </a:solidFill>
              </a:rPr>
              <a:t>must not</a:t>
            </a:r>
            <a:r>
              <a:rPr lang="en-ZA" sz="2000" b="1" dirty="0">
                <a:solidFill>
                  <a:srgbClr val="C00000"/>
                </a:solidFill>
              </a:rPr>
              <a:t> </a:t>
            </a:r>
            <a:r>
              <a:rPr lang="en-ZA" sz="2000" b="1" dirty="0">
                <a:solidFill>
                  <a:schemeClr val="bg1"/>
                </a:solidFill>
              </a:rPr>
              <a:t>contain any special characters         i.e., “/,   \,  -,  *,”).</a:t>
            </a:r>
            <a:endParaRPr lang="en-GB" sz="2000" b="1" dirty="0">
              <a:solidFill>
                <a:schemeClr val="bg1"/>
              </a:solidFill>
            </a:endParaRPr>
          </a:p>
          <a:p>
            <a:pPr marL="457200" indent="-457200">
              <a:lnSpc>
                <a:spcPct val="120000"/>
              </a:lnSpc>
              <a:defRPr/>
            </a:pPr>
            <a:endParaRPr lang="en-GB" sz="2000" b="1" dirty="0">
              <a:solidFill>
                <a:schemeClr val="bg1"/>
              </a:solidFill>
            </a:endParaRPr>
          </a:p>
          <a:p>
            <a:pPr marL="457200" indent="-457200">
              <a:lnSpc>
                <a:spcPct val="120000"/>
              </a:lnSpc>
              <a:defRPr/>
            </a:pPr>
            <a:endParaRPr lang="en-GB" sz="2000" b="1" dirty="0">
              <a:solidFill>
                <a:schemeClr val="bg1"/>
              </a:solidFill>
            </a:endParaRPr>
          </a:p>
        </p:txBody>
      </p:sp>
      <p:sp>
        <p:nvSpPr>
          <p:cNvPr id="16390" name="Date Placeholder 5"/>
          <p:cNvSpPr>
            <a:spLocks noGrp="1"/>
          </p:cNvSpPr>
          <p:nvPr>
            <p:ph type="dt" sz="quarter" idx="10"/>
          </p:nvPr>
        </p:nvSpPr>
        <p:spPr>
          <a:noFill/>
        </p:spPr>
        <p:txBody>
          <a:bodyPr/>
          <a:lstStyle/>
          <a:p>
            <a:fld id="{8CE947E3-07D6-4050-B115-C19F4DAB309E}" type="datetime1">
              <a:rPr lang="en-US" smtClean="0">
                <a:latin typeface="Arial" pitchFamily="34" charset="0"/>
              </a:rPr>
              <a:pPr/>
              <a:t>7/11/2022</a:t>
            </a:fld>
            <a:endParaRPr lang="en-GB" dirty="0">
              <a:latin typeface="Arial" pitchFamily="34" charset="0"/>
            </a:endParaRPr>
          </a:p>
        </p:txBody>
      </p:sp>
      <p:sp>
        <p:nvSpPr>
          <p:cNvPr id="2" name="Arrow: Up 1">
            <a:extLst>
              <a:ext uri="{FF2B5EF4-FFF2-40B4-BE49-F238E27FC236}">
                <a16:creationId xmlns:a16="http://schemas.microsoft.com/office/drawing/2014/main" id="{2ADC791C-F560-704D-E32F-E45114B2081A}"/>
              </a:ext>
            </a:extLst>
          </p:cNvPr>
          <p:cNvSpPr/>
          <p:nvPr/>
        </p:nvSpPr>
        <p:spPr>
          <a:xfrm rot="21028731">
            <a:off x="4597754" y="5268237"/>
            <a:ext cx="484632" cy="978408"/>
          </a:xfrm>
          <a:prstGeom prst="upArrow">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Rectangle 12">
            <a:extLst>
              <a:ext uri="{FF2B5EF4-FFF2-40B4-BE49-F238E27FC236}">
                <a16:creationId xmlns:a16="http://schemas.microsoft.com/office/drawing/2014/main" id="{67704C32-5DB5-D542-6A9F-ADBE59CD9AC8}"/>
              </a:ext>
            </a:extLst>
          </p:cNvPr>
          <p:cNvSpPr>
            <a:spLocks noGrp="1" noChangeAspect="1" noChangeArrowheads="1"/>
          </p:cNvSpPr>
          <p:nvPr>
            <p:ph type="title"/>
          </p:nvPr>
        </p:nvSpPr>
        <p:spPr>
          <a:xfrm>
            <a:off x="323850" y="611355"/>
            <a:ext cx="8496300" cy="827088"/>
          </a:xfrm>
          <a:noFill/>
          <a:ln cap="flat" algn="ctr"/>
        </p:spPr>
        <p:txBody>
          <a:bodyPr>
            <a:normAutofit fontScale="90000"/>
          </a:bodyPr>
          <a:lstStyle/>
          <a:p>
            <a:pPr indent="0" algn="ctr" eaLnBrk="1" hangingPunct="1"/>
            <a:r>
              <a:rPr lang="en-ZA" sz="3200" b="1" dirty="0">
                <a:solidFill>
                  <a:schemeClr val="tx1"/>
                </a:solidFill>
                <a:latin typeface="Arial Black" pitchFamily="34" charset="0"/>
              </a:rPr>
              <a:t> </a:t>
            </a:r>
            <a:br>
              <a:rPr lang="en-ZA" sz="3200" b="1" dirty="0">
                <a:solidFill>
                  <a:schemeClr val="tx1"/>
                </a:solidFill>
              </a:rPr>
            </a:br>
            <a:r>
              <a:rPr lang="en-ZA" sz="6700" b="1" dirty="0">
                <a:solidFill>
                  <a:schemeClr val="tx1"/>
                </a:solidFill>
              </a:rPr>
              <a:t>UCR </a:t>
            </a:r>
            <a:r>
              <a:rPr lang="en-ZA" sz="3100" b="1" dirty="0">
                <a:solidFill>
                  <a:schemeClr val="tx1"/>
                </a:solidFill>
              </a:rPr>
              <a:t>Information</a:t>
            </a:r>
            <a:endParaRPr lang="en-GB" sz="2400" b="1"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992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09927">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992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09927">
                                            <p:txEl>
                                              <p:pRg st="2" end="2"/>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992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09927">
                                            <p:txEl>
                                              <p:pRg st="4" end="4"/>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9927">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209927">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7" grpId="0" build="allAtOnce"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Slide Number Placeholder 5"/>
          <p:cNvSpPr>
            <a:spLocks noGrp="1"/>
          </p:cNvSpPr>
          <p:nvPr>
            <p:ph type="sldNum" sz="quarter" idx="12"/>
          </p:nvPr>
        </p:nvSpPr>
        <p:spPr>
          <a:noFill/>
        </p:spPr>
        <p:txBody>
          <a:bodyPr/>
          <a:lstStyle/>
          <a:p>
            <a:fld id="{797B6A18-F572-4814-8B72-460D6823EDE9}" type="slidenum">
              <a:rPr lang="en-GB" smtClean="0">
                <a:latin typeface="Arial" pitchFamily="34" charset="0"/>
              </a:rPr>
              <a:pPr/>
              <a:t>34</a:t>
            </a:fld>
            <a:endParaRPr lang="en-GB" dirty="0">
              <a:latin typeface="Arial" pitchFamily="34" charset="0"/>
            </a:endParaRPr>
          </a:p>
        </p:txBody>
      </p:sp>
      <p:sp>
        <p:nvSpPr>
          <p:cNvPr id="191491" name="Rectangle 3"/>
          <p:cNvSpPr>
            <a:spLocks noGrp="1" noChangeArrowheads="1"/>
          </p:cNvSpPr>
          <p:nvPr>
            <p:ph type="body" idx="1"/>
          </p:nvPr>
        </p:nvSpPr>
        <p:spPr>
          <a:xfrm>
            <a:off x="683568" y="2272686"/>
            <a:ext cx="8215370" cy="4133800"/>
          </a:xfrm>
          <a:ln>
            <a:noFill/>
          </a:ln>
        </p:spPr>
        <p:txBody>
          <a:bodyPr>
            <a:normAutofit fontScale="85000" lnSpcReduction="20000"/>
          </a:bodyPr>
          <a:lstStyle/>
          <a:p>
            <a:pPr marL="533400" indent="-533400" eaLnBrk="1" hangingPunct="1">
              <a:lnSpc>
                <a:spcPct val="120000"/>
              </a:lnSpc>
              <a:buSzTx/>
              <a:buFontTx/>
              <a:buChar char="•"/>
            </a:pPr>
            <a:r>
              <a:rPr lang="en-US" sz="2400" dirty="0"/>
              <a:t>1</a:t>
            </a:r>
            <a:r>
              <a:rPr lang="en-US" sz="2400" baseline="30000" dirty="0"/>
              <a:t>st</a:t>
            </a:r>
            <a:r>
              <a:rPr lang="en-US" sz="2400" dirty="0"/>
              <a:t> digit = last digit of the year of the export   </a:t>
            </a:r>
          </a:p>
          <a:p>
            <a:pPr marL="0" indent="0" eaLnBrk="1" hangingPunct="1">
              <a:lnSpc>
                <a:spcPct val="120000"/>
              </a:lnSpc>
              <a:buSzTx/>
              <a:buNone/>
            </a:pPr>
            <a:r>
              <a:rPr lang="en-US" sz="2400" dirty="0"/>
              <a:t>         i.e., ‘</a:t>
            </a:r>
            <a:r>
              <a:rPr lang="en-US" sz="2400" u="sng" dirty="0"/>
              <a:t>5’</a:t>
            </a:r>
            <a:r>
              <a:rPr lang="en-US" sz="2400" dirty="0"/>
              <a:t> for 2005. </a:t>
            </a:r>
          </a:p>
          <a:p>
            <a:pPr marL="533400" indent="-533400" eaLnBrk="1" hangingPunct="1">
              <a:lnSpc>
                <a:spcPct val="50000"/>
              </a:lnSpc>
              <a:buSzTx/>
              <a:buFontTx/>
              <a:buChar char="•"/>
            </a:pPr>
            <a:endParaRPr lang="en-US" sz="2400" dirty="0"/>
          </a:p>
          <a:p>
            <a:pPr marL="533400" indent="-533400" eaLnBrk="1" hangingPunct="1">
              <a:lnSpc>
                <a:spcPct val="120000"/>
              </a:lnSpc>
              <a:buSzTx/>
              <a:buFontTx/>
              <a:buChar char="•"/>
            </a:pPr>
            <a:r>
              <a:rPr lang="en-US" sz="2400" dirty="0"/>
              <a:t>Next 2 digits =  the SWIFT code of the country of export ,</a:t>
            </a:r>
          </a:p>
          <a:p>
            <a:pPr marL="0" indent="0" eaLnBrk="1" hangingPunct="1">
              <a:lnSpc>
                <a:spcPct val="120000"/>
              </a:lnSpc>
              <a:buSzTx/>
              <a:buNone/>
            </a:pPr>
            <a:r>
              <a:rPr lang="en-US" sz="2400" dirty="0"/>
              <a:t>        i.e. ‘</a:t>
            </a:r>
            <a:r>
              <a:rPr lang="en-US" sz="2400" u="sng" dirty="0"/>
              <a:t>ZA</a:t>
            </a:r>
            <a:r>
              <a:rPr lang="en-US" sz="2400" dirty="0"/>
              <a:t>’ for South Africa.</a:t>
            </a:r>
          </a:p>
          <a:p>
            <a:pPr marL="533400" indent="-533400" eaLnBrk="1" hangingPunct="1">
              <a:lnSpc>
                <a:spcPct val="50000"/>
              </a:lnSpc>
              <a:buSzTx/>
              <a:buFontTx/>
              <a:buChar char="•"/>
            </a:pPr>
            <a:endParaRPr lang="en-US" sz="2400" dirty="0"/>
          </a:p>
          <a:p>
            <a:pPr marL="533400" indent="-533400" eaLnBrk="1" hangingPunct="1">
              <a:lnSpc>
                <a:spcPct val="120000"/>
              </a:lnSpc>
              <a:buSzTx/>
              <a:buFontTx/>
              <a:buChar char="•"/>
            </a:pPr>
            <a:r>
              <a:rPr lang="en-US" sz="2400" dirty="0"/>
              <a:t>Next 8 digits = CCN, ‘</a:t>
            </a:r>
            <a:r>
              <a:rPr lang="en-US" sz="2400" u="sng" dirty="0"/>
              <a:t>00011111</a:t>
            </a:r>
            <a:r>
              <a:rPr lang="en-US" sz="2400" dirty="0"/>
              <a:t>’  </a:t>
            </a:r>
          </a:p>
          <a:p>
            <a:pPr marL="533400" indent="-533400" eaLnBrk="1" hangingPunct="1">
              <a:lnSpc>
                <a:spcPct val="120000"/>
              </a:lnSpc>
              <a:buSzTx/>
              <a:buFontTx/>
              <a:buChar char="•"/>
            </a:pPr>
            <a:endParaRPr lang="en-US" sz="2400" dirty="0"/>
          </a:p>
          <a:p>
            <a:pPr marL="533400" indent="-533400" eaLnBrk="1" hangingPunct="1">
              <a:lnSpc>
                <a:spcPct val="120000"/>
              </a:lnSpc>
              <a:buSzTx/>
              <a:buFontTx/>
              <a:buNone/>
            </a:pPr>
            <a:r>
              <a:rPr lang="en-US" sz="2400" dirty="0"/>
              <a:t>	</a:t>
            </a:r>
            <a:r>
              <a:rPr lang="en-US" sz="2400" u="sng" dirty="0"/>
              <a:t>Note!</a:t>
            </a:r>
            <a:r>
              <a:rPr lang="en-US" sz="2400" dirty="0"/>
              <a:t> If the </a:t>
            </a:r>
            <a:r>
              <a:rPr lang="en-US" sz="2400" b="1" dirty="0">
                <a:solidFill>
                  <a:srgbClr val="C00000"/>
                </a:solidFill>
              </a:rPr>
              <a:t>customs client code </a:t>
            </a:r>
            <a:r>
              <a:rPr lang="en-US" sz="2400" dirty="0"/>
              <a:t>is less than 8 digits, then zeroes (0’s) must be added in front to make up 8 digits.</a:t>
            </a:r>
          </a:p>
          <a:p>
            <a:pPr marL="933450" lvl="1" indent="-476250" eaLnBrk="1" hangingPunct="1">
              <a:lnSpc>
                <a:spcPct val="120000"/>
              </a:lnSpc>
              <a:buClr>
                <a:schemeClr val="accent1"/>
              </a:buClr>
              <a:buFontTx/>
              <a:buNone/>
            </a:pPr>
            <a:endParaRPr lang="en-US" sz="2400" dirty="0"/>
          </a:p>
        </p:txBody>
      </p:sp>
      <p:sp>
        <p:nvSpPr>
          <p:cNvPr id="191493" name="Text Box 5"/>
          <p:cNvSpPr txBox="1">
            <a:spLocks noChangeArrowheads="1"/>
          </p:cNvSpPr>
          <p:nvPr/>
        </p:nvSpPr>
        <p:spPr bwMode="auto">
          <a:xfrm>
            <a:off x="4572000" y="6170635"/>
            <a:ext cx="2573580" cy="400110"/>
          </a:xfrm>
          <a:prstGeom prst="rect">
            <a:avLst/>
          </a:prstGeom>
          <a:noFill/>
          <a:ln w="12700" cap="sq">
            <a:solidFill>
              <a:schemeClr val="bg1"/>
            </a:solidFill>
            <a:miter lim="800000"/>
            <a:headEnd type="none" w="sm" len="sm"/>
            <a:tailEnd type="none" w="sm" len="sm"/>
          </a:ln>
        </p:spPr>
        <p:txBody>
          <a:bodyPr wrap="square">
            <a:spAutoFit/>
          </a:bodyPr>
          <a:lstStyle/>
          <a:p>
            <a:pPr algn="ctr">
              <a:spcBef>
                <a:spcPct val="50000"/>
              </a:spcBef>
            </a:pPr>
            <a:r>
              <a:rPr lang="en-US" sz="2000" b="1" dirty="0">
                <a:solidFill>
                  <a:srgbClr val="FF0066"/>
                </a:solidFill>
              </a:rPr>
              <a:t>5  </a:t>
            </a:r>
            <a:r>
              <a:rPr lang="en-US" sz="2000" b="1" dirty="0">
                <a:solidFill>
                  <a:srgbClr val="0070C0"/>
                </a:solidFill>
              </a:rPr>
              <a:t>ZA  </a:t>
            </a:r>
            <a:r>
              <a:rPr lang="en-US" sz="2000" b="1" dirty="0">
                <a:solidFill>
                  <a:schemeClr val="bg1"/>
                </a:solidFill>
              </a:rPr>
              <a:t>00011111</a:t>
            </a:r>
            <a:endParaRPr lang="en-US" sz="2000" b="1" dirty="0">
              <a:solidFill>
                <a:srgbClr val="0070C0"/>
              </a:solidFill>
            </a:endParaRPr>
          </a:p>
        </p:txBody>
      </p:sp>
      <p:sp>
        <p:nvSpPr>
          <p:cNvPr id="17417" name="Date Placeholder 8"/>
          <p:cNvSpPr>
            <a:spLocks noGrp="1"/>
          </p:cNvSpPr>
          <p:nvPr>
            <p:ph type="dt" sz="quarter" idx="10"/>
          </p:nvPr>
        </p:nvSpPr>
        <p:spPr>
          <a:noFill/>
        </p:spPr>
        <p:txBody>
          <a:bodyPr/>
          <a:lstStyle/>
          <a:p>
            <a:fld id="{A2D04062-6940-4DE4-924A-3D53CF577C64}" type="datetime1">
              <a:rPr lang="en-US" smtClean="0">
                <a:latin typeface="Arial" pitchFamily="34" charset="0"/>
              </a:rPr>
              <a:pPr/>
              <a:t>7/11/2022</a:t>
            </a:fld>
            <a:endParaRPr lang="en-GB" dirty="0">
              <a:latin typeface="Arial" pitchFamily="34" charset="0"/>
            </a:endParaRPr>
          </a:p>
        </p:txBody>
      </p:sp>
      <p:sp>
        <p:nvSpPr>
          <p:cNvPr id="2" name="Arrow: Right 1">
            <a:extLst>
              <a:ext uri="{FF2B5EF4-FFF2-40B4-BE49-F238E27FC236}">
                <a16:creationId xmlns:a16="http://schemas.microsoft.com/office/drawing/2014/main" id="{ED7B6204-AB08-EBA1-BBFA-7DA67A6516AA}"/>
              </a:ext>
            </a:extLst>
          </p:cNvPr>
          <p:cNvSpPr/>
          <p:nvPr/>
        </p:nvSpPr>
        <p:spPr>
          <a:xfrm>
            <a:off x="3323792" y="617063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Rectangle 12">
            <a:extLst>
              <a:ext uri="{FF2B5EF4-FFF2-40B4-BE49-F238E27FC236}">
                <a16:creationId xmlns:a16="http://schemas.microsoft.com/office/drawing/2014/main" id="{BEE80875-810E-F115-D1A9-E74314F35B10}"/>
              </a:ext>
            </a:extLst>
          </p:cNvPr>
          <p:cNvSpPr>
            <a:spLocks noGrp="1" noChangeAspect="1" noChangeArrowheads="1"/>
          </p:cNvSpPr>
          <p:nvPr>
            <p:ph type="title"/>
          </p:nvPr>
        </p:nvSpPr>
        <p:spPr>
          <a:xfrm>
            <a:off x="323850" y="611355"/>
            <a:ext cx="8496300" cy="827088"/>
          </a:xfrm>
          <a:noFill/>
          <a:ln cap="flat" algn="ctr"/>
        </p:spPr>
        <p:txBody>
          <a:bodyPr>
            <a:normAutofit fontScale="90000"/>
          </a:bodyPr>
          <a:lstStyle/>
          <a:p>
            <a:pPr indent="0" algn="ctr" eaLnBrk="1" hangingPunct="1"/>
            <a:r>
              <a:rPr lang="en-ZA" sz="3200" b="1" dirty="0">
                <a:solidFill>
                  <a:schemeClr val="tx1"/>
                </a:solidFill>
                <a:latin typeface="Arial Black" pitchFamily="34" charset="0"/>
              </a:rPr>
              <a:t> </a:t>
            </a:r>
            <a:br>
              <a:rPr lang="en-ZA" sz="3200" b="1" dirty="0">
                <a:solidFill>
                  <a:schemeClr val="tx1"/>
                </a:solidFill>
              </a:rPr>
            </a:br>
            <a:r>
              <a:rPr lang="en-ZA" sz="6700" b="1" dirty="0">
                <a:solidFill>
                  <a:schemeClr val="tx1"/>
                </a:solidFill>
              </a:rPr>
              <a:t>UCR </a:t>
            </a:r>
            <a:r>
              <a:rPr lang="en-ZA" sz="3100" b="1" dirty="0">
                <a:solidFill>
                  <a:schemeClr val="tx1"/>
                </a:solidFill>
              </a:rPr>
              <a:t>Information</a:t>
            </a:r>
            <a:endParaRPr lang="en-GB" sz="2400" b="1"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49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91491">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149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91491">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149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1491">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149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149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149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91491">
                                            <p:txEl>
                                              <p:pRg st="3" end="3"/>
                                            </p:txEl>
                                          </p:spTgt>
                                        </p:tgtEl>
                                        <p:attrNameLst>
                                          <p:attrName>ppt_c</p:attrName>
                                        </p:attrNameLst>
                                      </p:cBhvr>
                                      <p:to>
                                        <a:schemeClr val="bg2"/>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149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91491">
                                            <p:txEl>
                                              <p:pRg st="4" end="4"/>
                                            </p:txEl>
                                          </p:spTgt>
                                        </p:tgtEl>
                                        <p:attrNameLst>
                                          <p:attrName>ppt_c</p:attrName>
                                        </p:attrNameLst>
                                      </p:cBhvr>
                                      <p:to>
                                        <a:schemeClr val="bg2"/>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1491">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91491">
                                            <p:txEl>
                                              <p:pRg st="6" end="6"/>
                                            </p:txEl>
                                          </p:spTgt>
                                        </p:tgtEl>
                                        <p:attrNameLst>
                                          <p:attrName>ppt_c</p:attrName>
                                        </p:attrNameLst>
                                      </p:cBhvr>
                                      <p:to>
                                        <a:schemeClr val="bg2"/>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1491">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191491">
                                            <p:txEl>
                                              <p:pRg st="8" end="8"/>
                                            </p:txEl>
                                          </p:spTgt>
                                        </p:tgtEl>
                                        <p:attrNameLst>
                                          <p:attrName>ppt_c</p:attrName>
                                        </p:attrNameLst>
                                      </p:cBhvr>
                                      <p:to>
                                        <a:schemeClr val="bg2"/>
                                      </p:to>
                                    </p:animClr>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14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90" name="Text Box 6"/>
          <p:cNvSpPr txBox="1">
            <a:spLocks noChangeArrowheads="1"/>
          </p:cNvSpPr>
          <p:nvPr/>
        </p:nvSpPr>
        <p:spPr bwMode="auto">
          <a:xfrm>
            <a:off x="1428728" y="428604"/>
            <a:ext cx="3214710" cy="461665"/>
          </a:xfrm>
          <a:prstGeom prst="rect">
            <a:avLst/>
          </a:prstGeom>
          <a:solidFill>
            <a:srgbClr val="0070C0"/>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US" sz="2400" b="1" dirty="0">
                <a:solidFill>
                  <a:schemeClr val="bg1"/>
                </a:solidFill>
              </a:rPr>
              <a:t>IT</a:t>
            </a:r>
            <a:r>
              <a:rPr lang="en-US" sz="2400" b="1" dirty="0"/>
              <a:t> ADMINISTRATION</a:t>
            </a:r>
          </a:p>
        </p:txBody>
      </p:sp>
      <p:pic>
        <p:nvPicPr>
          <p:cNvPr id="195591" name="Picture 7" descr="j0288974"/>
          <p:cNvPicPr>
            <a:picLocks noChangeAspect="1" noChangeArrowheads="1"/>
          </p:cNvPicPr>
          <p:nvPr/>
        </p:nvPicPr>
        <p:blipFill>
          <a:blip r:embed="rId2"/>
          <a:srcRect/>
          <a:stretch>
            <a:fillRect/>
          </a:stretch>
        </p:blipFill>
        <p:spPr bwMode="auto">
          <a:xfrm>
            <a:off x="539750" y="1322388"/>
            <a:ext cx="1276350" cy="882650"/>
          </a:xfrm>
          <a:prstGeom prst="rect">
            <a:avLst/>
          </a:prstGeom>
          <a:noFill/>
        </p:spPr>
      </p:pic>
      <p:sp>
        <p:nvSpPr>
          <p:cNvPr id="195592" name="Text Box 8"/>
          <p:cNvSpPr txBox="1">
            <a:spLocks noChangeArrowheads="1"/>
          </p:cNvSpPr>
          <p:nvPr/>
        </p:nvSpPr>
        <p:spPr bwMode="auto">
          <a:xfrm>
            <a:off x="1331913" y="2008188"/>
            <a:ext cx="6667500" cy="923330"/>
          </a:xfrm>
          <a:prstGeom prst="rect">
            <a:avLst/>
          </a:prstGeom>
          <a:noFill/>
          <a:ln w="9525">
            <a:noFill/>
            <a:miter lim="800000"/>
            <a:headEnd/>
            <a:tailEnd/>
          </a:ln>
          <a:effectLst/>
        </p:spPr>
        <p:txBody>
          <a:bodyPr>
            <a:spAutoFit/>
          </a:bodyPr>
          <a:lstStyle/>
          <a:p>
            <a:r>
              <a:rPr lang="en-US" b="1" dirty="0">
                <a:solidFill>
                  <a:schemeClr val="bg1"/>
                </a:solidFill>
              </a:rPr>
              <a:t>It is of the utmost importance to maintain an efficient IT system. Controlling emails in and out efficiently gets you out of trouble often. </a:t>
            </a:r>
          </a:p>
        </p:txBody>
      </p:sp>
      <p:sp>
        <p:nvSpPr>
          <p:cNvPr id="195593" name="Text Box 9"/>
          <p:cNvSpPr txBox="1">
            <a:spLocks noChangeArrowheads="1"/>
          </p:cNvSpPr>
          <p:nvPr/>
        </p:nvSpPr>
        <p:spPr bwMode="auto">
          <a:xfrm>
            <a:off x="1258888" y="3071810"/>
            <a:ext cx="6408737" cy="1292662"/>
          </a:xfrm>
          <a:prstGeom prst="rect">
            <a:avLst/>
          </a:prstGeom>
          <a:noFill/>
          <a:ln w="9525">
            <a:solidFill>
              <a:srgbClr val="FF0000"/>
            </a:solidFill>
            <a:miter lim="800000"/>
            <a:headEnd/>
            <a:tailEnd/>
          </a:ln>
          <a:effectLst/>
        </p:spPr>
        <p:txBody>
          <a:bodyPr>
            <a:spAutoFit/>
          </a:bodyPr>
          <a:lstStyle/>
          <a:p>
            <a:pPr algn="ctr">
              <a:spcBef>
                <a:spcPct val="50000"/>
              </a:spcBef>
              <a:buFontTx/>
              <a:buChar char="•"/>
            </a:pPr>
            <a:r>
              <a:rPr lang="en-US" sz="2400" b="1" dirty="0">
                <a:solidFill>
                  <a:schemeClr val="bg1"/>
                </a:solidFill>
              </a:rPr>
              <a:t>  </a:t>
            </a:r>
            <a:r>
              <a:rPr lang="en-US" b="1" dirty="0">
                <a:solidFill>
                  <a:schemeClr val="bg1"/>
                </a:solidFill>
              </a:rPr>
              <a:t>Open an “in-box” folder for each customer. You can then data sort by date received / subject / person / conversation should queries arrive and you haven’t printed out a hard copy of the email.</a:t>
            </a:r>
            <a:endParaRPr lang="en-US" sz="2400" b="1" dirty="0">
              <a:solidFill>
                <a:schemeClr val="bg1"/>
              </a:solidFill>
            </a:endParaRPr>
          </a:p>
        </p:txBody>
      </p:sp>
      <p:sp>
        <p:nvSpPr>
          <p:cNvPr id="195594" name="Text Box 10"/>
          <p:cNvSpPr txBox="1">
            <a:spLocks noChangeArrowheads="1"/>
          </p:cNvSpPr>
          <p:nvPr/>
        </p:nvSpPr>
        <p:spPr bwMode="auto">
          <a:xfrm>
            <a:off x="1308122" y="4714884"/>
            <a:ext cx="6335712" cy="741362"/>
          </a:xfrm>
          <a:prstGeom prst="rect">
            <a:avLst/>
          </a:prstGeom>
          <a:noFill/>
          <a:ln w="9525">
            <a:solidFill>
              <a:srgbClr val="0033CC"/>
            </a:solidFill>
            <a:miter lim="800000"/>
            <a:headEnd/>
            <a:tailEnd/>
          </a:ln>
          <a:effectLst/>
        </p:spPr>
        <p:txBody>
          <a:bodyPr>
            <a:spAutoFit/>
          </a:bodyPr>
          <a:lstStyle/>
          <a:p>
            <a:pPr algn="ctr">
              <a:buFontTx/>
              <a:buChar char="•"/>
            </a:pPr>
            <a:r>
              <a:rPr lang="en-US" sz="2400" b="1" dirty="0">
                <a:solidFill>
                  <a:schemeClr val="bg1"/>
                </a:solidFill>
              </a:rPr>
              <a:t> </a:t>
            </a:r>
            <a:r>
              <a:rPr lang="en-US" b="1" dirty="0">
                <a:solidFill>
                  <a:schemeClr val="bg1"/>
                </a:solidFill>
              </a:rPr>
              <a:t>Clean out your inbox / sent box / address book on a monthly basis – </a:t>
            </a:r>
            <a:r>
              <a:rPr lang="en-US" b="1" dirty="0">
                <a:solidFill>
                  <a:srgbClr val="C00000"/>
                </a:solidFill>
              </a:rPr>
              <a:t>ONLY AFTER BACK-UP</a:t>
            </a:r>
            <a:endParaRPr lang="en-US" sz="2400" b="1" dirty="0">
              <a:solidFill>
                <a:srgbClr val="C00000"/>
              </a:solidFill>
            </a:endParaRPr>
          </a:p>
        </p:txBody>
      </p:sp>
      <p:sp>
        <p:nvSpPr>
          <p:cNvPr id="2" name="Flowchart: Connector 1">
            <a:extLst>
              <a:ext uri="{FF2B5EF4-FFF2-40B4-BE49-F238E27FC236}">
                <a16:creationId xmlns:a16="http://schemas.microsoft.com/office/drawing/2014/main" id="{AD3C12B3-D575-B52A-F10D-ABF2A5A55C96}"/>
              </a:ext>
            </a:extLst>
          </p:cNvPr>
          <p:cNvSpPr/>
          <p:nvPr/>
        </p:nvSpPr>
        <p:spPr>
          <a:xfrm>
            <a:off x="6900894" y="5085565"/>
            <a:ext cx="1485879" cy="141367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ysClr val="windowText" lastClr="000000"/>
                </a:solidFill>
              </a:rPr>
              <a:t>Save to the cloud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4555D-0F90-F67B-08C4-B5665A2BA530}"/>
              </a:ext>
            </a:extLst>
          </p:cNvPr>
          <p:cNvSpPr>
            <a:spLocks noGrp="1"/>
          </p:cNvSpPr>
          <p:nvPr>
            <p:ph type="title"/>
          </p:nvPr>
        </p:nvSpPr>
        <p:spPr/>
        <p:txBody>
          <a:bodyPr/>
          <a:lstStyle/>
          <a:p>
            <a:r>
              <a:rPr lang="en-ZA" dirty="0"/>
              <a:t>Non-conformance management</a:t>
            </a:r>
          </a:p>
        </p:txBody>
      </p:sp>
      <p:sp>
        <p:nvSpPr>
          <p:cNvPr id="4" name="Slide Number Placeholder 3">
            <a:extLst>
              <a:ext uri="{FF2B5EF4-FFF2-40B4-BE49-F238E27FC236}">
                <a16:creationId xmlns:a16="http://schemas.microsoft.com/office/drawing/2014/main" id="{4F0A76B0-C0E2-41B9-415F-53F788676EF6}"/>
              </a:ext>
            </a:extLst>
          </p:cNvPr>
          <p:cNvSpPr>
            <a:spLocks noGrp="1"/>
          </p:cNvSpPr>
          <p:nvPr>
            <p:ph type="sldNum" sz="quarter" idx="12"/>
          </p:nvPr>
        </p:nvSpPr>
        <p:spPr/>
        <p:txBody>
          <a:bodyPr/>
          <a:lstStyle/>
          <a:p>
            <a:fld id="{6CF58476-3EDD-488B-AC38-2D2BE308C2BE}" type="slidenum">
              <a:rPr lang="en-ZA" smtClean="0"/>
              <a:pPr/>
              <a:t>36</a:t>
            </a:fld>
            <a:endParaRPr lang="en-ZA" dirty="0"/>
          </a:p>
        </p:txBody>
      </p:sp>
      <p:sp>
        <p:nvSpPr>
          <p:cNvPr id="5" name="TextBox 4">
            <a:extLst>
              <a:ext uri="{FF2B5EF4-FFF2-40B4-BE49-F238E27FC236}">
                <a16:creationId xmlns:a16="http://schemas.microsoft.com/office/drawing/2014/main" id="{698A9A89-4673-7E2A-D13C-A69F3A87B110}"/>
              </a:ext>
            </a:extLst>
          </p:cNvPr>
          <p:cNvSpPr txBox="1"/>
          <p:nvPr/>
        </p:nvSpPr>
        <p:spPr>
          <a:xfrm>
            <a:off x="1756528" y="4913360"/>
            <a:ext cx="6577472" cy="923330"/>
          </a:xfrm>
          <a:prstGeom prst="rect">
            <a:avLst/>
          </a:prstGeom>
          <a:noFill/>
        </p:spPr>
        <p:txBody>
          <a:bodyPr wrap="square" rtlCol="0">
            <a:spAutoFit/>
          </a:bodyPr>
          <a:lstStyle/>
          <a:p>
            <a:r>
              <a:rPr lang="en-ZA" dirty="0">
                <a:solidFill>
                  <a:schemeClr val="bg1"/>
                </a:solidFill>
                <a:hlinkClick r:id="rId2" action="ppaction://hlinkfile">
                  <a:extLst>
                    <a:ext uri="{A12FA001-AC4F-418D-AE19-62706E023703}">
                      <ahyp:hlinkClr xmlns:ahyp="http://schemas.microsoft.com/office/drawing/2018/hyperlinkcolor" val="tx"/>
                    </a:ext>
                  </a:extLst>
                </a:hlinkClick>
              </a:rPr>
              <a:t>..\..\..\..\Documents\1 - EDUCATIONAL MATERIAL\1. Posters - PDFS\Posters - March 2021\Poster 23 Non-Conformance process.pdf</a:t>
            </a:r>
            <a:endParaRPr lang="en-ZA" dirty="0">
              <a:solidFill>
                <a:schemeClr val="bg1"/>
              </a:solidFill>
            </a:endParaRPr>
          </a:p>
        </p:txBody>
      </p:sp>
      <p:pic>
        <p:nvPicPr>
          <p:cNvPr id="9" name="Picture 8">
            <a:extLst>
              <a:ext uri="{FF2B5EF4-FFF2-40B4-BE49-F238E27FC236}">
                <a16:creationId xmlns:a16="http://schemas.microsoft.com/office/drawing/2014/main" id="{91D3D0EA-F9B3-18EE-406C-7B7EDF1A84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6287" y="1895475"/>
            <a:ext cx="1800225" cy="2543175"/>
          </a:xfrm>
          <a:prstGeom prst="rect">
            <a:avLst/>
          </a:prstGeom>
        </p:spPr>
      </p:pic>
      <p:pic>
        <p:nvPicPr>
          <p:cNvPr id="11" name="Picture 10">
            <a:extLst>
              <a:ext uri="{FF2B5EF4-FFF2-40B4-BE49-F238E27FC236}">
                <a16:creationId xmlns:a16="http://schemas.microsoft.com/office/drawing/2014/main" id="{07A69979-FB65-5FC5-6EF7-D88EF89BE9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8144" y="2133237"/>
            <a:ext cx="2990850" cy="1533525"/>
          </a:xfrm>
          <a:prstGeom prst="rect">
            <a:avLst/>
          </a:prstGeom>
        </p:spPr>
      </p:pic>
      <p:pic>
        <p:nvPicPr>
          <p:cNvPr id="13" name="Picture 12">
            <a:extLst>
              <a:ext uri="{FF2B5EF4-FFF2-40B4-BE49-F238E27FC236}">
                <a16:creationId xmlns:a16="http://schemas.microsoft.com/office/drawing/2014/main" id="{7F3961C3-46D2-3CE5-4C87-AE5454BD21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78344">
            <a:off x="657316" y="2658137"/>
            <a:ext cx="2746770" cy="1476389"/>
          </a:xfrm>
          <a:prstGeom prst="rect">
            <a:avLst/>
          </a:prstGeom>
        </p:spPr>
      </p:pic>
    </p:spTree>
    <p:extLst>
      <p:ext uri="{BB962C8B-B14F-4D97-AF65-F5344CB8AC3E}">
        <p14:creationId xmlns:p14="http://schemas.microsoft.com/office/powerpoint/2010/main" val="4935906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F9BA0-0693-C0E5-322B-4E0F1E7189F6}"/>
              </a:ext>
            </a:extLst>
          </p:cNvPr>
          <p:cNvSpPr>
            <a:spLocks noGrp="1"/>
          </p:cNvSpPr>
          <p:nvPr>
            <p:ph type="title"/>
          </p:nvPr>
        </p:nvSpPr>
        <p:spPr/>
        <p:txBody>
          <a:bodyPr/>
          <a:lstStyle/>
          <a:p>
            <a:r>
              <a:rPr lang="en-ZA" dirty="0"/>
              <a:t>Non-conformance register</a:t>
            </a:r>
          </a:p>
        </p:txBody>
      </p:sp>
      <p:sp>
        <p:nvSpPr>
          <p:cNvPr id="4" name="Slide Number Placeholder 3">
            <a:extLst>
              <a:ext uri="{FF2B5EF4-FFF2-40B4-BE49-F238E27FC236}">
                <a16:creationId xmlns:a16="http://schemas.microsoft.com/office/drawing/2014/main" id="{897ACD39-D73E-447C-5722-DD1A6D444010}"/>
              </a:ext>
            </a:extLst>
          </p:cNvPr>
          <p:cNvSpPr>
            <a:spLocks noGrp="1"/>
          </p:cNvSpPr>
          <p:nvPr>
            <p:ph type="sldNum" sz="quarter" idx="12"/>
          </p:nvPr>
        </p:nvSpPr>
        <p:spPr/>
        <p:txBody>
          <a:bodyPr/>
          <a:lstStyle/>
          <a:p>
            <a:fld id="{6CF58476-3EDD-488B-AC38-2D2BE308C2BE}" type="slidenum">
              <a:rPr lang="en-ZA" smtClean="0"/>
              <a:pPr/>
              <a:t>37</a:t>
            </a:fld>
            <a:endParaRPr lang="en-ZA" dirty="0"/>
          </a:p>
        </p:txBody>
      </p:sp>
      <p:sp>
        <p:nvSpPr>
          <p:cNvPr id="5" name="TextBox 4">
            <a:extLst>
              <a:ext uri="{FF2B5EF4-FFF2-40B4-BE49-F238E27FC236}">
                <a16:creationId xmlns:a16="http://schemas.microsoft.com/office/drawing/2014/main" id="{846CEFA1-6782-67FF-56CB-EFA66A67B22F}"/>
              </a:ext>
            </a:extLst>
          </p:cNvPr>
          <p:cNvSpPr txBox="1"/>
          <p:nvPr/>
        </p:nvSpPr>
        <p:spPr>
          <a:xfrm>
            <a:off x="1331640" y="4737918"/>
            <a:ext cx="6354288" cy="923330"/>
          </a:xfrm>
          <a:prstGeom prst="rect">
            <a:avLst/>
          </a:prstGeom>
          <a:noFill/>
        </p:spPr>
        <p:txBody>
          <a:bodyPr wrap="square" rtlCol="0">
            <a:spAutoFit/>
          </a:bodyPr>
          <a:lstStyle/>
          <a:p>
            <a:r>
              <a:rPr lang="en-ZA" dirty="0">
                <a:solidFill>
                  <a:schemeClr val="bg1"/>
                </a:solidFill>
                <a:hlinkClick r:id="rId2" action="ppaction://hlinkfile">
                  <a:extLst>
                    <a:ext uri="{A12FA001-AC4F-418D-AE19-62706E023703}">
                      <ahyp:hlinkClr xmlns:ahyp="http://schemas.microsoft.com/office/drawing/2018/hyperlinkcolor" val="tx"/>
                    </a:ext>
                  </a:extLst>
                </a:hlinkClick>
              </a:rPr>
              <a:t>..\..\..\..\Documents\1 - CLIENTS\1. Talk Lumber\NON CONFORMANCE\NON CONFORMANCE REGISTER - TALK LUMBER FEB 2015.xls</a:t>
            </a:r>
            <a:endParaRPr lang="en-ZA" dirty="0">
              <a:solidFill>
                <a:schemeClr val="bg1"/>
              </a:solidFill>
            </a:endParaRPr>
          </a:p>
        </p:txBody>
      </p:sp>
      <p:pic>
        <p:nvPicPr>
          <p:cNvPr id="7" name="Picture 6">
            <a:extLst>
              <a:ext uri="{FF2B5EF4-FFF2-40B4-BE49-F238E27FC236}">
                <a16:creationId xmlns:a16="http://schemas.microsoft.com/office/drawing/2014/main" id="{9247C093-E42A-A615-099A-8BDE40DE7C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2346142"/>
            <a:ext cx="2061914" cy="206191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9" name="Picture 8">
            <a:extLst>
              <a:ext uri="{FF2B5EF4-FFF2-40B4-BE49-F238E27FC236}">
                <a16:creationId xmlns:a16="http://schemas.microsoft.com/office/drawing/2014/main" id="{4388501E-E667-A97A-8D1B-E2AA067A9E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0032" y="2346141"/>
            <a:ext cx="2061915" cy="206191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1" name="Picture 10">
            <a:extLst>
              <a:ext uri="{FF2B5EF4-FFF2-40B4-BE49-F238E27FC236}">
                <a16:creationId xmlns:a16="http://schemas.microsoft.com/office/drawing/2014/main" id="{EFED8327-925A-9766-0FD0-3F1A7C2703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0486" y="2346142"/>
            <a:ext cx="2061914" cy="206191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3" name="Picture 12">
            <a:extLst>
              <a:ext uri="{FF2B5EF4-FFF2-40B4-BE49-F238E27FC236}">
                <a16:creationId xmlns:a16="http://schemas.microsoft.com/office/drawing/2014/main" id="{0C106352-72E6-B54A-39D5-E06F5B8AA1E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55854">
            <a:off x="6471059" y="268312"/>
            <a:ext cx="1340768" cy="134076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6151813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83B70-C5A5-7896-7E8C-B78BC5E41058}"/>
              </a:ext>
            </a:extLst>
          </p:cNvPr>
          <p:cNvSpPr>
            <a:spLocks noGrp="1"/>
          </p:cNvSpPr>
          <p:nvPr>
            <p:ph type="title"/>
          </p:nvPr>
        </p:nvSpPr>
        <p:spPr>
          <a:xfrm>
            <a:off x="778889" y="175668"/>
            <a:ext cx="7524003" cy="685416"/>
          </a:xfrm>
        </p:spPr>
        <p:txBody>
          <a:bodyPr/>
          <a:lstStyle/>
          <a:p>
            <a:r>
              <a:rPr lang="en-ZA" sz="3200" dirty="0"/>
              <a:t>Non-conformance management benefits</a:t>
            </a:r>
          </a:p>
        </p:txBody>
      </p:sp>
      <p:sp>
        <p:nvSpPr>
          <p:cNvPr id="4" name="Slide Number Placeholder 3">
            <a:extLst>
              <a:ext uri="{FF2B5EF4-FFF2-40B4-BE49-F238E27FC236}">
                <a16:creationId xmlns:a16="http://schemas.microsoft.com/office/drawing/2014/main" id="{3EB70033-56E8-6940-A444-D3A902B4D7E2}"/>
              </a:ext>
            </a:extLst>
          </p:cNvPr>
          <p:cNvSpPr>
            <a:spLocks noGrp="1"/>
          </p:cNvSpPr>
          <p:nvPr>
            <p:ph type="sldNum" sz="quarter" idx="12"/>
          </p:nvPr>
        </p:nvSpPr>
        <p:spPr/>
        <p:txBody>
          <a:bodyPr/>
          <a:lstStyle/>
          <a:p>
            <a:fld id="{6CF58476-3EDD-488B-AC38-2D2BE308C2BE}" type="slidenum">
              <a:rPr lang="en-ZA" smtClean="0"/>
              <a:pPr/>
              <a:t>38</a:t>
            </a:fld>
            <a:endParaRPr lang="en-ZA" dirty="0"/>
          </a:p>
        </p:txBody>
      </p:sp>
      <p:graphicFrame>
        <p:nvGraphicFramePr>
          <p:cNvPr id="5" name="Chart 4">
            <a:extLst>
              <a:ext uri="{FF2B5EF4-FFF2-40B4-BE49-F238E27FC236}">
                <a16:creationId xmlns:a16="http://schemas.microsoft.com/office/drawing/2014/main" id="{CFE0879E-5960-67E9-384C-BFBEAF31FEDE}"/>
              </a:ext>
            </a:extLst>
          </p:cNvPr>
          <p:cNvGraphicFramePr>
            <a:graphicFrameLocks noGrp="1"/>
          </p:cNvGraphicFramePr>
          <p:nvPr>
            <p:extLst>
              <p:ext uri="{D42A27DB-BD31-4B8C-83A1-F6EECF244321}">
                <p14:modId xmlns:p14="http://schemas.microsoft.com/office/powerpoint/2010/main" val="578217601"/>
              </p:ext>
            </p:extLst>
          </p:nvPr>
        </p:nvGraphicFramePr>
        <p:xfrm>
          <a:off x="0" y="908720"/>
          <a:ext cx="8780025" cy="55575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983411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A76071-2693-4037-1611-26275A9B33C5}"/>
              </a:ext>
            </a:extLst>
          </p:cNvPr>
          <p:cNvSpPr>
            <a:spLocks noGrp="1"/>
          </p:cNvSpPr>
          <p:nvPr>
            <p:ph type="sldNum" sz="quarter" idx="12"/>
          </p:nvPr>
        </p:nvSpPr>
        <p:spPr/>
        <p:txBody>
          <a:bodyPr/>
          <a:lstStyle/>
          <a:p>
            <a:fld id="{6CF58476-3EDD-488B-AC38-2D2BE308C2BE}" type="slidenum">
              <a:rPr lang="en-ZA" smtClean="0"/>
              <a:pPr/>
              <a:t>39</a:t>
            </a:fld>
            <a:endParaRPr lang="en-ZA" dirty="0"/>
          </a:p>
        </p:txBody>
      </p:sp>
      <p:pic>
        <p:nvPicPr>
          <p:cNvPr id="6" name="Picture 5">
            <a:extLst>
              <a:ext uri="{FF2B5EF4-FFF2-40B4-BE49-F238E27FC236}">
                <a16:creationId xmlns:a16="http://schemas.microsoft.com/office/drawing/2014/main" id="{E77F0BD7-B32D-CAF1-C89D-18754D87D8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776" y="980728"/>
            <a:ext cx="4509120" cy="45091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Double Wave 2">
            <a:extLst>
              <a:ext uri="{FF2B5EF4-FFF2-40B4-BE49-F238E27FC236}">
                <a16:creationId xmlns:a16="http://schemas.microsoft.com/office/drawing/2014/main" id="{B1C2A9A0-FA24-5A40-A5AD-1373734AE3EB}"/>
              </a:ext>
            </a:extLst>
          </p:cNvPr>
          <p:cNvSpPr/>
          <p:nvPr/>
        </p:nvSpPr>
        <p:spPr>
          <a:xfrm rot="20522716">
            <a:off x="395536" y="2564903"/>
            <a:ext cx="2160240" cy="2642592"/>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a:solidFill>
                  <a:sysClr val="windowText" lastClr="000000"/>
                </a:solidFill>
              </a:rPr>
              <a:t>Documents</a:t>
            </a:r>
          </a:p>
          <a:p>
            <a:pPr algn="ctr"/>
            <a:r>
              <a:rPr lang="en-ZA" sz="2400" b="1" dirty="0">
                <a:solidFill>
                  <a:sysClr val="windowText" lastClr="000000"/>
                </a:solidFill>
              </a:rPr>
              <a:t>Review for</a:t>
            </a:r>
          </a:p>
          <a:p>
            <a:pPr algn="ctr"/>
            <a:r>
              <a:rPr lang="en-ZA" sz="2400" b="1" dirty="0">
                <a:solidFill>
                  <a:sysClr val="windowText" lastClr="000000"/>
                </a:solidFill>
              </a:rPr>
              <a:t>your </a:t>
            </a:r>
          </a:p>
          <a:p>
            <a:pPr algn="ctr"/>
            <a:r>
              <a:rPr lang="en-ZA" sz="2400" b="1" dirty="0">
                <a:solidFill>
                  <a:sysClr val="windowText" lastClr="000000"/>
                </a:solidFill>
              </a:rPr>
              <a:t>product</a:t>
            </a:r>
          </a:p>
        </p:txBody>
      </p:sp>
    </p:spTree>
    <p:extLst>
      <p:ext uri="{BB962C8B-B14F-4D97-AF65-F5344CB8AC3E}">
        <p14:creationId xmlns:p14="http://schemas.microsoft.com/office/powerpoint/2010/main" val="3979422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CF58476-3EDD-488B-AC38-2D2BE308C2BE}" type="slidenum">
              <a:rPr lang="en-ZA" smtClean="0"/>
              <a:pPr/>
              <a:t>4</a:t>
            </a:fld>
            <a:endParaRPr lang="en-ZA" dirty="0"/>
          </a:p>
        </p:txBody>
      </p:sp>
      <p:sp>
        <p:nvSpPr>
          <p:cNvPr id="4" name="Title 3"/>
          <p:cNvSpPr>
            <a:spLocks noGrp="1"/>
          </p:cNvSpPr>
          <p:nvPr>
            <p:ph type="title"/>
          </p:nvPr>
        </p:nvSpPr>
        <p:spPr/>
        <p:txBody>
          <a:bodyPr/>
          <a:lstStyle/>
          <a:p>
            <a:r>
              <a:rPr lang="en-ZA" dirty="0"/>
              <a:t>Shipping related formula</a:t>
            </a:r>
          </a:p>
        </p:txBody>
      </p:sp>
      <p:sp>
        <p:nvSpPr>
          <p:cNvPr id="5" name="Text Box 7"/>
          <p:cNvSpPr txBox="1">
            <a:spLocks noChangeArrowheads="1"/>
          </p:cNvSpPr>
          <p:nvPr/>
        </p:nvSpPr>
        <p:spPr bwMode="auto">
          <a:xfrm>
            <a:off x="467544" y="2306077"/>
            <a:ext cx="6413935" cy="1477328"/>
          </a:xfrm>
          <a:prstGeom prst="rect">
            <a:avLst/>
          </a:prstGeom>
          <a:noFill/>
          <a:ln w="9525">
            <a:solidFill>
              <a:srgbClr val="000099"/>
            </a:solidFill>
            <a:miter lim="800000"/>
            <a:headEnd/>
            <a:tailEnd/>
          </a:ln>
          <a:effectLst/>
        </p:spPr>
        <p:txBody>
          <a:bodyPr wrap="none">
            <a:spAutoFit/>
          </a:bodyPr>
          <a:lstStyle/>
          <a:p>
            <a:pPr marL="342900" indent="-342900">
              <a:buFontTx/>
              <a:buAutoNum type="arabicPeriod"/>
            </a:pPr>
            <a:r>
              <a:rPr lang="en-US" b="1" dirty="0">
                <a:solidFill>
                  <a:schemeClr val="bg1"/>
                </a:solidFill>
              </a:rPr>
              <a:t>TOTAL DIMENSIONS:</a:t>
            </a:r>
          </a:p>
          <a:p>
            <a:pPr marL="342900" indent="-342900"/>
            <a:r>
              <a:rPr lang="en-US" dirty="0">
                <a:solidFill>
                  <a:schemeClr val="bg1"/>
                </a:solidFill>
              </a:rPr>
              <a:t>    ALWAYS calculate in </a:t>
            </a:r>
            <a:r>
              <a:rPr lang="en-US" b="1" dirty="0">
                <a:solidFill>
                  <a:schemeClr val="bg1"/>
                </a:solidFill>
              </a:rPr>
              <a:t>meter form </a:t>
            </a:r>
            <a:r>
              <a:rPr lang="en-US" dirty="0">
                <a:solidFill>
                  <a:schemeClr val="bg1"/>
                </a:solidFill>
              </a:rPr>
              <a:t>e.g.     150cm = 1.5m</a:t>
            </a:r>
          </a:p>
          <a:p>
            <a:pPr marL="342900" indent="-342900"/>
            <a:r>
              <a:rPr lang="en-US" dirty="0">
                <a:solidFill>
                  <a:schemeClr val="bg1"/>
                </a:solidFill>
              </a:rPr>
              <a:t>    MULTIPLY:  Length X Width X Height = CBM</a:t>
            </a:r>
          </a:p>
          <a:p>
            <a:pPr marL="342900" indent="-342900"/>
            <a:endParaRPr lang="en-US" dirty="0">
              <a:solidFill>
                <a:schemeClr val="bg1"/>
              </a:solidFill>
            </a:endParaRPr>
          </a:p>
          <a:p>
            <a:pPr marL="342900" indent="-342900"/>
            <a:r>
              <a:rPr lang="en-US" dirty="0">
                <a:solidFill>
                  <a:schemeClr val="bg1"/>
                </a:solidFill>
              </a:rPr>
              <a:t>    1 Meter = 100 cms</a:t>
            </a:r>
          </a:p>
        </p:txBody>
      </p:sp>
      <p:sp>
        <p:nvSpPr>
          <p:cNvPr id="6" name="Text Box 8"/>
          <p:cNvSpPr txBox="1">
            <a:spLocks noChangeArrowheads="1"/>
          </p:cNvSpPr>
          <p:nvPr/>
        </p:nvSpPr>
        <p:spPr bwMode="auto">
          <a:xfrm>
            <a:off x="467544" y="3955101"/>
            <a:ext cx="2818400" cy="646331"/>
          </a:xfrm>
          <a:prstGeom prst="rect">
            <a:avLst/>
          </a:prstGeom>
          <a:noFill/>
          <a:ln w="9525">
            <a:solidFill>
              <a:srgbClr val="993300"/>
            </a:solidFill>
            <a:miter lim="800000"/>
            <a:headEnd/>
            <a:tailEnd/>
          </a:ln>
          <a:effectLst/>
        </p:spPr>
        <p:txBody>
          <a:bodyPr wrap="none">
            <a:spAutoFit/>
          </a:bodyPr>
          <a:lstStyle/>
          <a:p>
            <a:r>
              <a:rPr lang="en-US" b="1" dirty="0">
                <a:solidFill>
                  <a:schemeClr val="bg1"/>
                </a:solidFill>
              </a:rPr>
              <a:t>2. VOLUMETRIC WEIGHT</a:t>
            </a:r>
            <a:r>
              <a:rPr lang="en-US" u="sng" dirty="0">
                <a:solidFill>
                  <a:schemeClr val="bg1"/>
                </a:solidFill>
              </a:rPr>
              <a:t>:</a:t>
            </a:r>
          </a:p>
          <a:p>
            <a:r>
              <a:rPr lang="en-US" dirty="0">
                <a:solidFill>
                  <a:schemeClr val="bg1"/>
                </a:solidFill>
              </a:rPr>
              <a:t>    1 CBM  =  1 TONNE</a:t>
            </a:r>
          </a:p>
        </p:txBody>
      </p:sp>
      <p:sp>
        <p:nvSpPr>
          <p:cNvPr id="7" name="Text Box 9"/>
          <p:cNvSpPr txBox="1">
            <a:spLocks noChangeArrowheads="1"/>
          </p:cNvSpPr>
          <p:nvPr/>
        </p:nvSpPr>
        <p:spPr bwMode="auto">
          <a:xfrm>
            <a:off x="3563888" y="3955101"/>
            <a:ext cx="2932213" cy="923330"/>
          </a:xfrm>
          <a:prstGeom prst="rect">
            <a:avLst/>
          </a:prstGeom>
          <a:noFill/>
          <a:ln w="9525">
            <a:solidFill>
              <a:srgbClr val="008000"/>
            </a:solidFill>
            <a:miter lim="800000"/>
            <a:headEnd/>
            <a:tailEnd/>
          </a:ln>
          <a:effectLst/>
        </p:spPr>
        <p:txBody>
          <a:bodyPr wrap="none">
            <a:spAutoFit/>
          </a:bodyPr>
          <a:lstStyle/>
          <a:p>
            <a:pPr marL="342900" indent="-342900">
              <a:buFontTx/>
              <a:buAutoNum type="arabicPeriod" startAt="3"/>
            </a:pPr>
            <a:r>
              <a:rPr lang="en-US" b="1" dirty="0">
                <a:solidFill>
                  <a:schemeClr val="bg1"/>
                </a:solidFill>
              </a:rPr>
              <a:t>ON BILL OF LADING:</a:t>
            </a:r>
          </a:p>
          <a:p>
            <a:pPr marL="342900" indent="-342900"/>
            <a:r>
              <a:rPr lang="en-US" dirty="0">
                <a:solidFill>
                  <a:schemeClr val="bg1"/>
                </a:solidFill>
              </a:rPr>
              <a:t>   4400 kgs  =  TARE of 40’</a:t>
            </a:r>
          </a:p>
          <a:p>
            <a:pPr marL="342900" indent="-342900"/>
            <a:r>
              <a:rPr lang="en-US" dirty="0">
                <a:solidFill>
                  <a:schemeClr val="bg1"/>
                </a:solidFill>
              </a:rPr>
              <a:t>    =  Chargeable rate</a:t>
            </a:r>
          </a:p>
        </p:txBody>
      </p:sp>
      <p:sp>
        <p:nvSpPr>
          <p:cNvPr id="8" name="TextBox 7"/>
          <p:cNvSpPr txBox="1"/>
          <p:nvPr/>
        </p:nvSpPr>
        <p:spPr>
          <a:xfrm>
            <a:off x="2490820" y="5177223"/>
            <a:ext cx="4414991" cy="1477328"/>
          </a:xfrm>
          <a:prstGeom prst="rect">
            <a:avLst/>
          </a:prstGeom>
          <a:noFill/>
          <a:ln>
            <a:solidFill>
              <a:srgbClr val="009999"/>
            </a:solidFill>
          </a:ln>
        </p:spPr>
        <p:txBody>
          <a:bodyPr wrap="none" rtlCol="0">
            <a:spAutoFit/>
          </a:bodyPr>
          <a:lstStyle/>
          <a:p>
            <a:pPr marL="342900" indent="-342900">
              <a:buAutoNum type="arabicPeriod" startAt="4"/>
            </a:pPr>
            <a:r>
              <a:rPr lang="en-ZA" b="1" dirty="0">
                <a:solidFill>
                  <a:schemeClr val="bg1"/>
                </a:solidFill>
              </a:rPr>
              <a:t>AIR VOLUMETRIC WEIGHT</a:t>
            </a:r>
          </a:p>
          <a:p>
            <a:pPr marL="342900" indent="-342900"/>
            <a:r>
              <a:rPr lang="en-ZA" dirty="0">
                <a:solidFill>
                  <a:schemeClr val="bg1"/>
                </a:solidFill>
              </a:rPr>
              <a:t>      Length X Width X Height ÷ 6000</a:t>
            </a:r>
          </a:p>
          <a:p>
            <a:pPr marL="342900" indent="-342900"/>
            <a:endParaRPr lang="en-ZA" dirty="0">
              <a:solidFill>
                <a:schemeClr val="bg1"/>
              </a:solidFill>
            </a:endParaRPr>
          </a:p>
          <a:p>
            <a:pPr marL="342900" indent="-342900"/>
            <a:r>
              <a:rPr lang="en-ZA" dirty="0">
                <a:solidFill>
                  <a:schemeClr val="bg1"/>
                </a:solidFill>
              </a:rPr>
              <a:t>     Air Freight is paid on the higher – </a:t>
            </a:r>
          </a:p>
          <a:p>
            <a:pPr marL="342900" indent="-342900"/>
            <a:r>
              <a:rPr lang="en-ZA" dirty="0">
                <a:solidFill>
                  <a:schemeClr val="bg1"/>
                </a:solidFill>
              </a:rPr>
              <a:t>     actual weight vs volumetric weight</a:t>
            </a:r>
          </a:p>
        </p:txBody>
      </p:sp>
      <p:pic>
        <p:nvPicPr>
          <p:cNvPr id="9" name="Picture 8">
            <a:extLst>
              <a:ext uri="{FF2B5EF4-FFF2-40B4-BE49-F238E27FC236}">
                <a16:creationId xmlns:a16="http://schemas.microsoft.com/office/drawing/2014/main" id="{BC28AFDC-170C-CFA0-CD58-3FB296FC50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2172" y="3235580"/>
            <a:ext cx="1844824" cy="1844824"/>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97F474-4D7F-4DCD-96BE-DE7EED606A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706126">
            <a:off x="208684" y="2590435"/>
            <a:ext cx="2811206" cy="1990939"/>
          </a:xfrm>
          <a:prstGeom prst="rect">
            <a:avLst/>
          </a:prstGeom>
        </p:spPr>
      </p:pic>
      <p:pic>
        <p:nvPicPr>
          <p:cNvPr id="6" name="Content Placeholder 5">
            <a:extLst>
              <a:ext uri="{FF2B5EF4-FFF2-40B4-BE49-F238E27FC236}">
                <a16:creationId xmlns:a16="http://schemas.microsoft.com/office/drawing/2014/main" id="{36FA4C01-3D01-4FC8-B1F8-DE8CDFB437B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37850" y="618009"/>
            <a:ext cx="5506558" cy="46161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Slide Number Placeholder 2">
            <a:extLst>
              <a:ext uri="{FF2B5EF4-FFF2-40B4-BE49-F238E27FC236}">
                <a16:creationId xmlns:a16="http://schemas.microsoft.com/office/drawing/2014/main" id="{7BF47BF3-70FD-472C-86BC-9FD73F110658}"/>
              </a:ext>
            </a:extLst>
          </p:cNvPr>
          <p:cNvSpPr>
            <a:spLocks noGrp="1"/>
          </p:cNvSpPr>
          <p:nvPr>
            <p:ph type="sldNum" sz="quarter" idx="12"/>
          </p:nvPr>
        </p:nvSpPr>
        <p:spPr/>
        <p:txBody>
          <a:bodyPr/>
          <a:lstStyle/>
          <a:p>
            <a:fld id="{D5BBC35B-A44B-4119-B8DA-DE9E3DFADA20}" type="slidenum">
              <a:rPr kumimoji="0" lang="en-US" smtClean="0"/>
              <a:pPr/>
              <a:t>40</a:t>
            </a:fld>
            <a:endParaRPr kumimoji="0" lang="en-US" dirty="0"/>
          </a:p>
        </p:txBody>
      </p:sp>
      <p:sp>
        <p:nvSpPr>
          <p:cNvPr id="2" name="TextBox 1">
            <a:extLst>
              <a:ext uri="{FF2B5EF4-FFF2-40B4-BE49-F238E27FC236}">
                <a16:creationId xmlns:a16="http://schemas.microsoft.com/office/drawing/2014/main" id="{755E759F-9543-4D26-B001-B6D7A5724D02}"/>
              </a:ext>
            </a:extLst>
          </p:cNvPr>
          <p:cNvSpPr txBox="1"/>
          <p:nvPr/>
        </p:nvSpPr>
        <p:spPr>
          <a:xfrm flipH="1">
            <a:off x="2233794" y="5559001"/>
            <a:ext cx="6190189" cy="461665"/>
          </a:xfrm>
          <a:prstGeom prst="rect">
            <a:avLst/>
          </a:prstGeom>
          <a:noFill/>
        </p:spPr>
        <p:txBody>
          <a:bodyPr wrap="square" rtlCol="0">
            <a:spAutoFit/>
          </a:bodyPr>
          <a:lstStyle/>
          <a:p>
            <a:r>
              <a:rPr lang="en-ZA" sz="2400" b="1" dirty="0">
                <a:solidFill>
                  <a:schemeClr val="bg1"/>
                </a:solidFill>
                <a:hlinkClick r:id="rId4">
                  <a:extLst>
                    <a:ext uri="{A12FA001-AC4F-418D-AE19-62706E023703}">
                      <ahyp:hlinkClr xmlns:ahyp="http://schemas.microsoft.com/office/drawing/2018/hyperlinkcolor" val="tx"/>
                    </a:ext>
                  </a:extLst>
                </a:hlinkClick>
              </a:rPr>
              <a:t>shan@shancade.com</a:t>
            </a:r>
            <a:r>
              <a:rPr lang="en-ZA" sz="2400" b="1" dirty="0">
                <a:solidFill>
                  <a:schemeClr val="bg1"/>
                </a:solidFill>
              </a:rPr>
              <a:t>  │+27 78 801 0896</a:t>
            </a:r>
          </a:p>
        </p:txBody>
      </p:sp>
    </p:spTree>
    <p:extLst>
      <p:ext uri="{BB962C8B-B14F-4D97-AF65-F5344CB8AC3E}">
        <p14:creationId xmlns:p14="http://schemas.microsoft.com/office/powerpoint/2010/main" val="3393449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14 Points 1">
            <a:extLst>
              <a:ext uri="{FF2B5EF4-FFF2-40B4-BE49-F238E27FC236}">
                <a16:creationId xmlns:a16="http://schemas.microsoft.com/office/drawing/2014/main" id="{0092D795-6156-469E-AE8D-A04AA663D87B}"/>
              </a:ext>
            </a:extLst>
          </p:cNvPr>
          <p:cNvSpPr/>
          <p:nvPr/>
        </p:nvSpPr>
        <p:spPr>
          <a:xfrm>
            <a:off x="6084168" y="1490111"/>
            <a:ext cx="2824700" cy="2190067"/>
          </a:xfrm>
          <a:prstGeom prst="irregularSeal2">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ZA" b="1" dirty="0"/>
              <a:t>Internally too</a:t>
            </a:r>
          </a:p>
        </p:txBody>
      </p:sp>
      <p:sp>
        <p:nvSpPr>
          <p:cNvPr id="11" name="Explosion: 8 Points 10">
            <a:extLst>
              <a:ext uri="{FF2B5EF4-FFF2-40B4-BE49-F238E27FC236}">
                <a16:creationId xmlns:a16="http://schemas.microsoft.com/office/drawing/2014/main" id="{113FD931-A1F0-E92F-97D3-F0A1F2E8DD08}"/>
              </a:ext>
            </a:extLst>
          </p:cNvPr>
          <p:cNvSpPr/>
          <p:nvPr/>
        </p:nvSpPr>
        <p:spPr>
          <a:xfrm>
            <a:off x="4572000" y="3750544"/>
            <a:ext cx="2792032" cy="2733703"/>
          </a:xfrm>
          <a:prstGeom prst="irregularSeal1">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 name="Slide Number Placeholder 2"/>
          <p:cNvSpPr>
            <a:spLocks noGrp="1"/>
          </p:cNvSpPr>
          <p:nvPr>
            <p:ph type="sldNum" sz="quarter" idx="12"/>
          </p:nvPr>
        </p:nvSpPr>
        <p:spPr/>
        <p:txBody>
          <a:bodyPr/>
          <a:lstStyle/>
          <a:p>
            <a:fld id="{6CF58476-3EDD-488B-AC38-2D2BE308C2BE}" type="slidenum">
              <a:rPr lang="en-ZA" smtClean="0"/>
              <a:pPr/>
              <a:t>5</a:t>
            </a:fld>
            <a:endParaRPr lang="en-ZA" dirty="0"/>
          </a:p>
        </p:txBody>
      </p:sp>
      <p:sp>
        <p:nvSpPr>
          <p:cNvPr id="4" name="Title 3"/>
          <p:cNvSpPr>
            <a:spLocks noGrp="1"/>
          </p:cNvSpPr>
          <p:nvPr>
            <p:ph type="title"/>
          </p:nvPr>
        </p:nvSpPr>
        <p:spPr>
          <a:xfrm>
            <a:off x="1803394" y="155856"/>
            <a:ext cx="5346367" cy="970450"/>
          </a:xfrm>
        </p:spPr>
        <p:txBody>
          <a:bodyPr/>
          <a:lstStyle/>
          <a:p>
            <a:r>
              <a:rPr lang="en-ZA" dirty="0"/>
              <a:t>Documentation control</a:t>
            </a:r>
          </a:p>
        </p:txBody>
      </p:sp>
      <p:pic>
        <p:nvPicPr>
          <p:cNvPr id="5" name="Picture 4" descr="imagesCA57FYUT.jpg"/>
          <p:cNvPicPr>
            <a:picLocks noChangeAspect="1"/>
          </p:cNvPicPr>
          <p:nvPr/>
        </p:nvPicPr>
        <p:blipFill>
          <a:blip r:embed="rId2"/>
          <a:stretch>
            <a:fillRect/>
          </a:stretch>
        </p:blipFill>
        <p:spPr>
          <a:xfrm>
            <a:off x="500056" y="2172625"/>
            <a:ext cx="3000375" cy="152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accuracy.png"/>
          <p:cNvPicPr>
            <a:picLocks noChangeAspect="1"/>
          </p:cNvPicPr>
          <p:nvPr/>
        </p:nvPicPr>
        <p:blipFill>
          <a:blip r:embed="rId3"/>
          <a:stretch>
            <a:fillRect/>
          </a:stretch>
        </p:blipFill>
        <p:spPr>
          <a:xfrm>
            <a:off x="3707904" y="2132318"/>
            <a:ext cx="2611396" cy="15668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accuracy - no time for mistakes.png"/>
          <p:cNvPicPr>
            <a:picLocks noChangeAspect="1"/>
          </p:cNvPicPr>
          <p:nvPr/>
        </p:nvPicPr>
        <p:blipFill>
          <a:blip r:embed="rId4"/>
          <a:stretch>
            <a:fillRect/>
          </a:stretch>
        </p:blipFill>
        <p:spPr>
          <a:xfrm>
            <a:off x="5013602" y="4295982"/>
            <a:ext cx="1804040" cy="16428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1405689" y="4341363"/>
            <a:ext cx="2720617" cy="1200329"/>
          </a:xfrm>
          <a:prstGeom prst="rect">
            <a:avLst/>
          </a:prstGeom>
          <a:noFill/>
        </p:spPr>
        <p:txBody>
          <a:bodyPr wrap="none" rtlCol="0">
            <a:spAutoFit/>
          </a:bodyPr>
          <a:lstStyle/>
          <a:p>
            <a:pPr algn="ctr"/>
            <a:r>
              <a:rPr lang="en-ZA" sz="2400" b="1" dirty="0">
                <a:solidFill>
                  <a:schemeClr val="bg1"/>
                </a:solidFill>
              </a:rPr>
              <a:t>ALWAYS GET </a:t>
            </a:r>
          </a:p>
          <a:p>
            <a:pPr algn="ctr"/>
            <a:r>
              <a:rPr lang="en-ZA" sz="2400" b="1" dirty="0">
                <a:solidFill>
                  <a:schemeClr val="bg1"/>
                </a:solidFill>
              </a:rPr>
              <a:t>SIGNATURES </a:t>
            </a:r>
          </a:p>
          <a:p>
            <a:pPr algn="ctr"/>
            <a:r>
              <a:rPr lang="en-ZA" sz="2400" b="1" dirty="0">
                <a:solidFill>
                  <a:schemeClr val="bg1"/>
                </a:solidFill>
              </a:rPr>
              <a:t>FOR DOCUMENTS</a:t>
            </a:r>
          </a:p>
        </p:txBody>
      </p:sp>
      <p:pic>
        <p:nvPicPr>
          <p:cNvPr id="10" name="Picture 9" descr="PENALTIES.png"/>
          <p:cNvPicPr>
            <a:picLocks noChangeAspect="1"/>
          </p:cNvPicPr>
          <p:nvPr/>
        </p:nvPicPr>
        <p:blipFill>
          <a:blip r:embed="rId5"/>
          <a:stretch>
            <a:fillRect/>
          </a:stretch>
        </p:blipFill>
        <p:spPr>
          <a:xfrm>
            <a:off x="7362145" y="4733241"/>
            <a:ext cx="1398736" cy="1443040"/>
          </a:xfrm>
          <a:prstGeom prst="rect">
            <a:avLst/>
          </a:prstGeom>
        </p:spPr>
      </p:pic>
      <p:pic>
        <p:nvPicPr>
          <p:cNvPr id="13" name="Picture 12">
            <a:extLst>
              <a:ext uri="{FF2B5EF4-FFF2-40B4-BE49-F238E27FC236}">
                <a16:creationId xmlns:a16="http://schemas.microsoft.com/office/drawing/2014/main" id="{7C0AAA25-4720-8975-0182-6E3E384F17B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74393" y="3915719"/>
            <a:ext cx="1614577" cy="24033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CF58476-3EDD-488B-AC38-2D2BE308C2BE}" type="slidenum">
              <a:rPr lang="en-ZA" smtClean="0"/>
              <a:pPr/>
              <a:t>6</a:t>
            </a:fld>
            <a:endParaRPr lang="en-ZA" dirty="0"/>
          </a:p>
        </p:txBody>
      </p:sp>
      <p:sp>
        <p:nvSpPr>
          <p:cNvPr id="4" name="Title 3"/>
          <p:cNvSpPr>
            <a:spLocks noGrp="1"/>
          </p:cNvSpPr>
          <p:nvPr>
            <p:ph type="title"/>
          </p:nvPr>
        </p:nvSpPr>
        <p:spPr>
          <a:xfrm>
            <a:off x="457200" y="-112425"/>
            <a:ext cx="8229600" cy="1143000"/>
          </a:xfrm>
        </p:spPr>
        <p:txBody>
          <a:bodyPr/>
          <a:lstStyle/>
          <a:p>
            <a:pPr algn="ctr"/>
            <a:r>
              <a:rPr lang="en-ZA" dirty="0"/>
              <a:t>Export Cycle</a:t>
            </a:r>
          </a:p>
        </p:txBody>
      </p:sp>
      <p:pic>
        <p:nvPicPr>
          <p:cNvPr id="6" name="Picture 5" descr="Freight Forwarding overview - FINAL - Low Res.jpg"/>
          <p:cNvPicPr>
            <a:picLocks noChangeAspect="1"/>
          </p:cNvPicPr>
          <p:nvPr/>
        </p:nvPicPr>
        <p:blipFill>
          <a:blip r:embed="rId2"/>
          <a:stretch>
            <a:fillRect/>
          </a:stretch>
        </p:blipFill>
        <p:spPr>
          <a:xfrm>
            <a:off x="1331640" y="1109364"/>
            <a:ext cx="6786610" cy="4795329"/>
          </a:xfrm>
          <a:prstGeom prst="rect">
            <a:avLst/>
          </a:prstGeom>
        </p:spPr>
      </p:pic>
      <p:sp>
        <p:nvSpPr>
          <p:cNvPr id="7" name="Flowchart: Connector 6">
            <a:extLst>
              <a:ext uri="{FF2B5EF4-FFF2-40B4-BE49-F238E27FC236}">
                <a16:creationId xmlns:a16="http://schemas.microsoft.com/office/drawing/2014/main" id="{D7105498-6DB4-798B-2B46-DB105CA759D5}"/>
              </a:ext>
            </a:extLst>
          </p:cNvPr>
          <p:cNvSpPr/>
          <p:nvPr/>
        </p:nvSpPr>
        <p:spPr>
          <a:xfrm>
            <a:off x="1348553" y="2282892"/>
            <a:ext cx="1296144" cy="1224136"/>
          </a:xfrm>
          <a:prstGeom prst="flowChartConnector">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aphicFrame>
        <p:nvGraphicFramePr>
          <p:cNvPr id="10" name="Table 10">
            <a:extLst>
              <a:ext uri="{FF2B5EF4-FFF2-40B4-BE49-F238E27FC236}">
                <a16:creationId xmlns:a16="http://schemas.microsoft.com/office/drawing/2014/main" id="{075F0A03-B166-AD14-E93A-7B8E8884E31D}"/>
              </a:ext>
            </a:extLst>
          </p:cNvPr>
          <p:cNvGraphicFramePr>
            <a:graphicFrameLocks noGrp="1"/>
          </p:cNvGraphicFramePr>
          <p:nvPr>
            <p:extLst>
              <p:ext uri="{D42A27DB-BD31-4B8C-83A1-F6EECF244321}">
                <p14:modId xmlns:p14="http://schemas.microsoft.com/office/powerpoint/2010/main" val="2040461500"/>
              </p:ext>
            </p:extLst>
          </p:nvPr>
        </p:nvGraphicFramePr>
        <p:xfrm>
          <a:off x="2809867" y="2204864"/>
          <a:ext cx="5578557" cy="3977640"/>
        </p:xfrm>
        <a:graphic>
          <a:graphicData uri="http://schemas.openxmlformats.org/drawingml/2006/table">
            <a:tbl>
              <a:tblPr firstRow="1" bandRow="1">
                <a:tableStyleId>{5C22544A-7EE6-4342-B048-85BDC9FD1C3A}</a:tableStyleId>
              </a:tblPr>
              <a:tblGrid>
                <a:gridCol w="5578557">
                  <a:extLst>
                    <a:ext uri="{9D8B030D-6E8A-4147-A177-3AD203B41FA5}">
                      <a16:colId xmlns:a16="http://schemas.microsoft.com/office/drawing/2014/main" val="823219209"/>
                    </a:ext>
                  </a:extLst>
                </a:gridCol>
              </a:tblGrid>
              <a:tr h="370840">
                <a:tc>
                  <a:txBody>
                    <a:bodyPr/>
                    <a:lstStyle/>
                    <a:p>
                      <a:r>
                        <a:rPr lang="en-ZA" b="1" dirty="0">
                          <a:solidFill>
                            <a:schemeClr val="bg1"/>
                          </a:solidFill>
                        </a:rPr>
                        <a:t>Enquiry / Quote</a:t>
                      </a:r>
                    </a:p>
                  </a:txBody>
                  <a:tcPr/>
                </a:tc>
                <a:extLst>
                  <a:ext uri="{0D108BD9-81ED-4DB2-BD59-A6C34878D82A}">
                    <a16:rowId xmlns:a16="http://schemas.microsoft.com/office/drawing/2014/main" val="284400204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b="1" dirty="0"/>
                        <a:t>Export estimate from the agent</a:t>
                      </a:r>
                    </a:p>
                  </a:txBody>
                  <a:tcPr/>
                </a:tc>
                <a:extLst>
                  <a:ext uri="{0D108BD9-81ED-4DB2-BD59-A6C34878D82A}">
                    <a16:rowId xmlns:a16="http://schemas.microsoft.com/office/drawing/2014/main" val="1582201445"/>
                  </a:ext>
                </a:extLst>
              </a:tr>
              <a:tr h="370840">
                <a:tc>
                  <a:txBody>
                    <a:bodyPr/>
                    <a:lstStyle/>
                    <a:p>
                      <a:r>
                        <a:rPr lang="en-ZA" b="1" dirty="0">
                          <a:solidFill>
                            <a:schemeClr val="bg1"/>
                          </a:solidFill>
                        </a:rPr>
                        <a:t>Order</a:t>
                      </a:r>
                    </a:p>
                  </a:txBody>
                  <a:tcPr/>
                </a:tc>
                <a:extLst>
                  <a:ext uri="{0D108BD9-81ED-4DB2-BD59-A6C34878D82A}">
                    <a16:rowId xmlns:a16="http://schemas.microsoft.com/office/drawing/2014/main" val="1926403492"/>
                  </a:ext>
                </a:extLst>
              </a:tr>
              <a:tr h="370840">
                <a:tc>
                  <a:txBody>
                    <a:bodyPr/>
                    <a:lstStyle/>
                    <a:p>
                      <a:r>
                        <a:rPr lang="en-ZA" b="1" dirty="0">
                          <a:solidFill>
                            <a:schemeClr val="bg1"/>
                          </a:solidFill>
                        </a:rPr>
                        <a:t>Export planning template / file checklist</a:t>
                      </a:r>
                    </a:p>
                  </a:txBody>
                  <a:tcPr/>
                </a:tc>
                <a:extLst>
                  <a:ext uri="{0D108BD9-81ED-4DB2-BD59-A6C34878D82A}">
                    <a16:rowId xmlns:a16="http://schemas.microsoft.com/office/drawing/2014/main" val="3938190883"/>
                  </a:ext>
                </a:extLst>
              </a:tr>
              <a:tr h="370840">
                <a:tc>
                  <a:txBody>
                    <a:bodyPr/>
                    <a:lstStyle/>
                    <a:p>
                      <a:r>
                        <a:rPr lang="en-ZA" b="1" dirty="0">
                          <a:solidFill>
                            <a:schemeClr val="bg1"/>
                          </a:solidFill>
                        </a:rPr>
                        <a:t>Control tools – production to finished product</a:t>
                      </a:r>
                    </a:p>
                  </a:txBody>
                  <a:tcPr/>
                </a:tc>
                <a:extLst>
                  <a:ext uri="{0D108BD9-81ED-4DB2-BD59-A6C34878D82A}">
                    <a16:rowId xmlns:a16="http://schemas.microsoft.com/office/drawing/2014/main" val="2793729168"/>
                  </a:ext>
                </a:extLst>
              </a:tr>
              <a:tr h="370840">
                <a:tc>
                  <a:txBody>
                    <a:bodyPr/>
                    <a:lstStyle/>
                    <a:p>
                      <a:r>
                        <a:rPr lang="en-ZA" b="1" dirty="0"/>
                        <a:t>Invoice</a:t>
                      </a:r>
                    </a:p>
                  </a:txBody>
                  <a:tcPr/>
                </a:tc>
                <a:extLst>
                  <a:ext uri="{0D108BD9-81ED-4DB2-BD59-A6C34878D82A}">
                    <a16:rowId xmlns:a16="http://schemas.microsoft.com/office/drawing/2014/main" val="3967799842"/>
                  </a:ext>
                </a:extLst>
              </a:tr>
              <a:tr h="370840">
                <a:tc>
                  <a:txBody>
                    <a:bodyPr/>
                    <a:lstStyle/>
                    <a:p>
                      <a:r>
                        <a:rPr lang="en-ZA" b="1" dirty="0"/>
                        <a:t>Product specific certification</a:t>
                      </a:r>
                    </a:p>
                  </a:txBody>
                  <a:tcPr/>
                </a:tc>
                <a:extLst>
                  <a:ext uri="{0D108BD9-81ED-4DB2-BD59-A6C34878D82A}">
                    <a16:rowId xmlns:a16="http://schemas.microsoft.com/office/drawing/2014/main" val="1756695874"/>
                  </a:ext>
                </a:extLst>
              </a:tr>
              <a:tr h="370840">
                <a:tc>
                  <a:txBody>
                    <a:bodyPr/>
                    <a:lstStyle/>
                    <a:p>
                      <a:r>
                        <a:rPr lang="en-ZA" b="1" dirty="0"/>
                        <a:t>Compliance docs - Govt requirements (SA &amp; Foreign)</a:t>
                      </a:r>
                    </a:p>
                  </a:txBody>
                  <a:tcPr/>
                </a:tc>
                <a:extLst>
                  <a:ext uri="{0D108BD9-81ED-4DB2-BD59-A6C34878D82A}">
                    <a16:rowId xmlns:a16="http://schemas.microsoft.com/office/drawing/2014/main" val="3718734658"/>
                  </a:ext>
                </a:extLst>
              </a:tr>
              <a:tr h="370840">
                <a:tc>
                  <a:txBody>
                    <a:bodyPr/>
                    <a:lstStyle/>
                    <a:p>
                      <a:r>
                        <a:rPr lang="en-ZA" b="1" dirty="0"/>
                        <a:t>Inspection report (if applicable)</a:t>
                      </a:r>
                    </a:p>
                  </a:txBody>
                  <a:tcPr/>
                </a:tc>
                <a:extLst>
                  <a:ext uri="{0D108BD9-81ED-4DB2-BD59-A6C34878D82A}">
                    <a16:rowId xmlns:a16="http://schemas.microsoft.com/office/drawing/2014/main" val="2419351237"/>
                  </a:ext>
                </a:extLst>
              </a:tr>
              <a:tr h="370840">
                <a:tc>
                  <a:txBody>
                    <a:bodyPr/>
                    <a:lstStyle/>
                    <a:p>
                      <a:r>
                        <a:rPr lang="en-ZA" b="1" dirty="0"/>
                        <a:t>Insurance certificate</a:t>
                      </a:r>
                    </a:p>
                  </a:txBody>
                  <a:tcPr/>
                </a:tc>
                <a:extLst>
                  <a:ext uri="{0D108BD9-81ED-4DB2-BD59-A6C34878D82A}">
                    <a16:rowId xmlns:a16="http://schemas.microsoft.com/office/drawing/2014/main" val="334204038"/>
                  </a:ext>
                </a:extLst>
              </a:tr>
            </a:tbl>
          </a:graphicData>
        </a:graphic>
      </p:graphicFrame>
    </p:spTree>
    <p:extLst>
      <p:ext uri="{BB962C8B-B14F-4D97-AF65-F5344CB8AC3E}">
        <p14:creationId xmlns:p14="http://schemas.microsoft.com/office/powerpoint/2010/main" val="4229825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CF58476-3EDD-488B-AC38-2D2BE308C2BE}" type="slidenum">
              <a:rPr lang="en-ZA" smtClean="0"/>
              <a:pPr/>
              <a:t>7</a:t>
            </a:fld>
            <a:endParaRPr lang="en-ZA" dirty="0"/>
          </a:p>
        </p:txBody>
      </p:sp>
      <p:sp>
        <p:nvSpPr>
          <p:cNvPr id="4" name="Title 3"/>
          <p:cNvSpPr>
            <a:spLocks noGrp="1"/>
          </p:cNvSpPr>
          <p:nvPr>
            <p:ph type="title"/>
          </p:nvPr>
        </p:nvSpPr>
        <p:spPr>
          <a:xfrm>
            <a:off x="457200" y="-112425"/>
            <a:ext cx="8229600" cy="1143000"/>
          </a:xfrm>
        </p:spPr>
        <p:txBody>
          <a:bodyPr/>
          <a:lstStyle/>
          <a:p>
            <a:pPr algn="ctr"/>
            <a:r>
              <a:rPr lang="en-ZA" dirty="0"/>
              <a:t>Export Cycle</a:t>
            </a:r>
          </a:p>
        </p:txBody>
      </p:sp>
      <p:pic>
        <p:nvPicPr>
          <p:cNvPr id="6" name="Picture 5" descr="Freight Forwarding overview - FINAL - Low Res.jpg"/>
          <p:cNvPicPr>
            <a:picLocks noChangeAspect="1"/>
          </p:cNvPicPr>
          <p:nvPr/>
        </p:nvPicPr>
        <p:blipFill>
          <a:blip r:embed="rId2"/>
          <a:stretch>
            <a:fillRect/>
          </a:stretch>
        </p:blipFill>
        <p:spPr>
          <a:xfrm>
            <a:off x="1331640" y="1109364"/>
            <a:ext cx="6786610" cy="4795329"/>
          </a:xfrm>
          <a:prstGeom prst="rect">
            <a:avLst/>
          </a:prstGeom>
        </p:spPr>
      </p:pic>
      <p:sp>
        <p:nvSpPr>
          <p:cNvPr id="2" name="Rectangle 1">
            <a:extLst>
              <a:ext uri="{FF2B5EF4-FFF2-40B4-BE49-F238E27FC236}">
                <a16:creationId xmlns:a16="http://schemas.microsoft.com/office/drawing/2014/main" id="{159D3FF4-3477-4525-B2FF-606E0AF0E19D}"/>
              </a:ext>
            </a:extLst>
          </p:cNvPr>
          <p:cNvSpPr/>
          <p:nvPr/>
        </p:nvSpPr>
        <p:spPr>
          <a:xfrm>
            <a:off x="5994321" y="6071756"/>
            <a:ext cx="2244140" cy="369332"/>
          </a:xfrm>
          <a:prstGeom prst="rect">
            <a:avLst/>
          </a:prstGeom>
        </p:spPr>
        <p:txBody>
          <a:bodyPr wrap="none">
            <a:spAutoFit/>
          </a:bodyPr>
          <a:lstStyle/>
          <a:p>
            <a:r>
              <a:rPr lang="en-ZA" dirty="0"/>
              <a:t>Workbook page 9 - 11</a:t>
            </a:r>
          </a:p>
        </p:txBody>
      </p:sp>
      <p:sp>
        <p:nvSpPr>
          <p:cNvPr id="7" name="Flowchart: Connector 6">
            <a:extLst>
              <a:ext uri="{FF2B5EF4-FFF2-40B4-BE49-F238E27FC236}">
                <a16:creationId xmlns:a16="http://schemas.microsoft.com/office/drawing/2014/main" id="{D7105498-6DB4-798B-2B46-DB105CA759D5}"/>
              </a:ext>
            </a:extLst>
          </p:cNvPr>
          <p:cNvSpPr/>
          <p:nvPr/>
        </p:nvSpPr>
        <p:spPr>
          <a:xfrm>
            <a:off x="2411760" y="2153280"/>
            <a:ext cx="3168352" cy="1224136"/>
          </a:xfrm>
          <a:prstGeom prst="flowChartConnector">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aphicFrame>
        <p:nvGraphicFramePr>
          <p:cNvPr id="10" name="Table 10">
            <a:extLst>
              <a:ext uri="{FF2B5EF4-FFF2-40B4-BE49-F238E27FC236}">
                <a16:creationId xmlns:a16="http://schemas.microsoft.com/office/drawing/2014/main" id="{075F0A03-B166-AD14-E93A-7B8E8884E31D}"/>
              </a:ext>
            </a:extLst>
          </p:cNvPr>
          <p:cNvGraphicFramePr>
            <a:graphicFrameLocks noGrp="1"/>
          </p:cNvGraphicFramePr>
          <p:nvPr>
            <p:extLst>
              <p:ext uri="{D42A27DB-BD31-4B8C-83A1-F6EECF244321}">
                <p14:modId xmlns:p14="http://schemas.microsoft.com/office/powerpoint/2010/main" val="1481024069"/>
              </p:ext>
            </p:extLst>
          </p:nvPr>
        </p:nvGraphicFramePr>
        <p:xfrm>
          <a:off x="1863288" y="3514486"/>
          <a:ext cx="5578557" cy="1854200"/>
        </p:xfrm>
        <a:graphic>
          <a:graphicData uri="http://schemas.openxmlformats.org/drawingml/2006/table">
            <a:tbl>
              <a:tblPr firstRow="1" bandRow="1">
                <a:tableStyleId>{5C22544A-7EE6-4342-B048-85BDC9FD1C3A}</a:tableStyleId>
              </a:tblPr>
              <a:tblGrid>
                <a:gridCol w="5578557">
                  <a:extLst>
                    <a:ext uri="{9D8B030D-6E8A-4147-A177-3AD203B41FA5}">
                      <a16:colId xmlns:a16="http://schemas.microsoft.com/office/drawing/2014/main" val="823219209"/>
                    </a:ext>
                  </a:extLst>
                </a:gridCol>
              </a:tblGrid>
              <a:tr h="370840">
                <a:tc>
                  <a:txBody>
                    <a:bodyPr/>
                    <a:lstStyle/>
                    <a:p>
                      <a:r>
                        <a:rPr lang="en-ZA" b="1" dirty="0">
                          <a:solidFill>
                            <a:schemeClr val="bg1"/>
                          </a:solidFill>
                        </a:rPr>
                        <a:t>Invoice</a:t>
                      </a:r>
                    </a:p>
                  </a:txBody>
                  <a:tcPr/>
                </a:tc>
                <a:extLst>
                  <a:ext uri="{0D108BD9-81ED-4DB2-BD59-A6C34878D82A}">
                    <a16:rowId xmlns:a16="http://schemas.microsoft.com/office/drawing/2014/main" val="284400204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b="1" dirty="0"/>
                        <a:t>Packing list</a:t>
                      </a:r>
                    </a:p>
                  </a:txBody>
                  <a:tcPr/>
                </a:tc>
                <a:extLst>
                  <a:ext uri="{0D108BD9-81ED-4DB2-BD59-A6C34878D82A}">
                    <a16:rowId xmlns:a16="http://schemas.microsoft.com/office/drawing/2014/main" val="1582201445"/>
                  </a:ext>
                </a:extLst>
              </a:tr>
              <a:tr h="370840">
                <a:tc>
                  <a:txBody>
                    <a:bodyPr/>
                    <a:lstStyle/>
                    <a:p>
                      <a:pPr algn="l"/>
                      <a:r>
                        <a:rPr lang="en-ZA" b="1" dirty="0">
                          <a:solidFill>
                            <a:schemeClr val="bg1"/>
                          </a:solidFill>
                        </a:rPr>
                        <a:t>Delivery note</a:t>
                      </a:r>
                    </a:p>
                  </a:txBody>
                  <a:tcPr/>
                </a:tc>
                <a:extLst>
                  <a:ext uri="{0D108BD9-81ED-4DB2-BD59-A6C34878D82A}">
                    <a16:rowId xmlns:a16="http://schemas.microsoft.com/office/drawing/2014/main" val="1926403492"/>
                  </a:ext>
                </a:extLst>
              </a:tr>
              <a:tr h="370840">
                <a:tc>
                  <a:txBody>
                    <a:bodyPr/>
                    <a:lstStyle/>
                    <a:p>
                      <a:r>
                        <a:rPr lang="en-ZA" b="1" dirty="0">
                          <a:solidFill>
                            <a:schemeClr val="bg1"/>
                          </a:solidFill>
                        </a:rPr>
                        <a:t>Export Clearing instruction</a:t>
                      </a:r>
                    </a:p>
                  </a:txBody>
                  <a:tcPr/>
                </a:tc>
                <a:extLst>
                  <a:ext uri="{0D108BD9-81ED-4DB2-BD59-A6C34878D82A}">
                    <a16:rowId xmlns:a16="http://schemas.microsoft.com/office/drawing/2014/main" val="3938190883"/>
                  </a:ext>
                </a:extLst>
              </a:tr>
              <a:tr h="370840">
                <a:tc>
                  <a:txBody>
                    <a:bodyPr/>
                    <a:lstStyle/>
                    <a:p>
                      <a:r>
                        <a:rPr lang="en-ZA" b="1" dirty="0">
                          <a:solidFill>
                            <a:schemeClr val="bg1"/>
                          </a:solidFill>
                        </a:rPr>
                        <a:t>Specific product related transport document</a:t>
                      </a:r>
                    </a:p>
                  </a:txBody>
                  <a:tcPr/>
                </a:tc>
                <a:extLst>
                  <a:ext uri="{0D108BD9-81ED-4DB2-BD59-A6C34878D82A}">
                    <a16:rowId xmlns:a16="http://schemas.microsoft.com/office/drawing/2014/main" val="2793729168"/>
                  </a:ext>
                </a:extLst>
              </a:tr>
            </a:tbl>
          </a:graphicData>
        </a:graphic>
      </p:graphicFrame>
    </p:spTree>
    <p:extLst>
      <p:ext uri="{BB962C8B-B14F-4D97-AF65-F5344CB8AC3E}">
        <p14:creationId xmlns:p14="http://schemas.microsoft.com/office/powerpoint/2010/main" val="680247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CF58476-3EDD-488B-AC38-2D2BE308C2BE}" type="slidenum">
              <a:rPr lang="en-ZA" smtClean="0"/>
              <a:pPr/>
              <a:t>8</a:t>
            </a:fld>
            <a:endParaRPr lang="en-ZA" dirty="0"/>
          </a:p>
        </p:txBody>
      </p:sp>
      <p:sp>
        <p:nvSpPr>
          <p:cNvPr id="4" name="Title 3"/>
          <p:cNvSpPr>
            <a:spLocks noGrp="1"/>
          </p:cNvSpPr>
          <p:nvPr>
            <p:ph type="title"/>
          </p:nvPr>
        </p:nvSpPr>
        <p:spPr>
          <a:xfrm>
            <a:off x="457200" y="-112425"/>
            <a:ext cx="8229600" cy="1143000"/>
          </a:xfrm>
        </p:spPr>
        <p:txBody>
          <a:bodyPr/>
          <a:lstStyle/>
          <a:p>
            <a:pPr algn="ctr"/>
            <a:r>
              <a:rPr lang="en-ZA" dirty="0"/>
              <a:t>Export Cycle</a:t>
            </a:r>
          </a:p>
        </p:txBody>
      </p:sp>
      <p:pic>
        <p:nvPicPr>
          <p:cNvPr id="6" name="Picture 5" descr="Freight Forwarding overview - FINAL - Low Res.jpg"/>
          <p:cNvPicPr>
            <a:picLocks noChangeAspect="1"/>
          </p:cNvPicPr>
          <p:nvPr/>
        </p:nvPicPr>
        <p:blipFill>
          <a:blip r:embed="rId2"/>
          <a:stretch>
            <a:fillRect/>
          </a:stretch>
        </p:blipFill>
        <p:spPr>
          <a:xfrm>
            <a:off x="1331640" y="1109364"/>
            <a:ext cx="6786610" cy="4795329"/>
          </a:xfrm>
          <a:prstGeom prst="rect">
            <a:avLst/>
          </a:prstGeom>
        </p:spPr>
      </p:pic>
      <p:sp>
        <p:nvSpPr>
          <p:cNvPr id="2" name="Rectangle 1">
            <a:extLst>
              <a:ext uri="{FF2B5EF4-FFF2-40B4-BE49-F238E27FC236}">
                <a16:creationId xmlns:a16="http://schemas.microsoft.com/office/drawing/2014/main" id="{159D3FF4-3477-4525-B2FF-606E0AF0E19D}"/>
              </a:ext>
            </a:extLst>
          </p:cNvPr>
          <p:cNvSpPr/>
          <p:nvPr/>
        </p:nvSpPr>
        <p:spPr>
          <a:xfrm>
            <a:off x="5994321" y="6071756"/>
            <a:ext cx="2244140" cy="369332"/>
          </a:xfrm>
          <a:prstGeom prst="rect">
            <a:avLst/>
          </a:prstGeom>
        </p:spPr>
        <p:txBody>
          <a:bodyPr wrap="none">
            <a:spAutoFit/>
          </a:bodyPr>
          <a:lstStyle/>
          <a:p>
            <a:r>
              <a:rPr lang="en-ZA" dirty="0"/>
              <a:t>Workbook page 9 - 11</a:t>
            </a:r>
          </a:p>
        </p:txBody>
      </p:sp>
      <p:sp>
        <p:nvSpPr>
          <p:cNvPr id="7" name="Flowchart: Connector 6">
            <a:extLst>
              <a:ext uri="{FF2B5EF4-FFF2-40B4-BE49-F238E27FC236}">
                <a16:creationId xmlns:a16="http://schemas.microsoft.com/office/drawing/2014/main" id="{D7105498-6DB4-798B-2B46-DB105CA759D5}"/>
              </a:ext>
            </a:extLst>
          </p:cNvPr>
          <p:cNvSpPr/>
          <p:nvPr/>
        </p:nvSpPr>
        <p:spPr>
          <a:xfrm>
            <a:off x="5346249" y="2132856"/>
            <a:ext cx="2892212" cy="1224136"/>
          </a:xfrm>
          <a:prstGeom prst="flowChartConnector">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aphicFrame>
        <p:nvGraphicFramePr>
          <p:cNvPr id="10" name="Table 10">
            <a:extLst>
              <a:ext uri="{FF2B5EF4-FFF2-40B4-BE49-F238E27FC236}">
                <a16:creationId xmlns:a16="http://schemas.microsoft.com/office/drawing/2014/main" id="{075F0A03-B166-AD14-E93A-7B8E8884E31D}"/>
              </a:ext>
            </a:extLst>
          </p:cNvPr>
          <p:cNvGraphicFramePr>
            <a:graphicFrameLocks noGrp="1"/>
          </p:cNvGraphicFramePr>
          <p:nvPr>
            <p:extLst>
              <p:ext uri="{D42A27DB-BD31-4B8C-83A1-F6EECF244321}">
                <p14:modId xmlns:p14="http://schemas.microsoft.com/office/powerpoint/2010/main" val="162184627"/>
              </p:ext>
            </p:extLst>
          </p:nvPr>
        </p:nvGraphicFramePr>
        <p:xfrm>
          <a:off x="2334888" y="3429000"/>
          <a:ext cx="6375173" cy="3337560"/>
        </p:xfrm>
        <a:graphic>
          <a:graphicData uri="http://schemas.openxmlformats.org/drawingml/2006/table">
            <a:tbl>
              <a:tblPr firstRow="1" bandRow="1">
                <a:tableStyleId>{5C22544A-7EE6-4342-B048-85BDC9FD1C3A}</a:tableStyleId>
              </a:tblPr>
              <a:tblGrid>
                <a:gridCol w="6375173">
                  <a:extLst>
                    <a:ext uri="{9D8B030D-6E8A-4147-A177-3AD203B41FA5}">
                      <a16:colId xmlns:a16="http://schemas.microsoft.com/office/drawing/2014/main" val="823219209"/>
                    </a:ext>
                  </a:extLst>
                </a:gridCol>
              </a:tblGrid>
              <a:tr h="370840">
                <a:tc>
                  <a:txBody>
                    <a:bodyPr/>
                    <a:lstStyle/>
                    <a:p>
                      <a:r>
                        <a:rPr lang="en-ZA" b="1" dirty="0">
                          <a:solidFill>
                            <a:schemeClr val="bg1"/>
                          </a:solidFill>
                        </a:rPr>
                        <a:t>Invoice</a:t>
                      </a:r>
                    </a:p>
                  </a:txBody>
                  <a:tcPr/>
                </a:tc>
                <a:extLst>
                  <a:ext uri="{0D108BD9-81ED-4DB2-BD59-A6C34878D82A}">
                    <a16:rowId xmlns:a16="http://schemas.microsoft.com/office/drawing/2014/main" val="284400204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b="1" dirty="0"/>
                        <a:t>Packing list</a:t>
                      </a:r>
                    </a:p>
                  </a:txBody>
                  <a:tcPr/>
                </a:tc>
                <a:extLst>
                  <a:ext uri="{0D108BD9-81ED-4DB2-BD59-A6C34878D82A}">
                    <a16:rowId xmlns:a16="http://schemas.microsoft.com/office/drawing/2014/main" val="158220144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b="1" dirty="0">
                          <a:solidFill>
                            <a:schemeClr val="bg1"/>
                          </a:solidFill>
                        </a:rPr>
                        <a:t>Export Clearing instruction</a:t>
                      </a:r>
                    </a:p>
                  </a:txBody>
                  <a:tcPr/>
                </a:tc>
                <a:extLst>
                  <a:ext uri="{0D108BD9-81ED-4DB2-BD59-A6C34878D82A}">
                    <a16:rowId xmlns:a16="http://schemas.microsoft.com/office/drawing/2014/main" val="1926403492"/>
                  </a:ext>
                </a:extLst>
              </a:tr>
              <a:tr h="370840">
                <a:tc>
                  <a:txBody>
                    <a:bodyPr/>
                    <a:lstStyle/>
                    <a:p>
                      <a:r>
                        <a:rPr lang="en-ZA" b="1" dirty="0">
                          <a:solidFill>
                            <a:schemeClr val="bg1"/>
                          </a:solidFill>
                        </a:rPr>
                        <a:t>SAD 500 customs control – exit S.A.</a:t>
                      </a:r>
                    </a:p>
                  </a:txBody>
                  <a:tcPr/>
                </a:tc>
                <a:extLst>
                  <a:ext uri="{0D108BD9-81ED-4DB2-BD59-A6C34878D82A}">
                    <a16:rowId xmlns:a16="http://schemas.microsoft.com/office/drawing/2014/main" val="3938190883"/>
                  </a:ext>
                </a:extLst>
              </a:tr>
              <a:tr h="370840">
                <a:tc>
                  <a:txBody>
                    <a:bodyPr/>
                    <a:lstStyle/>
                    <a:p>
                      <a:r>
                        <a:rPr lang="en-ZA" b="1" dirty="0">
                          <a:solidFill>
                            <a:schemeClr val="bg1"/>
                          </a:solidFill>
                        </a:rPr>
                        <a:t>Transport document – e.g. Bill of Lading or Airwaybill</a:t>
                      </a:r>
                    </a:p>
                  </a:txBody>
                  <a:tcPr/>
                </a:tc>
                <a:extLst>
                  <a:ext uri="{0D108BD9-81ED-4DB2-BD59-A6C34878D82A}">
                    <a16:rowId xmlns:a16="http://schemas.microsoft.com/office/drawing/2014/main" val="2768831297"/>
                  </a:ext>
                </a:extLst>
              </a:tr>
              <a:tr h="370840">
                <a:tc>
                  <a:txBody>
                    <a:bodyPr/>
                    <a:lstStyle/>
                    <a:p>
                      <a:r>
                        <a:rPr lang="en-ZA" b="1" dirty="0">
                          <a:solidFill>
                            <a:schemeClr val="bg1"/>
                          </a:solidFill>
                        </a:rPr>
                        <a:t>Specific product related transport document</a:t>
                      </a:r>
                    </a:p>
                  </a:txBody>
                  <a:tcPr/>
                </a:tc>
                <a:extLst>
                  <a:ext uri="{0D108BD9-81ED-4DB2-BD59-A6C34878D82A}">
                    <a16:rowId xmlns:a16="http://schemas.microsoft.com/office/drawing/2014/main" val="2793729168"/>
                  </a:ext>
                </a:extLst>
              </a:tr>
              <a:tr h="370840">
                <a:tc>
                  <a:txBody>
                    <a:bodyPr/>
                    <a:lstStyle/>
                    <a:p>
                      <a:r>
                        <a:rPr lang="en-ZA" b="1" dirty="0">
                          <a:solidFill>
                            <a:schemeClr val="bg1"/>
                          </a:solidFill>
                        </a:rPr>
                        <a:t>Product specific compliance docs</a:t>
                      </a:r>
                    </a:p>
                  </a:txBody>
                  <a:tcPr/>
                </a:tc>
                <a:extLst>
                  <a:ext uri="{0D108BD9-81ED-4DB2-BD59-A6C34878D82A}">
                    <a16:rowId xmlns:a16="http://schemas.microsoft.com/office/drawing/2014/main" val="535242385"/>
                  </a:ext>
                </a:extLst>
              </a:tr>
              <a:tr h="370840">
                <a:tc>
                  <a:txBody>
                    <a:bodyPr/>
                    <a:lstStyle/>
                    <a:p>
                      <a:r>
                        <a:rPr lang="en-ZA" b="1" dirty="0">
                          <a:solidFill>
                            <a:schemeClr val="bg1"/>
                          </a:solidFill>
                        </a:rPr>
                        <a:t>Trade agreement documents e.g. Certificate of origin</a:t>
                      </a:r>
                    </a:p>
                  </a:txBody>
                  <a:tcPr/>
                </a:tc>
                <a:extLst>
                  <a:ext uri="{0D108BD9-81ED-4DB2-BD59-A6C34878D82A}">
                    <a16:rowId xmlns:a16="http://schemas.microsoft.com/office/drawing/2014/main" val="2407140916"/>
                  </a:ext>
                </a:extLst>
              </a:tr>
              <a:tr h="370840">
                <a:tc>
                  <a:txBody>
                    <a:bodyPr/>
                    <a:lstStyle/>
                    <a:p>
                      <a:r>
                        <a:rPr lang="en-ZA" b="1" dirty="0">
                          <a:solidFill>
                            <a:schemeClr val="bg1"/>
                          </a:solidFill>
                        </a:rPr>
                        <a:t>Inspection report (if applicable)</a:t>
                      </a:r>
                    </a:p>
                  </a:txBody>
                  <a:tcPr/>
                </a:tc>
                <a:extLst>
                  <a:ext uri="{0D108BD9-81ED-4DB2-BD59-A6C34878D82A}">
                    <a16:rowId xmlns:a16="http://schemas.microsoft.com/office/drawing/2014/main" val="1871261969"/>
                  </a:ext>
                </a:extLst>
              </a:tr>
            </a:tbl>
          </a:graphicData>
        </a:graphic>
      </p:graphicFrame>
    </p:spTree>
    <p:extLst>
      <p:ext uri="{BB962C8B-B14F-4D97-AF65-F5344CB8AC3E}">
        <p14:creationId xmlns:p14="http://schemas.microsoft.com/office/powerpoint/2010/main" val="251555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CF58476-3EDD-488B-AC38-2D2BE308C2BE}" type="slidenum">
              <a:rPr lang="en-ZA" smtClean="0"/>
              <a:pPr/>
              <a:t>9</a:t>
            </a:fld>
            <a:endParaRPr lang="en-ZA" dirty="0"/>
          </a:p>
        </p:txBody>
      </p:sp>
      <p:sp>
        <p:nvSpPr>
          <p:cNvPr id="4" name="Title 3"/>
          <p:cNvSpPr>
            <a:spLocks noGrp="1"/>
          </p:cNvSpPr>
          <p:nvPr>
            <p:ph type="title"/>
          </p:nvPr>
        </p:nvSpPr>
        <p:spPr>
          <a:xfrm>
            <a:off x="457200" y="-112425"/>
            <a:ext cx="8229600" cy="1143000"/>
          </a:xfrm>
        </p:spPr>
        <p:txBody>
          <a:bodyPr/>
          <a:lstStyle/>
          <a:p>
            <a:pPr algn="ctr"/>
            <a:r>
              <a:rPr lang="en-ZA" dirty="0"/>
              <a:t>Export Cycle</a:t>
            </a:r>
          </a:p>
        </p:txBody>
      </p:sp>
      <p:pic>
        <p:nvPicPr>
          <p:cNvPr id="6" name="Picture 5" descr="Freight Forwarding overview - FINAL - Low Res.jpg"/>
          <p:cNvPicPr>
            <a:picLocks noChangeAspect="1"/>
          </p:cNvPicPr>
          <p:nvPr/>
        </p:nvPicPr>
        <p:blipFill>
          <a:blip r:embed="rId2"/>
          <a:stretch>
            <a:fillRect/>
          </a:stretch>
        </p:blipFill>
        <p:spPr>
          <a:xfrm>
            <a:off x="1331640" y="1109364"/>
            <a:ext cx="6786610" cy="4795329"/>
          </a:xfrm>
          <a:prstGeom prst="rect">
            <a:avLst/>
          </a:prstGeom>
        </p:spPr>
      </p:pic>
      <p:sp>
        <p:nvSpPr>
          <p:cNvPr id="2" name="Rectangle 1">
            <a:extLst>
              <a:ext uri="{FF2B5EF4-FFF2-40B4-BE49-F238E27FC236}">
                <a16:creationId xmlns:a16="http://schemas.microsoft.com/office/drawing/2014/main" id="{159D3FF4-3477-4525-B2FF-606E0AF0E19D}"/>
              </a:ext>
            </a:extLst>
          </p:cNvPr>
          <p:cNvSpPr/>
          <p:nvPr/>
        </p:nvSpPr>
        <p:spPr>
          <a:xfrm>
            <a:off x="5994321" y="6071756"/>
            <a:ext cx="2244140" cy="369332"/>
          </a:xfrm>
          <a:prstGeom prst="rect">
            <a:avLst/>
          </a:prstGeom>
        </p:spPr>
        <p:txBody>
          <a:bodyPr wrap="none">
            <a:spAutoFit/>
          </a:bodyPr>
          <a:lstStyle/>
          <a:p>
            <a:r>
              <a:rPr lang="en-ZA" dirty="0"/>
              <a:t>Workbook page 9 - 11</a:t>
            </a:r>
          </a:p>
        </p:txBody>
      </p:sp>
      <p:sp>
        <p:nvSpPr>
          <p:cNvPr id="7" name="Flowchart: Connector 6">
            <a:extLst>
              <a:ext uri="{FF2B5EF4-FFF2-40B4-BE49-F238E27FC236}">
                <a16:creationId xmlns:a16="http://schemas.microsoft.com/office/drawing/2014/main" id="{D7105498-6DB4-798B-2B46-DB105CA759D5}"/>
              </a:ext>
            </a:extLst>
          </p:cNvPr>
          <p:cNvSpPr/>
          <p:nvPr/>
        </p:nvSpPr>
        <p:spPr>
          <a:xfrm>
            <a:off x="1416223" y="3212976"/>
            <a:ext cx="6375173" cy="1008112"/>
          </a:xfrm>
          <a:prstGeom prst="flowChartConnector">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aphicFrame>
        <p:nvGraphicFramePr>
          <p:cNvPr id="10" name="Table 10">
            <a:extLst>
              <a:ext uri="{FF2B5EF4-FFF2-40B4-BE49-F238E27FC236}">
                <a16:creationId xmlns:a16="http://schemas.microsoft.com/office/drawing/2014/main" id="{075F0A03-B166-AD14-E93A-7B8E8884E31D}"/>
              </a:ext>
            </a:extLst>
          </p:cNvPr>
          <p:cNvGraphicFramePr>
            <a:graphicFrameLocks noGrp="1"/>
          </p:cNvGraphicFramePr>
          <p:nvPr>
            <p:extLst>
              <p:ext uri="{D42A27DB-BD31-4B8C-83A1-F6EECF244321}">
                <p14:modId xmlns:p14="http://schemas.microsoft.com/office/powerpoint/2010/main" val="4167844241"/>
              </p:ext>
            </p:extLst>
          </p:nvPr>
        </p:nvGraphicFramePr>
        <p:xfrm>
          <a:off x="1529411" y="4350825"/>
          <a:ext cx="6375173" cy="1381760"/>
        </p:xfrm>
        <a:graphic>
          <a:graphicData uri="http://schemas.openxmlformats.org/drawingml/2006/table">
            <a:tbl>
              <a:tblPr firstRow="1" bandRow="1">
                <a:tableStyleId>{5C22544A-7EE6-4342-B048-85BDC9FD1C3A}</a:tableStyleId>
              </a:tblPr>
              <a:tblGrid>
                <a:gridCol w="6375173">
                  <a:extLst>
                    <a:ext uri="{9D8B030D-6E8A-4147-A177-3AD203B41FA5}">
                      <a16:colId xmlns:a16="http://schemas.microsoft.com/office/drawing/2014/main" val="823219209"/>
                    </a:ext>
                  </a:extLst>
                </a:gridCol>
              </a:tblGrid>
              <a:tr h="370840">
                <a:tc>
                  <a:txBody>
                    <a:bodyPr/>
                    <a:lstStyle/>
                    <a:p>
                      <a:r>
                        <a:rPr lang="en-ZA" b="1" dirty="0">
                          <a:solidFill>
                            <a:schemeClr val="bg1"/>
                          </a:solidFill>
                        </a:rPr>
                        <a:t>TOTAL Shipment Document pack </a:t>
                      </a:r>
                    </a:p>
                  </a:txBody>
                  <a:tcPr/>
                </a:tc>
                <a:extLst>
                  <a:ext uri="{0D108BD9-81ED-4DB2-BD59-A6C34878D82A}">
                    <a16:rowId xmlns:a16="http://schemas.microsoft.com/office/drawing/2014/main" val="284400204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b="1" dirty="0"/>
                        <a:t>Considering all the countries the shipment may go through</a:t>
                      </a:r>
                    </a:p>
                  </a:txBody>
                  <a:tcPr/>
                </a:tc>
                <a:extLst>
                  <a:ext uri="{0D108BD9-81ED-4DB2-BD59-A6C34878D82A}">
                    <a16:rowId xmlns:a16="http://schemas.microsoft.com/office/drawing/2014/main" val="158220144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b="1" dirty="0">
                          <a:solidFill>
                            <a:schemeClr val="bg1"/>
                          </a:solidFill>
                        </a:rPr>
                        <a:t>Considering final country of import</a:t>
                      </a:r>
                    </a:p>
                  </a:txBody>
                  <a:tcPr/>
                </a:tc>
                <a:extLst>
                  <a:ext uri="{0D108BD9-81ED-4DB2-BD59-A6C34878D82A}">
                    <a16:rowId xmlns:a16="http://schemas.microsoft.com/office/drawing/2014/main" val="1926403492"/>
                  </a:ext>
                </a:extLst>
              </a:tr>
            </a:tbl>
          </a:graphicData>
        </a:graphic>
      </p:graphicFrame>
    </p:spTree>
    <p:extLst>
      <p:ext uri="{BB962C8B-B14F-4D97-AF65-F5344CB8AC3E}">
        <p14:creationId xmlns:p14="http://schemas.microsoft.com/office/powerpoint/2010/main" val="22317512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Custom 5">
      <a:dk1>
        <a:sysClr val="windowText" lastClr="000000"/>
      </a:dk1>
      <a:lt1>
        <a:sysClr val="window" lastClr="FFFFFF"/>
      </a:lt1>
      <a:dk2>
        <a:srgbClr val="212121"/>
      </a:dk2>
      <a:lt2>
        <a:srgbClr val="636363"/>
      </a:lt2>
      <a:accent1>
        <a:srgbClr val="088E95"/>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TM03457503[[fn=Quotable]]</Template>
  <TotalTime>3051</TotalTime>
  <Words>1583</Words>
  <Application>Microsoft Office PowerPoint</Application>
  <PresentationFormat>On-screen Show (4:3)</PresentationFormat>
  <Paragraphs>377</Paragraphs>
  <Slides>40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Arial Black</vt:lpstr>
      <vt:lpstr>Calibri</vt:lpstr>
      <vt:lpstr>Calibri Light</vt:lpstr>
      <vt:lpstr>Century Gothic</vt:lpstr>
      <vt:lpstr>Chiller</vt:lpstr>
      <vt:lpstr>Times New Roman</vt:lpstr>
      <vt:lpstr>Wingdings</vt:lpstr>
      <vt:lpstr>Wingdings 2</vt:lpstr>
      <vt:lpstr>Quotable</vt:lpstr>
      <vt:lpstr>PowerPoint Presentation</vt:lpstr>
      <vt:lpstr>Export Cycle</vt:lpstr>
      <vt:lpstr>Understanding the role-players</vt:lpstr>
      <vt:lpstr>Shipping related formula</vt:lpstr>
      <vt:lpstr>Documentation control</vt:lpstr>
      <vt:lpstr>Export Cycle</vt:lpstr>
      <vt:lpstr>Export Cycle</vt:lpstr>
      <vt:lpstr>Export Cycle</vt:lpstr>
      <vt:lpstr>Export Cycle</vt:lpstr>
      <vt:lpstr>Export Cycle</vt:lpstr>
      <vt:lpstr>Export Cycle</vt:lpstr>
      <vt:lpstr>Export Cycle</vt:lpstr>
      <vt:lpstr>Quoting and Invoicing</vt:lpstr>
      <vt:lpstr>Quote – the purpose</vt:lpstr>
      <vt:lpstr>Quote contents</vt:lpstr>
      <vt:lpstr>Question stage</vt:lpstr>
      <vt:lpstr>Export Quote</vt:lpstr>
      <vt:lpstr>Export Quote</vt:lpstr>
      <vt:lpstr>Export Quote</vt:lpstr>
      <vt:lpstr>Quote contents</vt:lpstr>
      <vt:lpstr>Quote contents</vt:lpstr>
      <vt:lpstr>Quote contents</vt:lpstr>
      <vt:lpstr>Quote contents</vt:lpstr>
      <vt:lpstr>Quote contents</vt:lpstr>
      <vt:lpstr>Quote contents</vt:lpstr>
      <vt:lpstr>Quote contents</vt:lpstr>
      <vt:lpstr>Customer Order</vt:lpstr>
      <vt:lpstr>Estimate from the agent </vt:lpstr>
      <vt:lpstr>Export or Commercial Invoice</vt:lpstr>
      <vt:lpstr>Export or Commercial invoice rules...</vt:lpstr>
      <vt:lpstr>Export or Commercial invoice rules...</vt:lpstr>
      <vt:lpstr>PowerPoint Presentation</vt:lpstr>
      <vt:lpstr>  UCR Information</vt:lpstr>
      <vt:lpstr>  UCR Information</vt:lpstr>
      <vt:lpstr>PowerPoint Presentation</vt:lpstr>
      <vt:lpstr>Non-conformance management</vt:lpstr>
      <vt:lpstr>Non-conformance register</vt:lpstr>
      <vt:lpstr>Non-conformance management benefits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Shan</dc:creator>
  <cp:lastModifiedBy>Shan Cade</cp:lastModifiedBy>
  <cp:revision>333</cp:revision>
  <cp:lastPrinted>2022-06-13T14:58:08Z</cp:lastPrinted>
  <dcterms:created xsi:type="dcterms:W3CDTF">2010-01-30T16:37:24Z</dcterms:created>
  <dcterms:modified xsi:type="dcterms:W3CDTF">2022-07-11T07:02:51Z</dcterms:modified>
</cp:coreProperties>
</file>