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handoutMasterIdLst>
    <p:handoutMasterId r:id="rId25"/>
  </p:handoutMasterIdLst>
  <p:sldIdLst>
    <p:sldId id="444" r:id="rId2"/>
    <p:sldId id="285" r:id="rId3"/>
    <p:sldId id="271" r:id="rId4"/>
    <p:sldId id="262" r:id="rId5"/>
    <p:sldId id="287" r:id="rId6"/>
    <p:sldId id="445" r:id="rId7"/>
    <p:sldId id="264" r:id="rId8"/>
    <p:sldId id="446" r:id="rId9"/>
    <p:sldId id="447" r:id="rId10"/>
    <p:sldId id="265" r:id="rId11"/>
    <p:sldId id="258" r:id="rId12"/>
    <p:sldId id="266" r:id="rId13"/>
    <p:sldId id="267" r:id="rId14"/>
    <p:sldId id="268" r:id="rId15"/>
    <p:sldId id="269" r:id="rId16"/>
    <p:sldId id="259" r:id="rId17"/>
    <p:sldId id="263" r:id="rId18"/>
    <p:sldId id="270" r:id="rId19"/>
    <p:sldId id="272" r:id="rId20"/>
    <p:sldId id="286" r:id="rId21"/>
    <p:sldId id="288" r:id="rId22"/>
    <p:sldId id="381" r:id="rId23"/>
  </p:sldIdLst>
  <p:sldSz cx="9144000" cy="6858000" type="screen4x3"/>
  <p:notesSz cx="6881813" cy="96615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68" autoAdjust="0"/>
    <p:restoredTop sz="94660"/>
  </p:normalViewPr>
  <p:slideViewPr>
    <p:cSldViewPr>
      <p:cViewPr varScale="1">
        <p:scale>
          <a:sx n="68" d="100"/>
          <a:sy n="68" d="100"/>
        </p:scale>
        <p:origin x="114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r">
              <a:defRPr sz="1200"/>
            </a:lvl1pPr>
          </a:lstStyle>
          <a:p>
            <a:fld id="{21C4A4D3-B549-4166-B049-752BD26018F5}" type="datetimeFigureOut">
              <a:rPr lang="en-US" smtClean="0"/>
              <a:pPr/>
              <a:t>6/28/2022</a:t>
            </a:fld>
            <a:endParaRPr lang="en-Z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76772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9176772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r">
              <a:defRPr sz="1200"/>
            </a:lvl1pPr>
          </a:lstStyle>
          <a:p>
            <a:fld id="{7CDA2085-6B54-4905-9AF6-2BEAFB647E9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65549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r">
              <a:defRPr sz="1200"/>
            </a:lvl1pPr>
          </a:lstStyle>
          <a:p>
            <a:fld id="{E9E69F88-E1A6-47FB-A452-1AE78404ECFB}" type="datetimeFigureOut">
              <a:rPr lang="en-US" smtClean="0"/>
              <a:pPr/>
              <a:t>6/28/2022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25525" y="723900"/>
            <a:ext cx="4832350" cy="3624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531" tIns="47265" rIns="94531" bIns="47265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589225"/>
            <a:ext cx="5505450" cy="4347686"/>
          </a:xfrm>
          <a:prstGeom prst="rect">
            <a:avLst/>
          </a:prstGeom>
        </p:spPr>
        <p:txBody>
          <a:bodyPr vert="horz" lIns="94531" tIns="47265" rIns="94531" bIns="4726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76772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9176772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r">
              <a:defRPr sz="1200"/>
            </a:lvl1pPr>
          </a:lstStyle>
          <a:p>
            <a:fld id="{7349AA0F-D934-482E-A728-9A0900D6698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79765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6_cDmwlbVkg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EF9E5-CBEB-45AF-B154-86FC8C186624}" type="slidenum">
              <a:rPr lang="en-ZA" smtClean="0"/>
              <a:t>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85967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ZA" dirty="0"/>
              <a:t>Customers expect personal interactions in some form</a:t>
            </a:r>
          </a:p>
          <a:p>
            <a:pPr marL="228600" indent="-228600">
              <a:buFont typeface="+mj-lt"/>
              <a:buAutoNum type="arabicPeriod"/>
            </a:pPr>
            <a:r>
              <a:rPr lang="en-ZA" dirty="0"/>
              <a:t>How would you show personal interaction as a customer service to your customers</a:t>
            </a:r>
          </a:p>
          <a:p>
            <a:pPr marL="228600" indent="-228600">
              <a:buFont typeface="+mj-lt"/>
              <a:buAutoNum type="arabicPeriod"/>
            </a:pPr>
            <a:r>
              <a:rPr lang="en-ZA" dirty="0"/>
              <a:t>Groups of 3 - Skits – mixed bag scenarios – 10 minutes prepare – 2 minutes long</a:t>
            </a:r>
          </a:p>
          <a:p>
            <a:pPr marL="228600" indent="-228600">
              <a:buFont typeface="+mj-lt"/>
              <a:buAutoNum type="arabicPeriod"/>
            </a:pPr>
            <a:r>
              <a:rPr lang="en-ZA" b="1" dirty="0"/>
              <a:t>Measure against the “caring heart “ principles</a:t>
            </a:r>
          </a:p>
          <a:p>
            <a:pPr marL="228600" indent="-228600">
              <a:buFont typeface="+mj-lt"/>
              <a:buAutoNum type="arabicPeriod"/>
            </a:pPr>
            <a:endParaRPr lang="en-ZA" dirty="0"/>
          </a:p>
          <a:p>
            <a:pPr marL="228600" indent="-228600">
              <a:buFont typeface="+mj-lt"/>
              <a:buAutoNum type="arabicPeriod"/>
            </a:pPr>
            <a:endParaRPr lang="en-ZA" dirty="0"/>
          </a:p>
          <a:p>
            <a:pPr marL="228600" indent="-228600">
              <a:buFont typeface="+mj-lt"/>
              <a:buAutoNum type="arabicPeriod"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EF9E5-CBEB-45AF-B154-86FC8C186624}" type="slidenum">
              <a:rPr lang="en-ZA" smtClean="0"/>
              <a:t>13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09640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ZA" dirty="0"/>
              <a:t>Customers want a real time service </a:t>
            </a:r>
          </a:p>
          <a:p>
            <a:pPr marL="228600" indent="-228600">
              <a:buFont typeface="+mj-lt"/>
              <a:buAutoNum type="arabicPeriod"/>
            </a:pPr>
            <a:r>
              <a:rPr lang="en-ZA" dirty="0"/>
              <a:t>Giving them what they want and giving it to them now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ZA" dirty="0"/>
              <a:t>Video clip – faulty towers – handling complaints     </a:t>
            </a:r>
            <a:r>
              <a:rPr lang="en-ZA" dirty="0">
                <a:hlinkClick r:id="rId3"/>
              </a:rPr>
              <a:t>https://youtu.be/6_cDmwlbVkg</a:t>
            </a:r>
            <a:endParaRPr lang="en-ZA" dirty="0"/>
          </a:p>
          <a:p>
            <a:pPr marL="228600" indent="-228600">
              <a:buFont typeface="+mj-lt"/>
              <a:buAutoNum type="arabicPeriod"/>
            </a:pPr>
            <a:endParaRPr lang="en-ZA" dirty="0"/>
          </a:p>
          <a:p>
            <a:pPr marL="228600" indent="-228600">
              <a:buFont typeface="+mj-lt"/>
              <a:buAutoNum type="arabicPeriod"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EF9E5-CBEB-45AF-B154-86FC8C186624}" type="slidenum">
              <a:rPr lang="en-ZA" smtClean="0"/>
              <a:t>14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82261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ZA" dirty="0"/>
              <a:t>Customers are highly opinionated</a:t>
            </a:r>
          </a:p>
          <a:p>
            <a:pPr marL="228600" indent="-228600">
              <a:buFont typeface="+mj-lt"/>
              <a:buAutoNum type="arabicPeriod"/>
            </a:pPr>
            <a:r>
              <a:rPr lang="en-ZA" dirty="0"/>
              <a:t>They talk about good and bad experiences to the whole world </a:t>
            </a:r>
          </a:p>
          <a:p>
            <a:pPr marL="228600" indent="-228600">
              <a:buFont typeface="+mj-lt"/>
              <a:buAutoNum type="arabicPeriod"/>
            </a:pPr>
            <a:r>
              <a:rPr lang="en-ZA" dirty="0"/>
              <a:t>Social media knows about it in 30 seconds – huge risk</a:t>
            </a:r>
          </a:p>
          <a:p>
            <a:pPr marL="228600" indent="-228600">
              <a:buFont typeface="+mj-lt"/>
              <a:buAutoNum type="arabicPeriod"/>
            </a:pPr>
            <a:r>
              <a:rPr lang="en-ZA" dirty="0"/>
              <a:t>How do they market Grace College?</a:t>
            </a:r>
          </a:p>
          <a:p>
            <a:pPr marL="228600" indent="-228600">
              <a:buFont typeface="+mj-lt"/>
              <a:buAutoNum type="arabicPeriod"/>
            </a:pPr>
            <a:r>
              <a:rPr lang="en-ZA" dirty="0"/>
              <a:t>How do they control their marketing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EF9E5-CBEB-45AF-B154-86FC8C186624}" type="slidenum">
              <a:rPr lang="en-ZA" smtClean="0"/>
              <a:t>15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93422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ZA" dirty="0"/>
              <a:t>Schools in general don’t look at the people in their environment as customers</a:t>
            </a:r>
          </a:p>
          <a:p>
            <a:pPr marL="228600" indent="-228600">
              <a:buAutoNum type="arabicPeriod"/>
            </a:pPr>
            <a:r>
              <a:rPr lang="en-ZA" dirty="0"/>
              <a:t>So, they won’t be understanding what the people in their environment actually want</a:t>
            </a:r>
          </a:p>
          <a:p>
            <a:pPr marL="228600" indent="-228600">
              <a:buAutoNum type="arabicPeriod"/>
            </a:pPr>
            <a:r>
              <a:rPr lang="en-ZA" dirty="0"/>
              <a:t>This relates to their customers “customer experience” not being to standard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EF9E5-CBEB-45AF-B154-86FC8C186624}" type="slidenum">
              <a:rPr lang="en-ZA" smtClean="0"/>
              <a:t>16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84265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ZA" dirty="0"/>
              <a:t>Words of wisdom</a:t>
            </a:r>
          </a:p>
          <a:p>
            <a:pPr marL="228600" indent="-228600">
              <a:buAutoNum type="arabicPeriod"/>
            </a:pPr>
            <a:r>
              <a:rPr lang="en-ZA" dirty="0"/>
              <a:t>Hand out flyer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EF9E5-CBEB-45AF-B154-86FC8C186624}" type="slidenum">
              <a:rPr lang="en-ZA" smtClean="0"/>
              <a:t>17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903080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EF9E5-CBEB-45AF-B154-86FC8C186624}" type="slidenum">
              <a:rPr lang="en-ZA" smtClean="0"/>
              <a:t>18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6251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ZA" dirty="0"/>
              <a:t>This is your homework </a:t>
            </a:r>
          </a:p>
          <a:p>
            <a:pPr marL="228600" indent="-228600">
              <a:buAutoNum type="arabicPeriod"/>
            </a:pPr>
            <a:r>
              <a:rPr lang="en-ZA" dirty="0"/>
              <a:t>We’ll be wanting feedback from each one of you via email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ZA" dirty="0"/>
              <a:t>What you did to improve your customer service experience skills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ZA" dirty="0"/>
              <a:t>How it worked out for you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EF9E5-CBEB-45AF-B154-86FC8C186624}" type="slidenum">
              <a:rPr lang="en-ZA" smtClean="0"/>
              <a:t>19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97817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ZA" dirty="0"/>
              <a:t>This is your measurement tool</a:t>
            </a:r>
          </a:p>
          <a:p>
            <a:pPr marL="228600" indent="-228600">
              <a:buAutoNum type="arabicPeriod"/>
            </a:pPr>
            <a:r>
              <a:rPr lang="en-ZA" dirty="0"/>
              <a:t>Handout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EF9E5-CBEB-45AF-B154-86FC8C186624}" type="slidenum">
              <a:rPr lang="en-ZA" smtClean="0"/>
              <a:t>20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90052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ZA" dirty="0"/>
              <a:t>Go to flipcharts – customer service and what customer really wants</a:t>
            </a:r>
          </a:p>
          <a:p>
            <a:pPr marL="228600" indent="-228600">
              <a:buAutoNum type="arabicPeriod"/>
            </a:pPr>
            <a:r>
              <a:rPr lang="en-ZA" dirty="0"/>
              <a:t>Check each point against the 5 points – Slide 17 and Slide 19</a:t>
            </a:r>
          </a:p>
          <a:p>
            <a:pPr marL="228600" indent="-228600">
              <a:buAutoNum type="arabicPeriod"/>
            </a:pPr>
            <a:r>
              <a:rPr lang="en-ZA" dirty="0"/>
              <a:t>Come to a conclusion – on track or need to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EF9E5-CBEB-45AF-B154-86FC8C186624}" type="slidenum">
              <a:rPr lang="en-ZA" smtClean="0"/>
              <a:t>21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70654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ZA" dirty="0"/>
              <a:t>Life’s all about the thinking</a:t>
            </a:r>
          </a:p>
          <a:p>
            <a:pPr marL="228600" indent="-228600">
              <a:buAutoNum type="arabicPeriod"/>
            </a:pPr>
            <a:r>
              <a:rPr lang="en-ZA" dirty="0"/>
              <a:t>The decisions / choices we make </a:t>
            </a:r>
          </a:p>
          <a:p>
            <a:pPr marL="228600" indent="-228600">
              <a:buAutoNum type="arabicPeriod"/>
            </a:pPr>
            <a:r>
              <a:rPr lang="en-ZA" dirty="0"/>
              <a:t>Learning is all about the thinking</a:t>
            </a:r>
          </a:p>
          <a:p>
            <a:pPr marL="228600" indent="-228600">
              <a:buAutoNum type="arabicPeriod"/>
            </a:pPr>
            <a:r>
              <a:rPr lang="en-ZA" dirty="0"/>
              <a:t>You win or lose by the way you choose, so decide to decide right – handout cards</a:t>
            </a:r>
          </a:p>
          <a:p>
            <a:pPr marL="228600" indent="-228600">
              <a:buAutoNum type="arabicPeriod"/>
            </a:pPr>
            <a:r>
              <a:rPr lang="en-ZA" dirty="0"/>
              <a:t>The customer experience is all about the thinking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EF9E5-CBEB-45AF-B154-86FC8C186624}" type="slidenum">
              <a:rPr lang="en-ZA" smtClean="0"/>
              <a:t>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32699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ZA" dirty="0"/>
          </a:p>
          <a:p>
            <a:pPr marL="228600" indent="-228600">
              <a:buAutoNum type="arabicPeriod"/>
            </a:pPr>
            <a:endParaRPr lang="en-ZA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ZA" dirty="0"/>
              <a:t>If you care about someone is it only with a half a heart?</a:t>
            </a:r>
          </a:p>
          <a:p>
            <a:pPr marL="228600" indent="-228600">
              <a:buAutoNum type="arabicPeriod"/>
            </a:pPr>
            <a:r>
              <a:rPr lang="en-ZA" dirty="0"/>
              <a:t>People are about having a caring heart</a:t>
            </a:r>
          </a:p>
          <a:p>
            <a:pPr marL="228600" indent="-228600">
              <a:buAutoNum type="arabicPeriod"/>
            </a:pPr>
            <a:r>
              <a:rPr lang="en-ZA" dirty="0"/>
              <a:t>What are customers – they’re PEOPLE</a:t>
            </a:r>
          </a:p>
          <a:p>
            <a:pPr marL="228600" indent="-228600">
              <a:buAutoNum type="arabicPeriod"/>
            </a:pPr>
            <a:r>
              <a:rPr lang="en-ZA" dirty="0"/>
              <a:t>If you care about yourself, you’ll care about: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Who YOU are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What you say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What you do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Where you go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How you dress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How you treat others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How you do your job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How you write 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How true you are to yourself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What your body language is saying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How you communicate – tone/approach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Timeous communication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Accurate communication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Appropriate communication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How you embrace change / people / life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What role you play in the team</a:t>
            </a:r>
          </a:p>
          <a:p>
            <a:pPr marL="228600" indent="-228600">
              <a:buAutoNum type="arabicPeriod"/>
            </a:pPr>
            <a:r>
              <a:rPr lang="en-ZA" dirty="0"/>
              <a:t>Hand out sheets</a:t>
            </a:r>
          </a:p>
          <a:p>
            <a:pPr marL="228600" indent="-228600">
              <a:buAutoNum type="arabicPeriod"/>
            </a:pPr>
            <a:r>
              <a:rPr lang="en-ZA" dirty="0"/>
              <a:t>Keep the page in front of you</a:t>
            </a:r>
          </a:p>
          <a:p>
            <a:pPr marL="228600" indent="-228600">
              <a:buAutoNum type="arabicPeriod"/>
            </a:pPr>
            <a:r>
              <a:rPr lang="en-ZA" dirty="0"/>
              <a:t>By the end of the session you MUST have written 2 ways that you can, from YOUR heart, care about your customers – external / internal</a:t>
            </a:r>
          </a:p>
          <a:p>
            <a:pPr marL="228600" indent="-228600">
              <a:buAutoNum type="arabicPeriod"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EF9E5-CBEB-45AF-B154-86FC8C186624}" type="slidenum">
              <a:rPr lang="en-ZA" smtClean="0"/>
              <a:t>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40208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ZA" dirty="0"/>
              <a:t>Going to use the flipchart to list their replies</a:t>
            </a:r>
          </a:p>
          <a:p>
            <a:pPr marL="228600" indent="-228600">
              <a:buAutoNum type="arabicPeriod"/>
            </a:pPr>
            <a:r>
              <a:rPr lang="en-ZA" dirty="0"/>
              <a:t>Should have internal and external customers listed</a:t>
            </a:r>
          </a:p>
          <a:p>
            <a:pPr marL="228600" indent="-228600">
              <a:buAutoNum type="arabicPeriod"/>
            </a:pPr>
            <a:r>
              <a:rPr lang="en-ZA" dirty="0"/>
              <a:t>Internal – colleagues / management / other staff / </a:t>
            </a:r>
            <a:r>
              <a:rPr lang="en-ZA" b="1" dirty="0"/>
              <a:t>kids</a:t>
            </a:r>
          </a:p>
          <a:p>
            <a:pPr marL="228600" indent="-228600">
              <a:buAutoNum type="arabicPeriod"/>
            </a:pPr>
            <a:r>
              <a:rPr lang="en-ZA" dirty="0"/>
              <a:t>External – parents /</a:t>
            </a:r>
            <a:r>
              <a:rPr lang="en-ZA" b="1" dirty="0"/>
              <a:t> kids </a:t>
            </a:r>
            <a:r>
              <a:rPr lang="en-ZA" dirty="0"/>
              <a:t>/ service providers / authority bodies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EF9E5-CBEB-45AF-B154-86FC8C186624}" type="slidenum">
              <a:rPr lang="en-ZA" smtClean="0"/>
              <a:t>4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82402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ZA" dirty="0"/>
              <a:t>Use flipchart to write down their thoughts</a:t>
            </a:r>
          </a:p>
          <a:p>
            <a:pPr marL="228600" indent="-228600">
              <a:buAutoNum type="arabicPeriod"/>
            </a:pPr>
            <a:r>
              <a:rPr lang="en-ZA" b="1" dirty="0"/>
              <a:t>At the end- </a:t>
            </a:r>
            <a:r>
              <a:rPr lang="en-ZA" dirty="0"/>
              <a:t>Compare their thoughts to the 5 important things to understand about customers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EF9E5-CBEB-45AF-B154-86FC8C186624}" type="slidenum">
              <a:rPr lang="en-ZA" smtClean="0"/>
              <a:t>5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68987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ZA" b="1" dirty="0"/>
              <a:t>Competency (customer service) is not remarkable (its expected) </a:t>
            </a:r>
          </a:p>
          <a:p>
            <a:r>
              <a:rPr lang="en-ZA" dirty="0"/>
              <a:t>2. Compare thoughts at the 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EF9E5-CBEB-45AF-B154-86FC8C186624}" type="slidenum">
              <a:rPr lang="en-ZA" smtClean="0"/>
              <a:t>7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03422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ZA" dirty="0"/>
              <a:t>The world is a changing place</a:t>
            </a:r>
          </a:p>
          <a:p>
            <a:pPr marL="228600" indent="-228600">
              <a:buAutoNum type="arabicPeriod"/>
            </a:pPr>
            <a:r>
              <a:rPr lang="en-ZA" dirty="0"/>
              <a:t>Grace College needs to monitor changes and trends to keep abreast or be ahead</a:t>
            </a:r>
          </a:p>
          <a:p>
            <a:pPr marL="228600" indent="-228600">
              <a:buAutoNum type="arabicPeriod"/>
            </a:pPr>
            <a:r>
              <a:rPr lang="en-ZA" dirty="0"/>
              <a:t>Gen blending and understanding generations is important to the customer experience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EF9E5-CBEB-45AF-B154-86FC8C186624}" type="slidenum">
              <a:rPr lang="en-ZA" smtClean="0"/>
              <a:t>10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82401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ZA" dirty="0"/>
              <a:t>They have the internet available to them 24/7</a:t>
            </a:r>
          </a:p>
          <a:p>
            <a:pPr marL="228600" indent="-228600">
              <a:buFont typeface="+mj-lt"/>
              <a:buAutoNum type="arabicPeriod"/>
            </a:pPr>
            <a:r>
              <a:rPr lang="en-ZA" dirty="0"/>
              <a:t>They are always connected  in some way 24/7</a:t>
            </a:r>
          </a:p>
          <a:p>
            <a:pPr marL="228600" indent="-228600">
              <a:buFont typeface="+mj-lt"/>
              <a:buAutoNum type="arabicPeriod"/>
            </a:pPr>
            <a:r>
              <a:rPr lang="en-ZA" dirty="0"/>
              <a:t>They are always comparing 24/7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EF9E5-CBEB-45AF-B154-86FC8C186624}" type="slidenum">
              <a:rPr lang="en-ZA" smtClean="0"/>
              <a:t>11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80464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ZA" dirty="0"/>
          </a:p>
          <a:p>
            <a:pPr marL="228600" indent="-228600">
              <a:buAutoNum type="arabicPeriod"/>
            </a:pPr>
            <a:r>
              <a:rPr lang="en-ZA" dirty="0"/>
              <a:t>Whats wrong with this picture</a:t>
            </a:r>
          </a:p>
          <a:p>
            <a:pPr marL="228600" indent="-228600">
              <a:buAutoNum type="arabicPeriod"/>
            </a:pPr>
            <a:r>
              <a:rPr lang="en-ZA" dirty="0"/>
              <a:t>Customers want an honest experience – what does this mean?</a:t>
            </a:r>
          </a:p>
          <a:p>
            <a:pPr marL="228600" indent="-228600">
              <a:buAutoNum type="arabicPeriod"/>
            </a:pPr>
            <a:r>
              <a:rPr lang="en-ZA" dirty="0"/>
              <a:t>No hidden agendas</a:t>
            </a:r>
          </a:p>
          <a:p>
            <a:pPr marL="228600" indent="-228600">
              <a:buAutoNum type="arabicPeriod"/>
            </a:pPr>
            <a:r>
              <a:rPr lang="en-ZA" dirty="0"/>
              <a:t>No hidden costs</a:t>
            </a:r>
          </a:p>
          <a:p>
            <a:pPr marL="228600" indent="-228600">
              <a:buAutoNum type="arabicPeriod"/>
            </a:pPr>
            <a:r>
              <a:rPr lang="en-ZA" dirty="0"/>
              <a:t>Everything visible</a:t>
            </a:r>
          </a:p>
          <a:p>
            <a:pPr marL="228600" indent="-228600">
              <a:buAutoNum type="arabicPeriod"/>
            </a:pPr>
            <a:r>
              <a:rPr lang="en-ZA" dirty="0"/>
              <a:t>“open door” approach</a:t>
            </a:r>
          </a:p>
          <a:p>
            <a:pPr marL="228600" indent="-228600">
              <a:buAutoNum type="arabicPeriod"/>
            </a:pPr>
            <a:r>
              <a:rPr lang="en-ZA" b="1" dirty="0"/>
              <a:t>Customers will take word of mouth over a brand</a:t>
            </a:r>
          </a:p>
          <a:p>
            <a:pPr marL="228600" indent="-228600">
              <a:buAutoNum type="arabicPeriod"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EF9E5-CBEB-45AF-B154-86FC8C186624}" type="slidenum">
              <a:rPr lang="en-ZA" smtClean="0"/>
              <a:t>12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45332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solidFill>
            <a:srgbClr val="009999"/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8476-3EDD-488B-AC38-2D2BE308C2BE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6C495A-14F7-40BA-8F36-E670B12AF7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955384"/>
            <a:ext cx="3270002" cy="183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4767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53A4-DDEC-4BA7-92E1-2BC918D42C4E}" type="datetime1">
              <a:rPr lang="en-US" smtClean="0"/>
              <a:pPr/>
              <a:t>6/28/2022</a:t>
            </a:fld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8476-3EDD-488B-AC38-2D2BE308C2BE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3591090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53A4-DDEC-4BA7-92E1-2BC918D42C4E}" type="datetime1">
              <a:rPr lang="en-US" smtClean="0"/>
              <a:pPr/>
              <a:t>6/28/2022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8476-3EDD-488B-AC38-2D2BE308C2BE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2931232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53A4-DDEC-4BA7-92E1-2BC918D42C4E}" type="datetime1">
              <a:rPr lang="en-US" smtClean="0"/>
              <a:pPr/>
              <a:t>6/28/2022</a:t>
            </a:fld>
            <a:endParaRPr lang="en-Z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8476-3EDD-488B-AC38-2D2BE308C2BE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9560215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E550F-5841-427A-9F25-14E680AD8E44}" type="datetime1">
              <a:rPr lang="en-US" smtClean="0"/>
              <a:pPr/>
              <a:t>6/28/2022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8476-3EDD-488B-AC38-2D2BE308C2BE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55931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5672-2E27-4EBC-A198-313B187CFD53}" type="datetime1">
              <a:rPr lang="en-US" smtClean="0"/>
              <a:pPr/>
              <a:t>6/28/2022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8476-3EDD-488B-AC38-2D2BE308C2BE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09241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rgbClr val="0099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02" y="404664"/>
            <a:ext cx="3135042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92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rgbClr val="009999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4712-7C53-43BF-A752-8D4A453B2103}" type="datetime1">
              <a:rPr lang="en-US" smtClean="0"/>
              <a:pPr/>
              <a:t>6/28/2022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8476-3EDD-488B-AC38-2D2BE308C2BE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8C5F89-BD2E-483E-9558-4AB615F564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31" y="5796418"/>
            <a:ext cx="2175171" cy="122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50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01AA-ACF6-4109-B089-9999DFA92F43}" type="datetime1">
              <a:rPr lang="en-US" smtClean="0"/>
              <a:pPr/>
              <a:t>6/28/2022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8476-3EDD-488B-AC38-2D2BE308C2BE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12694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87D8-6822-42CF-9FC0-FC57D2513DA6}" type="datetime1">
              <a:rPr lang="en-US" smtClean="0"/>
              <a:pPr/>
              <a:t>6/28/2022</a:t>
            </a:fld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8476-3EDD-488B-AC38-2D2BE308C2BE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91365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9ED14-3C72-4BCF-9FE6-F7C06F5FFC89}" type="datetime1">
              <a:rPr lang="en-US" smtClean="0"/>
              <a:pPr/>
              <a:t>6/28/2022</a:t>
            </a:fld>
            <a:endParaRPr lang="en-Z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8476-3EDD-488B-AC38-2D2BE308C2BE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73875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FD17A-1919-4EC9-AB35-79DA5D08EDA3}" type="datetime1">
              <a:rPr lang="en-US" smtClean="0"/>
              <a:pPr/>
              <a:t>6/28/2022</a:t>
            </a:fld>
            <a:endParaRPr lang="en-Z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8476-3EDD-488B-AC38-2D2BE308C2BE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6394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5F3A-8B10-48E9-A529-3FB86098B7F4}" type="datetime1">
              <a:rPr lang="en-US" smtClean="0"/>
              <a:pPr/>
              <a:t>6/28/2022</a:t>
            </a:fld>
            <a:endParaRPr lang="en-Z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8476-3EDD-488B-AC38-2D2BE308C2BE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18701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A462-2101-4821-85C9-7221118D44D8}" type="datetime1">
              <a:rPr lang="en-US" smtClean="0"/>
              <a:pPr/>
              <a:t>6/28/2022</a:t>
            </a:fld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58476-3EDD-488B-AC38-2D2BE308C2BE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9552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C06853A4-DDEC-4BA7-92E1-2BC918D42C4E}" type="datetime1">
              <a:rPr lang="en-US" smtClean="0"/>
              <a:pPr/>
              <a:t>6/28/2022</a:t>
            </a:fld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6CF58476-3EDD-488B-AC38-2D2BE308C2BE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9623421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06853A4-DDEC-4BA7-92E1-2BC918D42C4E}" type="datetime1">
              <a:rPr lang="en-US" smtClean="0"/>
              <a:pPr/>
              <a:t>6/28/2022</a:t>
            </a:fld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6CF58476-3EDD-488B-AC38-2D2BE308C2BE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8" name="Picture 7" descr="Shan Cade Logo - Low Resolution.jpg">
            <a:extLst>
              <a:ext uri="{FF2B5EF4-FFF2-40B4-BE49-F238E27FC236}">
                <a16:creationId xmlns:a16="http://schemas.microsoft.com/office/drawing/2014/main" id="{6447F8DB-B66E-4ECB-AECA-58896652975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358082" y="142852"/>
            <a:ext cx="1571604" cy="71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138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0" kern="1200" cap="none" spc="0">
          <a:ln>
            <a:noFill/>
          </a:ln>
          <a:solidFill>
            <a:sysClr val="windowText" lastClr="000000"/>
          </a:solidFill>
          <a:effectLst/>
          <a:latin typeface="Calibri Light" panose="020F0302020204030204" pitchFamily="34" charset="0"/>
          <a:ea typeface="Batang" panose="02030600000101010101" pitchFamily="18" charset="-127"/>
          <a:cs typeface="Calibri Light" panose="020F03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Documents/1%20-%20EDUCATIONAL%20MATERIAL/1.%20Posters%20-%20PDFS/Posters%20-%20March%202021/Poster%208%20Page%20System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han@shancade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/>
          <p:cNvSpPr txBox="1">
            <a:spLocks/>
          </p:cNvSpPr>
          <p:nvPr/>
        </p:nvSpPr>
        <p:spPr>
          <a:xfrm>
            <a:off x="4067944" y="6344031"/>
            <a:ext cx="4248472" cy="325329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ZA" sz="1600" dirty="0"/>
              <a:t>Prepared by  Shân Cade</a:t>
            </a:r>
          </a:p>
        </p:txBody>
      </p:sp>
      <p:sp>
        <p:nvSpPr>
          <p:cNvPr id="17" name="TextBox 16"/>
          <p:cNvSpPr txBox="1"/>
          <p:nvPr/>
        </p:nvSpPr>
        <p:spPr>
          <a:xfrm rot="2907097">
            <a:off x="5261220" y="654878"/>
            <a:ext cx="1415772" cy="589110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ZA" sz="4000" dirty="0"/>
              <a:t>What is Customer Service?</a:t>
            </a:r>
          </a:p>
          <a:p>
            <a:pPr algn="ctr"/>
            <a:r>
              <a:rPr lang="en-ZA" sz="4000" b="1" dirty="0">
                <a:solidFill>
                  <a:srgbClr val="FFFF00"/>
                </a:solidFill>
              </a:rPr>
              <a:t>Your opinion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6214335"/>
            <a:ext cx="873847" cy="527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BBE01A-8406-4BC8-99CE-CC223EE4E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76" y="1844824"/>
            <a:ext cx="2524125" cy="180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57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BB973C-ED70-4E9B-9092-9D5D00F09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What’s your opinion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CF05D3-FC51-4DA0-A1C7-B519C21C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744EC-4E50-44EA-B084-7DBF58C5D60C}" type="slidenum">
              <a:rPr lang="en-ZA" smtClean="0"/>
              <a:t>10</a:t>
            </a:fld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5147EA-42BD-42EA-9E17-D2E670AF3CD9}"/>
              </a:ext>
            </a:extLst>
          </p:cNvPr>
          <p:cNvSpPr/>
          <p:nvPr/>
        </p:nvSpPr>
        <p:spPr>
          <a:xfrm>
            <a:off x="611560" y="456098"/>
            <a:ext cx="748883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5 </a:t>
            </a:r>
            <a:r>
              <a:rPr lang="en-US" sz="4400" b="1" cap="none" spc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Important Things</a:t>
            </a:r>
          </a:p>
          <a:p>
            <a:pPr algn="ctr"/>
            <a:r>
              <a:rPr lang="en-US" sz="4400" b="1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To Understand </a:t>
            </a:r>
          </a:p>
          <a:p>
            <a:pPr algn="ctr"/>
            <a:r>
              <a:rPr lang="en-US" sz="4400" b="1" cap="none" spc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About </a:t>
            </a:r>
            <a:r>
              <a:rPr lang="en-US" sz="4400" b="1" cap="none" spc="0" dirty="0">
                <a:ln w="12700">
                  <a:noFill/>
                  <a:prstDash val="solid"/>
                </a:ln>
                <a:solidFill>
                  <a:srgbClr val="0099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Customers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1951D-3F5C-F4E3-A880-1B27894154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708920"/>
            <a:ext cx="3849721" cy="384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93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744EC-4E50-44EA-B084-7DBF58C5D60C}" type="slidenum">
              <a:rPr lang="en-ZA" smtClean="0"/>
              <a:t>11</a:t>
            </a:fld>
            <a:endParaRPr lang="en-ZA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6809997-276B-4FEA-A75D-04D48980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17514" y="6118483"/>
            <a:ext cx="4724400" cy="440959"/>
          </a:xfrm>
        </p:spPr>
        <p:txBody>
          <a:bodyPr/>
          <a:lstStyle/>
          <a:p>
            <a:r>
              <a:rPr lang="en-ZA" sz="2800" b="1" dirty="0"/>
              <a:t>What’s Your Opinion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91E6F7-F503-4181-BD65-4184826D1183}"/>
              </a:ext>
            </a:extLst>
          </p:cNvPr>
          <p:cNvSpPr txBox="1"/>
          <p:nvPr/>
        </p:nvSpPr>
        <p:spPr>
          <a:xfrm>
            <a:off x="461144" y="332656"/>
            <a:ext cx="950902" cy="1200329"/>
          </a:xfrm>
          <a:prstGeom prst="rect">
            <a:avLst/>
          </a:prstGeom>
          <a:solidFill>
            <a:srgbClr val="0099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ZA" sz="7200" dirty="0">
                <a:solidFill>
                  <a:schemeClr val="bg1"/>
                </a:solidFill>
              </a:rPr>
              <a:t>1.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332606-764D-40DE-9B35-486747333076}"/>
              </a:ext>
            </a:extLst>
          </p:cNvPr>
          <p:cNvSpPr txBox="1"/>
          <p:nvPr/>
        </p:nvSpPr>
        <p:spPr>
          <a:xfrm>
            <a:off x="4253924" y="913417"/>
            <a:ext cx="4475905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sz="2800" b="1" dirty="0">
                <a:solidFill>
                  <a:schemeClr val="bg1"/>
                </a:solidFill>
              </a:rPr>
              <a:t>Customers control the </a:t>
            </a:r>
          </a:p>
          <a:p>
            <a:pPr algn="ctr"/>
            <a:r>
              <a:rPr lang="en-ZA" sz="2800" b="1" dirty="0">
                <a:solidFill>
                  <a:schemeClr val="bg1"/>
                </a:solidFill>
              </a:rPr>
              <a:t>experience they want</a:t>
            </a:r>
          </a:p>
          <a:p>
            <a:endParaRPr lang="en-ZA" sz="2800" dirty="0">
              <a:solidFill>
                <a:schemeClr val="bg1"/>
              </a:solidFill>
            </a:endParaRP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en-ZA" sz="2400" b="1" dirty="0">
                <a:solidFill>
                  <a:schemeClr val="bg1"/>
                </a:solidFill>
              </a:rPr>
              <a:t>THEY RESEARCH</a:t>
            </a: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en-ZA" sz="2400" b="1" dirty="0">
                <a:solidFill>
                  <a:schemeClr val="bg1"/>
                </a:solidFill>
              </a:rPr>
              <a:t>THEY EXPLORE</a:t>
            </a: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en-ZA" sz="2400" b="1" dirty="0">
                <a:solidFill>
                  <a:schemeClr val="bg1"/>
                </a:solidFill>
              </a:rPr>
              <a:t>THEY SHARE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DAEC1A-63CE-5C97-386B-19A1AB122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03" y="1873915"/>
            <a:ext cx="4077072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7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744EC-4E50-44EA-B084-7DBF58C5D60C}" type="slidenum">
              <a:rPr lang="en-ZA" smtClean="0"/>
              <a:t>12</a:t>
            </a:fld>
            <a:endParaRPr lang="en-ZA" dirty="0"/>
          </a:p>
        </p:txBody>
      </p:sp>
      <p:pic>
        <p:nvPicPr>
          <p:cNvPr id="6" name="Content Placeholder 5" descr="Third party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9752" y="1059769"/>
            <a:ext cx="4733488" cy="35455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38438D-4987-42BF-A625-0C18A5CC5A02}"/>
              </a:ext>
            </a:extLst>
          </p:cNvPr>
          <p:cNvSpPr/>
          <p:nvPr/>
        </p:nvSpPr>
        <p:spPr>
          <a:xfrm rot="21167830">
            <a:off x="1100103" y="4621035"/>
            <a:ext cx="7600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An honest experience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6809997-276B-4FEA-A75D-04D48980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17514" y="6118483"/>
            <a:ext cx="4724400" cy="440959"/>
          </a:xfrm>
        </p:spPr>
        <p:txBody>
          <a:bodyPr/>
          <a:lstStyle/>
          <a:p>
            <a:r>
              <a:rPr lang="en-ZA" sz="2800" b="1" dirty="0"/>
              <a:t>What’s Your Opinion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91E6F7-F503-4181-BD65-4184826D1183}"/>
              </a:ext>
            </a:extLst>
          </p:cNvPr>
          <p:cNvSpPr txBox="1"/>
          <p:nvPr/>
        </p:nvSpPr>
        <p:spPr>
          <a:xfrm>
            <a:off x="467544" y="365383"/>
            <a:ext cx="867545" cy="1200329"/>
          </a:xfrm>
          <a:prstGeom prst="rect">
            <a:avLst/>
          </a:prstGeom>
          <a:solidFill>
            <a:srgbClr val="0099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ZA" sz="7200" dirty="0">
                <a:solidFill>
                  <a:schemeClr val="tx1"/>
                </a:solidFill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3765945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744EC-4E50-44EA-B084-7DBF58C5D60C}" type="slidenum">
              <a:rPr lang="en-ZA" smtClean="0"/>
              <a:t>13</a:t>
            </a:fld>
            <a:endParaRPr lang="en-ZA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6809997-276B-4FEA-A75D-04D48980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17514" y="6118483"/>
            <a:ext cx="4724400" cy="440959"/>
          </a:xfrm>
        </p:spPr>
        <p:txBody>
          <a:bodyPr/>
          <a:lstStyle/>
          <a:p>
            <a:r>
              <a:rPr lang="en-ZA" sz="2800" b="1" dirty="0"/>
              <a:t>What’s Your Opinion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91E6F7-F503-4181-BD65-4184826D1183}"/>
              </a:ext>
            </a:extLst>
          </p:cNvPr>
          <p:cNvSpPr txBox="1"/>
          <p:nvPr/>
        </p:nvSpPr>
        <p:spPr>
          <a:xfrm>
            <a:off x="364534" y="332656"/>
            <a:ext cx="841897" cy="1200329"/>
          </a:xfrm>
          <a:prstGeom prst="rect">
            <a:avLst/>
          </a:prstGeom>
          <a:solidFill>
            <a:srgbClr val="0099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ZA" sz="7200" dirty="0">
                <a:solidFill>
                  <a:schemeClr val="tx1"/>
                </a:solidFill>
              </a:rPr>
              <a:t>3.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B4B29D-072D-4398-A533-1D488F507D15}"/>
              </a:ext>
            </a:extLst>
          </p:cNvPr>
          <p:cNvSpPr txBox="1"/>
          <p:nvPr/>
        </p:nvSpPr>
        <p:spPr>
          <a:xfrm>
            <a:off x="1491917" y="456345"/>
            <a:ext cx="718498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ZA" sz="4000" b="1" dirty="0"/>
              <a:t>Personal Interaction – HOW?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6FE35F-6F5D-2B4B-34F2-F03589A5E9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408" y="2029459"/>
            <a:ext cx="4553890" cy="455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75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744EC-4E50-44EA-B084-7DBF58C5D60C}" type="slidenum">
              <a:rPr lang="en-ZA" smtClean="0"/>
              <a:t>14</a:t>
            </a:fld>
            <a:endParaRPr lang="en-ZA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6809997-276B-4FEA-A75D-04D48980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061" y="5965527"/>
            <a:ext cx="4724400" cy="440959"/>
          </a:xfrm>
        </p:spPr>
        <p:txBody>
          <a:bodyPr/>
          <a:lstStyle/>
          <a:p>
            <a:r>
              <a:rPr lang="en-ZA" sz="2800" b="1" dirty="0">
                <a:solidFill>
                  <a:schemeClr val="bg1"/>
                </a:solidFill>
              </a:rPr>
              <a:t>What’s Your Opinion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91E6F7-F503-4181-BD65-4184826D1183}"/>
              </a:ext>
            </a:extLst>
          </p:cNvPr>
          <p:cNvSpPr txBox="1"/>
          <p:nvPr/>
        </p:nvSpPr>
        <p:spPr>
          <a:xfrm>
            <a:off x="340749" y="181090"/>
            <a:ext cx="910827" cy="1200329"/>
          </a:xfrm>
          <a:prstGeom prst="rect">
            <a:avLst/>
          </a:prstGeom>
          <a:solidFill>
            <a:srgbClr val="0099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ZA" sz="7200" dirty="0">
                <a:solidFill>
                  <a:schemeClr val="tx1"/>
                </a:solidFill>
              </a:rPr>
              <a:t>4.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54F025-96D9-4BF8-8249-8BC970C1DC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96" y="2647136"/>
            <a:ext cx="2479856" cy="2479856"/>
          </a:xfrm>
          <a:prstGeom prst="rect">
            <a:avLst/>
          </a:prstGeom>
        </p:spPr>
      </p:pic>
      <p:pic>
        <p:nvPicPr>
          <p:cNvPr id="11" name="Handling complaints 2">
            <a:hlinkClick r:id="" action="ppaction://media"/>
            <a:extLst>
              <a:ext uri="{FF2B5EF4-FFF2-40B4-BE49-F238E27FC236}">
                <a16:creationId xmlns:a16="http://schemas.microsoft.com/office/drawing/2014/main" id="{F369ADFD-6402-4481-BB56-6D65D56CB7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71027" y="2172634"/>
            <a:ext cx="3979411" cy="29845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FA5F67-3540-47DB-9A23-02B762B2452D}"/>
              </a:ext>
            </a:extLst>
          </p:cNvPr>
          <p:cNvSpPr txBox="1"/>
          <p:nvPr/>
        </p:nvSpPr>
        <p:spPr>
          <a:xfrm rot="20635793">
            <a:off x="1910281" y="334283"/>
            <a:ext cx="18722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TIME</a:t>
            </a:r>
          </a:p>
        </p:txBody>
      </p:sp>
    </p:spTree>
    <p:extLst>
      <p:ext uri="{BB962C8B-B14F-4D97-AF65-F5344CB8AC3E}">
        <p14:creationId xmlns:p14="http://schemas.microsoft.com/office/powerpoint/2010/main" val="160073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043551C-A665-42B9-9213-16223EB0B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340" y="2293558"/>
            <a:ext cx="1783085" cy="178308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744EC-4E50-44EA-B084-7DBF58C5D60C}" type="slidenum">
              <a:rPr lang="en-ZA" smtClean="0"/>
              <a:t>15</a:t>
            </a:fld>
            <a:endParaRPr lang="en-ZA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6809997-276B-4FEA-A75D-04D48980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17514" y="6118483"/>
            <a:ext cx="4724400" cy="440959"/>
          </a:xfrm>
        </p:spPr>
        <p:txBody>
          <a:bodyPr/>
          <a:lstStyle/>
          <a:p>
            <a:r>
              <a:rPr lang="en-ZA" sz="2800" b="1" dirty="0"/>
              <a:t>What’s Your Opinion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91E6F7-F503-4181-BD65-4184826D1183}"/>
              </a:ext>
            </a:extLst>
          </p:cNvPr>
          <p:cNvSpPr txBox="1"/>
          <p:nvPr/>
        </p:nvSpPr>
        <p:spPr>
          <a:xfrm>
            <a:off x="493190" y="158106"/>
            <a:ext cx="859531" cy="1200329"/>
          </a:xfrm>
          <a:prstGeom prst="rect">
            <a:avLst/>
          </a:prstGeom>
          <a:solidFill>
            <a:srgbClr val="0099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ZA" sz="7200" dirty="0">
                <a:solidFill>
                  <a:schemeClr val="tx1"/>
                </a:solidFill>
              </a:rPr>
              <a:t>5.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4138B7-9D53-4278-AE49-060F0665C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148" y="318367"/>
            <a:ext cx="2143125" cy="2133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AFDB40-BCFE-418E-B5C5-3B32C14CA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704" y="228566"/>
            <a:ext cx="1844811" cy="18448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688149-CFFD-42FB-A3D4-C4FACF4D2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3" y="1623132"/>
            <a:ext cx="2143125" cy="213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E6EA72-CD6F-4B30-8A4E-79195CED4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342" y="3712291"/>
            <a:ext cx="2143125" cy="2133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9689C6-E149-4F50-8E80-F0E114F50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340" y="821147"/>
            <a:ext cx="1472411" cy="1472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CE27D6-909D-428A-AE2B-C232C5213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030" y="3833505"/>
            <a:ext cx="2012386" cy="20123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438D06-3256-4774-87A5-A10521D03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753" y="2034803"/>
            <a:ext cx="1783085" cy="178308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4A9A9F4-003B-4638-A145-61CFFB6CE984}"/>
              </a:ext>
            </a:extLst>
          </p:cNvPr>
          <p:cNvCxnSpPr/>
          <p:nvPr/>
        </p:nvCxnSpPr>
        <p:spPr>
          <a:xfrm>
            <a:off x="4788024" y="228566"/>
            <a:ext cx="0" cy="5432682"/>
          </a:xfrm>
          <a:prstGeom prst="straightConnector1">
            <a:avLst/>
          </a:prstGeom>
          <a:ln w="57150"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E49BCE6-CB36-4578-A09C-E093C54A0F9B}"/>
              </a:ext>
            </a:extLst>
          </p:cNvPr>
          <p:cNvSpPr txBox="1"/>
          <p:nvPr/>
        </p:nvSpPr>
        <p:spPr>
          <a:xfrm rot="20706954">
            <a:off x="667854" y="2997945"/>
            <a:ext cx="780683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ZA" sz="3600" dirty="0"/>
              <a:t>Customers are highly opinionated</a:t>
            </a:r>
          </a:p>
        </p:txBody>
      </p:sp>
    </p:spTree>
    <p:extLst>
      <p:ext uri="{BB962C8B-B14F-4D97-AF65-F5344CB8AC3E}">
        <p14:creationId xmlns:p14="http://schemas.microsoft.com/office/powerpoint/2010/main" val="1355515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705AC-093D-48AB-8957-4C086D9A0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62" y="106232"/>
            <a:ext cx="7524003" cy="970450"/>
          </a:xfrm>
        </p:spPr>
        <p:txBody>
          <a:bodyPr/>
          <a:lstStyle/>
          <a:p>
            <a:r>
              <a:rPr lang="en-ZA" dirty="0"/>
              <a:t>A few stats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56079-D2E0-44EA-A05D-572A15E7B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1076682"/>
            <a:ext cx="7520940" cy="4704636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/>
              <a:t>80% of service providers say that they give excellent customer service</a:t>
            </a:r>
          </a:p>
          <a:p>
            <a:pPr lvl="2"/>
            <a:r>
              <a:rPr lang="en-ZA" dirty="0"/>
              <a:t>The TRUTH  - only 8% do</a:t>
            </a:r>
          </a:p>
          <a:p>
            <a:pPr marL="237744" lvl="2" indent="0">
              <a:buNone/>
            </a:pPr>
            <a:endParaRPr lang="en-ZA" dirty="0"/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ZA" b="1" dirty="0"/>
              <a:t>54%</a:t>
            </a:r>
            <a:r>
              <a:rPr lang="en-ZA" dirty="0"/>
              <a:t> of customers have higher expectations for customer service today compared to one year ago.</a:t>
            </a:r>
            <a:br>
              <a:rPr lang="en-ZA" dirty="0"/>
            </a:br>
            <a:r>
              <a:rPr lang="en-ZA" dirty="0"/>
              <a:t>This percentage jumps to </a:t>
            </a:r>
            <a:r>
              <a:rPr lang="en-ZA" b="1" dirty="0"/>
              <a:t>66%</a:t>
            </a:r>
            <a:r>
              <a:rPr lang="en-ZA" dirty="0"/>
              <a:t> for consumers aged from 18 to 34 years old.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en-ZA" dirty="0"/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ZA" b="1" dirty="0"/>
              <a:t>90%</a:t>
            </a:r>
            <a:r>
              <a:rPr lang="en-ZA" dirty="0"/>
              <a:t> of customers are influenced by positive reviews when buying a product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en-ZA" dirty="0"/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ZA" dirty="0"/>
              <a:t>When asking consumers what impacts their level of trust with a company, </a:t>
            </a:r>
            <a:r>
              <a:rPr lang="en-ZA" b="1" dirty="0"/>
              <a:t>offering excellent customer service is ranked number one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en-ZA" b="1" dirty="0"/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ZA" b="1" dirty="0"/>
              <a:t>87%</a:t>
            </a:r>
            <a:r>
              <a:rPr lang="en-ZA" dirty="0"/>
              <a:t> of organizations agree traditional experiences no longer satisfy customers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en-ZA" b="1" dirty="0"/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ZA" b="1" dirty="0"/>
              <a:t>33%</a:t>
            </a:r>
            <a:r>
              <a:rPr lang="en-ZA" dirty="0"/>
              <a:t> of customers who abandoned a business relationship last year did so because personalization was lacking.</a:t>
            </a:r>
          </a:p>
          <a:p>
            <a:pPr marL="0" lvl="1" indent="0">
              <a:buClrTx/>
              <a:buNone/>
            </a:pPr>
            <a:endParaRPr lang="en-ZA" dirty="0"/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ZA" b="1" dirty="0"/>
              <a:t>48%</a:t>
            </a:r>
            <a:r>
              <a:rPr lang="en-ZA" dirty="0"/>
              <a:t> of consumers expect specialized treatment for being a good customer</a:t>
            </a:r>
          </a:p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7B38B-A82E-40E1-9D45-1C7660B9A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744EC-4E50-44EA-B084-7DBF58C5D60C}" type="slidenum">
              <a:rPr lang="en-ZA" smtClean="0"/>
              <a:t>16</a:t>
            </a:fld>
            <a:endParaRPr lang="en-Z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04DC95-9DAC-4B2E-9673-29D23BCC0B7A}"/>
              </a:ext>
            </a:extLst>
          </p:cNvPr>
          <p:cNvSpPr/>
          <p:nvPr/>
        </p:nvSpPr>
        <p:spPr>
          <a:xfrm>
            <a:off x="1538673" y="5506998"/>
            <a:ext cx="7061408" cy="54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https://www.customerthermometer.com/customer-service/customer-service-and-satisfaction-statistics-for-2019/</a:t>
            </a:r>
          </a:p>
        </p:txBody>
      </p:sp>
    </p:spTree>
    <p:extLst>
      <p:ext uri="{BB962C8B-B14F-4D97-AF65-F5344CB8AC3E}">
        <p14:creationId xmlns:p14="http://schemas.microsoft.com/office/powerpoint/2010/main" val="367841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7ED088E1-BAF4-47F3-8FC4-C484E12D7C87}"/>
              </a:ext>
            </a:extLst>
          </p:cNvPr>
          <p:cNvSpPr/>
          <p:nvPr/>
        </p:nvSpPr>
        <p:spPr>
          <a:xfrm>
            <a:off x="611559" y="1203485"/>
            <a:ext cx="8035627" cy="4392488"/>
          </a:xfrm>
          <a:prstGeom prst="foldedCorner">
            <a:avLst>
              <a:gd name="adj" fmla="val 350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F645EE-2BE9-4CDB-80DD-656282225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744EC-4E50-44EA-B084-7DBF58C5D60C}" type="slidenum">
              <a:rPr lang="en-ZA" smtClean="0"/>
              <a:t>17</a:t>
            </a:fld>
            <a:endParaRPr lang="en-Z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1CE76C-DFF5-4359-9E05-45631FECF63E}"/>
              </a:ext>
            </a:extLst>
          </p:cNvPr>
          <p:cNvSpPr/>
          <p:nvPr/>
        </p:nvSpPr>
        <p:spPr>
          <a:xfrm>
            <a:off x="1139941" y="2492896"/>
            <a:ext cx="70936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/>
                <a:solidFill>
                  <a:schemeClr val="bg1"/>
                </a:solidFill>
              </a:rPr>
              <a:t>The Page 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53FE0A-7203-050D-F28E-B6CC9AF1C212}"/>
              </a:ext>
            </a:extLst>
          </p:cNvPr>
          <p:cNvSpPr txBox="1"/>
          <p:nvPr/>
        </p:nvSpPr>
        <p:spPr>
          <a:xfrm>
            <a:off x="1129647" y="4370935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1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..\..\..\..\Documents\1 - EDUCATIONAL MATERIAL\1. Posters - PDFS\Posters - March 2021\Poster 8 Page System.pdf</a:t>
            </a:r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885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819D8A-8286-41A5-9BA9-E792EC6A05E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876" y="2132856"/>
            <a:ext cx="2200275" cy="2076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9FEDE8-2817-41FE-9F73-C95339F0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3" y="667793"/>
            <a:ext cx="7520940" cy="548640"/>
          </a:xfrm>
        </p:spPr>
        <p:txBody>
          <a:bodyPr/>
          <a:lstStyle/>
          <a:p>
            <a:r>
              <a:rPr lang="en-ZA" dirty="0"/>
              <a:t>How do we give customers what they want?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6997B-81C2-4EB4-8A79-D564FA608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029" y="1943072"/>
            <a:ext cx="7792918" cy="3972815"/>
          </a:xfrm>
        </p:spPr>
        <p:txBody>
          <a:bodyPr>
            <a:noAutofit/>
          </a:bodyPr>
          <a:lstStyle/>
          <a:p>
            <a:pPr marL="0" indent="0" algn="ctr"/>
            <a:r>
              <a:rPr lang="en-ZA" sz="3200" dirty="0">
                <a:effectLst/>
              </a:rPr>
              <a:t>Understand who your customers are                     </a:t>
            </a:r>
          </a:p>
          <a:p>
            <a:pPr marL="0" indent="0"/>
            <a:endParaRPr lang="en-ZA" sz="2400" dirty="0">
              <a:effectLst/>
            </a:endParaRPr>
          </a:p>
          <a:p>
            <a:pPr>
              <a:buFont typeface="+mj-lt"/>
              <a:buAutoNum type="arabicPeriod"/>
            </a:pPr>
            <a:r>
              <a:rPr lang="en-ZA" sz="2400" dirty="0">
                <a:effectLst/>
              </a:rPr>
              <a:t>Remember your customers are connected 24/7</a:t>
            </a:r>
          </a:p>
          <a:p>
            <a:pPr>
              <a:buFont typeface="+mj-lt"/>
              <a:buAutoNum type="arabicPeriod"/>
            </a:pPr>
            <a:r>
              <a:rPr lang="en-ZA" sz="2400" dirty="0">
                <a:effectLst/>
              </a:rPr>
              <a:t>Give them the honest experience they are looking for</a:t>
            </a:r>
          </a:p>
          <a:p>
            <a:pPr>
              <a:buFont typeface="+mj-lt"/>
              <a:buAutoNum type="arabicPeriod"/>
            </a:pPr>
            <a:r>
              <a:rPr lang="en-ZA" sz="2400" dirty="0">
                <a:effectLst/>
              </a:rPr>
              <a:t>Give them the personal interaction they need</a:t>
            </a:r>
          </a:p>
          <a:p>
            <a:pPr>
              <a:buFont typeface="+mj-lt"/>
              <a:buAutoNum type="arabicPeriod"/>
            </a:pPr>
            <a:r>
              <a:rPr lang="en-ZA" sz="2400" dirty="0">
                <a:effectLst/>
              </a:rPr>
              <a:t>Give them real time service</a:t>
            </a:r>
          </a:p>
          <a:p>
            <a:pPr>
              <a:buFont typeface="+mj-lt"/>
              <a:buAutoNum type="arabicPeriod"/>
            </a:pPr>
            <a:r>
              <a:rPr lang="en-ZA" sz="2400" dirty="0">
                <a:effectLst/>
              </a:rPr>
              <a:t>Make sure when they talk about Grace College it is all good</a:t>
            </a:r>
          </a:p>
          <a:p>
            <a:pPr>
              <a:buFont typeface="Wingdings" panose="05000000000000000000" pitchFamily="2" charset="2"/>
              <a:buChar char="ü"/>
            </a:pPr>
            <a:endParaRPr lang="en-ZA" sz="2400" dirty="0">
              <a:effectLst/>
            </a:endParaRPr>
          </a:p>
          <a:p>
            <a:endParaRPr lang="en-ZA" sz="2400" dirty="0">
              <a:effectLst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3D8953-1F94-4238-A5D7-95B7E892C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744EC-4E50-44EA-B084-7DBF58C5D60C}" type="slidenum">
              <a:rPr lang="en-ZA" smtClean="0"/>
              <a:t>18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1284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F8566-8DA9-48A0-8D8E-487D8642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65760"/>
            <a:ext cx="2812936" cy="548640"/>
          </a:xfrm>
        </p:spPr>
        <p:txBody>
          <a:bodyPr/>
          <a:lstStyle/>
          <a:p>
            <a:r>
              <a:rPr lang="en-ZA" dirty="0"/>
              <a:t>Pledge card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B93DE-B42A-4480-AD06-4A5F653FF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ZA" dirty="0"/>
              <a:t>I ____________________________________________________________________</a:t>
            </a:r>
          </a:p>
          <a:p>
            <a:endParaRPr lang="en-ZA" dirty="0"/>
          </a:p>
          <a:p>
            <a:r>
              <a:rPr lang="en-ZA" dirty="0"/>
              <a:t>Will improve my Customer Experience Skills by:</a:t>
            </a:r>
          </a:p>
          <a:p>
            <a:endParaRPr lang="en-ZA" dirty="0"/>
          </a:p>
          <a:p>
            <a:pPr>
              <a:buAutoNum type="arabicPeriod"/>
            </a:pPr>
            <a:r>
              <a:rPr lang="en-ZA" dirty="0"/>
              <a:t>____________________________________________________________________</a:t>
            </a:r>
          </a:p>
          <a:p>
            <a:pPr>
              <a:buAutoNum type="arabicPeriod"/>
            </a:pPr>
            <a:endParaRPr lang="en-ZA" dirty="0"/>
          </a:p>
          <a:p>
            <a:pPr>
              <a:buAutoNum type="arabicPeriod"/>
            </a:pPr>
            <a:r>
              <a:rPr lang="en-ZA" dirty="0"/>
              <a:t>____________________________________________________________________</a:t>
            </a:r>
          </a:p>
          <a:p>
            <a:pPr>
              <a:buAutoNum type="arabicPeriod"/>
            </a:pPr>
            <a:endParaRPr lang="en-ZA" dirty="0"/>
          </a:p>
          <a:p>
            <a:pPr>
              <a:buAutoNum type="arabicPeriod"/>
            </a:pPr>
            <a:r>
              <a:rPr lang="en-ZA" dirty="0"/>
              <a:t>____________________________________________________________________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E989DB-E5D1-400E-B129-F435F959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744EC-4E50-44EA-B084-7DBF58C5D60C}" type="slidenum">
              <a:rPr lang="en-ZA" smtClean="0"/>
              <a:t>19</a:t>
            </a:fld>
            <a:endParaRPr lang="en-ZA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E18E4EC-DAC3-42D5-919D-E9C1170E3EBC}"/>
              </a:ext>
            </a:extLst>
          </p:cNvPr>
          <p:cNvGraphicFramePr>
            <a:graphicFrameLocks noGrp="1"/>
          </p:cNvGraphicFramePr>
          <p:nvPr/>
        </p:nvGraphicFramePr>
        <p:xfrm>
          <a:off x="840100" y="4509120"/>
          <a:ext cx="7401814" cy="695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01814">
                  <a:extLst>
                    <a:ext uri="{9D8B030D-6E8A-4147-A177-3AD203B41FA5}">
                      <a16:colId xmlns:a16="http://schemas.microsoft.com/office/drawing/2014/main" val="3333699945"/>
                    </a:ext>
                  </a:extLst>
                </a:gridCol>
              </a:tblGrid>
              <a:tr h="695683">
                <a:tc>
                  <a:txBody>
                    <a:bodyPr/>
                    <a:lstStyle/>
                    <a:p>
                      <a:r>
                        <a:rPr lang="en-ZA" dirty="0"/>
                        <a:t>Date:                                                     Signature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04369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5095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84BF70-D487-464E-88DE-6D79FB5DE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17514" y="6118483"/>
            <a:ext cx="4724400" cy="440959"/>
          </a:xfrm>
        </p:spPr>
        <p:txBody>
          <a:bodyPr/>
          <a:lstStyle/>
          <a:p>
            <a:r>
              <a:rPr lang="en-ZA" sz="2800" b="1" dirty="0"/>
              <a:t>What’s Your Opinion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8B026-0DC3-46C9-96D4-762189585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744EC-4E50-44EA-B084-7DBF58C5D60C}" type="slidenum">
              <a:rPr lang="en-ZA" smtClean="0"/>
              <a:t>2</a:t>
            </a:fld>
            <a:endParaRPr lang="en-Z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F8E2F-BD69-028F-D3E7-53C1D7ABEF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309" y="692696"/>
            <a:ext cx="5479043" cy="5479043"/>
          </a:xfrm>
          <a:prstGeom prst="rect">
            <a:avLst/>
          </a:prstGeom>
        </p:spPr>
      </p:pic>
      <p:sp>
        <p:nvSpPr>
          <p:cNvPr id="9" name="Arrow: U-Turn 8">
            <a:extLst>
              <a:ext uri="{FF2B5EF4-FFF2-40B4-BE49-F238E27FC236}">
                <a16:creationId xmlns:a16="http://schemas.microsoft.com/office/drawing/2014/main" id="{14F3ED91-E4CE-1B61-A74C-DA648988C1F8}"/>
              </a:ext>
            </a:extLst>
          </p:cNvPr>
          <p:cNvSpPr/>
          <p:nvPr/>
        </p:nvSpPr>
        <p:spPr>
          <a:xfrm>
            <a:off x="2051720" y="247349"/>
            <a:ext cx="886968" cy="877824"/>
          </a:xfrm>
          <a:prstGeom prst="uturnArrow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319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F404D-AD80-4A54-B8DB-02E4C71DB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Caring for yourself means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B61C8A2-41EA-4A9F-859E-5401517CA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8402">
            <a:off x="7211278" y="2420803"/>
            <a:ext cx="1132028" cy="10778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B574C-D5D9-4FB7-A15E-B76003FB8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What’s your opinion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9496E6-6884-46D7-9F8A-7D481F451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744EC-4E50-44EA-B084-7DBF58C5D60C}" type="slidenum">
              <a:rPr lang="en-ZA" smtClean="0"/>
              <a:t>20</a:t>
            </a:fld>
            <a:endParaRPr lang="en-Z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74CCE9-D92B-4C02-8686-FE7BFB66A666}"/>
              </a:ext>
            </a:extLst>
          </p:cNvPr>
          <p:cNvSpPr txBox="1"/>
          <p:nvPr/>
        </p:nvSpPr>
        <p:spPr>
          <a:xfrm>
            <a:off x="2190129" y="2060848"/>
            <a:ext cx="5128327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Knowing who YOU are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you say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you do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you go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you dress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you treat others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you do your job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you write 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true you are to yourself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your body language is saying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you communicate – tone / approach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Timeous communication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Accurate communication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Appropriate communication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you embrace change / people / life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role you play in the team</a:t>
            </a:r>
          </a:p>
        </p:txBody>
      </p:sp>
    </p:spTree>
    <p:extLst>
      <p:ext uri="{BB962C8B-B14F-4D97-AF65-F5344CB8AC3E}">
        <p14:creationId xmlns:p14="http://schemas.microsoft.com/office/powerpoint/2010/main" val="1594966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95B3E-6317-4C5E-BD6C-BFF4065CF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830" y="4365104"/>
            <a:ext cx="7520940" cy="1119024"/>
          </a:xfrm>
        </p:spPr>
        <p:txBody>
          <a:bodyPr/>
          <a:lstStyle/>
          <a:p>
            <a:r>
              <a:rPr lang="en-ZA" dirty="0"/>
              <a:t>How close is your business to your </a:t>
            </a:r>
            <a:br>
              <a:rPr lang="en-ZA" dirty="0"/>
            </a:br>
            <a:r>
              <a:rPr lang="en-ZA" dirty="0"/>
              <a:t>customers having a great experience?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9370E7-2B67-40D9-BAA1-D13B7B400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What’s your opinion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E3B28C-B86D-4B17-BBB4-CA2B4462F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744EC-4E50-44EA-B084-7DBF58C5D60C}" type="slidenum">
              <a:rPr lang="en-ZA" smtClean="0"/>
              <a:t>21</a:t>
            </a:fld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5A53D1-A91F-67FF-50BD-8D0B6DD1AA5F}"/>
              </a:ext>
            </a:extLst>
          </p:cNvPr>
          <p:cNvSpPr txBox="1"/>
          <p:nvPr/>
        </p:nvSpPr>
        <p:spPr>
          <a:xfrm>
            <a:off x="3392029" y="-315416"/>
            <a:ext cx="2359941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87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19318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97F474-4D7F-4DCD-96BE-DE7EED606A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6126">
            <a:off x="208684" y="2590435"/>
            <a:ext cx="2811206" cy="1990939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6FA4C01-3D01-4FC8-B1F8-DE8CDFB43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850" y="618009"/>
            <a:ext cx="5506558" cy="46161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F47BF3-70FD-472C-86BC-9FD73F11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22</a:t>
            </a:fld>
            <a:endParaRPr kumimoji="0"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5E759F-9543-4D26-B001-B6D7A5724D02}"/>
              </a:ext>
            </a:extLst>
          </p:cNvPr>
          <p:cNvSpPr txBox="1"/>
          <p:nvPr/>
        </p:nvSpPr>
        <p:spPr>
          <a:xfrm flipH="1">
            <a:off x="2233794" y="5559001"/>
            <a:ext cx="6190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shan@shancade.com</a:t>
            </a:r>
            <a:r>
              <a:rPr lang="en-ZA" sz="2400" b="1" dirty="0">
                <a:solidFill>
                  <a:schemeClr val="bg1"/>
                </a:solidFill>
              </a:rPr>
              <a:t>  │+27 78 801 0896</a:t>
            </a:r>
          </a:p>
        </p:txBody>
      </p:sp>
    </p:spTree>
    <p:extLst>
      <p:ext uri="{BB962C8B-B14F-4D97-AF65-F5344CB8AC3E}">
        <p14:creationId xmlns:p14="http://schemas.microsoft.com/office/powerpoint/2010/main" val="3393449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61358-BBE6-492E-B211-4B6DC3519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The Caring HEART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84BF70-D487-464E-88DE-6D79FB5DE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17514" y="6118483"/>
            <a:ext cx="4724400" cy="440959"/>
          </a:xfrm>
        </p:spPr>
        <p:txBody>
          <a:bodyPr/>
          <a:lstStyle/>
          <a:p>
            <a:r>
              <a:rPr lang="en-ZA" sz="2800" b="1" dirty="0"/>
              <a:t>What’s Your Opinion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8B026-0DC3-46C9-96D4-762189585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744EC-4E50-44EA-B084-7DBF58C5D60C}" type="slidenum">
              <a:rPr lang="en-ZA" smtClean="0"/>
              <a:t>3</a:t>
            </a:fld>
            <a:endParaRPr lang="en-ZA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28DB590-F07A-4887-99EA-7F75C5A7A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006417"/>
            <a:ext cx="4824536" cy="4553025"/>
          </a:xfr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030CC8-B5E9-4B42-8152-5C565F001C95}"/>
              </a:ext>
            </a:extLst>
          </p:cNvPr>
          <p:cNvCxnSpPr/>
          <p:nvPr/>
        </p:nvCxnSpPr>
        <p:spPr>
          <a:xfrm flipH="1">
            <a:off x="4105148" y="2013998"/>
            <a:ext cx="1774566" cy="4392488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597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8B026-0DC3-46C9-96D4-762189585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744EC-4E50-44EA-B084-7DBF58C5D60C}" type="slidenum">
              <a:rPr lang="en-ZA" smtClean="0"/>
              <a:t>4</a:t>
            </a:fld>
            <a:endParaRPr lang="en-Z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92517E-A3DA-4671-A94A-6AA7AD74436C}"/>
              </a:ext>
            </a:extLst>
          </p:cNvPr>
          <p:cNvSpPr txBox="1"/>
          <p:nvPr/>
        </p:nvSpPr>
        <p:spPr>
          <a:xfrm>
            <a:off x="1043608" y="548680"/>
            <a:ext cx="67024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600" dirty="0">
                <a:solidFill>
                  <a:schemeClr val="bg1"/>
                </a:solidFill>
              </a:rPr>
              <a:t>So who are </a:t>
            </a:r>
            <a:r>
              <a:rPr lang="en-ZA" sz="4400" b="1" dirty="0">
                <a:solidFill>
                  <a:schemeClr val="bg1"/>
                </a:solidFill>
              </a:rPr>
              <a:t>your</a:t>
            </a:r>
            <a:r>
              <a:rPr lang="en-ZA" sz="3600" dirty="0">
                <a:solidFill>
                  <a:schemeClr val="bg1"/>
                </a:solidFill>
              </a:rPr>
              <a:t> customers?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564ED64-E6FA-4D82-8075-0FD79261D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17514" y="6118483"/>
            <a:ext cx="4724400" cy="440959"/>
          </a:xfrm>
        </p:spPr>
        <p:txBody>
          <a:bodyPr/>
          <a:lstStyle/>
          <a:p>
            <a:r>
              <a:rPr lang="en-ZA" sz="2800" b="1" dirty="0"/>
              <a:t>What’s Your Opinion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B151EE-8A96-4607-3CE3-ECAF7ABCF0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54" y="1988840"/>
            <a:ext cx="4725144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43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04EF11-36F6-43DC-8161-BC2AABB4C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What’s your opinion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D4C4A0-F4F8-4B58-AA8A-37D37C08F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744EC-4E50-44EA-B084-7DBF58C5D60C}" type="slidenum">
              <a:rPr lang="en-ZA" smtClean="0"/>
              <a:t>5</a:t>
            </a:fld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6B178B-F89D-461A-913E-D3E7C243C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91" y="2240922"/>
            <a:ext cx="5619689" cy="37396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2B6B9C-5701-4AFD-8B96-089298ED7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97" y="764704"/>
            <a:ext cx="7992888" cy="548640"/>
          </a:xfrm>
        </p:spPr>
        <p:txBody>
          <a:bodyPr/>
          <a:lstStyle/>
          <a:p>
            <a:pPr algn="ctr"/>
            <a:r>
              <a:rPr lang="en-ZA" sz="4800" dirty="0"/>
              <a:t>What is customer service?</a:t>
            </a:r>
          </a:p>
        </p:txBody>
      </p:sp>
    </p:spTree>
    <p:extLst>
      <p:ext uri="{BB962C8B-B14F-4D97-AF65-F5344CB8AC3E}">
        <p14:creationId xmlns:p14="http://schemas.microsoft.com/office/powerpoint/2010/main" val="2858381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CCA2E-888A-43D0-B0A3-0CA5A1F5E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678866"/>
            <a:ext cx="7524003" cy="970450"/>
          </a:xfrm>
        </p:spPr>
        <p:txBody>
          <a:bodyPr/>
          <a:lstStyle/>
          <a:p>
            <a:r>
              <a:rPr lang="en-ZA" b="1" dirty="0"/>
              <a:t>Understanding the customer and their value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894FEA-2B89-48FE-9007-A50C776360D1}"/>
              </a:ext>
            </a:extLst>
          </p:cNvPr>
          <p:cNvSpPr txBox="1"/>
          <p:nvPr/>
        </p:nvSpPr>
        <p:spPr>
          <a:xfrm>
            <a:off x="165756" y="2257713"/>
            <a:ext cx="8812488" cy="36009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100" dirty="0"/>
              <a:t>A customer is the most </a:t>
            </a:r>
            <a:r>
              <a:rPr lang="en-ZA" sz="2100" b="1" dirty="0">
                <a:solidFill>
                  <a:schemeClr val="accent6">
                    <a:lumMod val="75000"/>
                  </a:schemeClr>
                </a:solidFill>
              </a:rPr>
              <a:t>important</a:t>
            </a:r>
            <a:r>
              <a:rPr lang="en-ZA" sz="2100" dirty="0"/>
              <a:t> visitor on your premises.</a:t>
            </a:r>
          </a:p>
          <a:p>
            <a:endParaRPr lang="en-ZA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100" dirty="0"/>
              <a:t>They are not dependent on you.</a:t>
            </a:r>
          </a:p>
          <a:p>
            <a:pPr lvl="2"/>
            <a:r>
              <a:rPr lang="en-ZA" sz="2100" dirty="0">
                <a:solidFill>
                  <a:srgbClr val="0070C0"/>
                </a:solidFill>
              </a:rPr>
              <a:t>We are dependent on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100" dirty="0"/>
              <a:t>They are not an interruption to work.</a:t>
            </a:r>
          </a:p>
          <a:p>
            <a:pPr lvl="2"/>
            <a:r>
              <a:rPr lang="en-ZA" sz="2100" dirty="0">
                <a:solidFill>
                  <a:srgbClr val="0070C0"/>
                </a:solidFill>
              </a:rPr>
              <a:t>They are the purpose of our work.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100" dirty="0"/>
              <a:t>They are not an outsider to our business.</a:t>
            </a:r>
          </a:p>
          <a:p>
            <a:pPr lvl="2"/>
            <a:r>
              <a:rPr lang="en-ZA" sz="2100" dirty="0">
                <a:solidFill>
                  <a:srgbClr val="0070C0"/>
                </a:solidFill>
              </a:rPr>
              <a:t>They are part of 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100" dirty="0"/>
              <a:t>We are not doing them a favour by serving them…</a:t>
            </a:r>
          </a:p>
          <a:p>
            <a:pPr lvl="2"/>
            <a:r>
              <a:rPr lang="en-ZA" sz="2100" dirty="0">
                <a:solidFill>
                  <a:srgbClr val="0070C0"/>
                </a:solidFill>
              </a:rPr>
              <a:t>They are doing us a favour by giving us the opportunity to serve them.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C759EC-6E13-42A7-99DA-2355FCDD4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811" y="2936637"/>
            <a:ext cx="2293144" cy="112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3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FFD89F-6E78-4434-BD48-68F927BAE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What’s your opinion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0D102-F4AE-4869-900E-F2727D4C7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744EC-4E50-44EA-B084-7DBF58C5D60C}" type="slidenum">
              <a:rPr lang="en-ZA" smtClean="0"/>
              <a:t>7</a:t>
            </a:fld>
            <a:endParaRPr lang="en-Z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EF1389-CD7A-4AC5-9290-914215DBA2FA}"/>
              </a:ext>
            </a:extLst>
          </p:cNvPr>
          <p:cNvSpPr/>
          <p:nvPr/>
        </p:nvSpPr>
        <p:spPr>
          <a:xfrm>
            <a:off x="499369" y="332656"/>
            <a:ext cx="791843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 YOUR customers really want?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60976A-4123-7673-4576-8A0BD10BE5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096571"/>
            <a:ext cx="4489654" cy="448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42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1321B66-826D-42E2-9FC6-3DD9273ADE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622" y="2471557"/>
            <a:ext cx="662603" cy="5922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80A8F8-D4F7-48B2-A945-D87AB7161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506" y="289647"/>
            <a:ext cx="7524003" cy="970450"/>
          </a:xfrm>
        </p:spPr>
        <p:txBody>
          <a:bodyPr/>
          <a:lstStyle/>
          <a:p>
            <a:r>
              <a:rPr lang="en-ZA" b="1" dirty="0"/>
              <a:t>What your customer is expecting?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FC6C00-0803-4D21-A39A-6ACA9FECC2DF}"/>
              </a:ext>
            </a:extLst>
          </p:cNvPr>
          <p:cNvSpPr txBox="1"/>
          <p:nvPr/>
        </p:nvSpPr>
        <p:spPr>
          <a:xfrm rot="21281792">
            <a:off x="775041" y="1498801"/>
            <a:ext cx="13933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500" b="1" dirty="0"/>
              <a:t>To be valued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2D6167-4919-4EE6-ADE4-CE7A8695C6C0}"/>
              </a:ext>
            </a:extLst>
          </p:cNvPr>
          <p:cNvSpPr txBox="1"/>
          <p:nvPr/>
        </p:nvSpPr>
        <p:spPr>
          <a:xfrm rot="21063495">
            <a:off x="521884" y="4473648"/>
            <a:ext cx="17075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500" b="1" dirty="0">
                <a:solidFill>
                  <a:schemeClr val="bg1"/>
                </a:solidFill>
              </a:rPr>
              <a:t>To be listened 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1F24B0-D006-4CA6-86AA-AE9D02333467}"/>
              </a:ext>
            </a:extLst>
          </p:cNvPr>
          <p:cNvSpPr txBox="1"/>
          <p:nvPr/>
        </p:nvSpPr>
        <p:spPr>
          <a:xfrm>
            <a:off x="3688128" y="2889471"/>
            <a:ext cx="19159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500" b="1" dirty="0">
                <a:solidFill>
                  <a:schemeClr val="bg1"/>
                </a:solidFill>
              </a:rPr>
              <a:t>To be appreciated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C4E11E-C5F3-494E-BBFF-9E6D87F2F99E}"/>
              </a:ext>
            </a:extLst>
          </p:cNvPr>
          <p:cNvSpPr txBox="1"/>
          <p:nvPr/>
        </p:nvSpPr>
        <p:spPr>
          <a:xfrm>
            <a:off x="6567023" y="3383236"/>
            <a:ext cx="24192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500" b="1" dirty="0">
                <a:solidFill>
                  <a:schemeClr val="bg1"/>
                </a:solidFill>
              </a:rPr>
              <a:t>To have their needs met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61D98D-16D9-456C-A10D-BBF80B302E75}"/>
              </a:ext>
            </a:extLst>
          </p:cNvPr>
          <p:cNvSpPr txBox="1"/>
          <p:nvPr/>
        </p:nvSpPr>
        <p:spPr>
          <a:xfrm rot="453055">
            <a:off x="4739602" y="3496951"/>
            <a:ext cx="11416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500" b="1" dirty="0">
                <a:solidFill>
                  <a:schemeClr val="bg1"/>
                </a:solidFill>
              </a:rPr>
              <a:t>Continuity</a:t>
            </a:r>
          </a:p>
          <a:p>
            <a:r>
              <a:rPr lang="en-ZA" sz="1500" b="1" dirty="0">
                <a:solidFill>
                  <a:schemeClr val="bg1"/>
                </a:solidFill>
              </a:rPr>
              <a:t> of service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31EA52-36C3-4C2B-8CB6-2CD56B404D2E}"/>
              </a:ext>
            </a:extLst>
          </p:cNvPr>
          <p:cNvSpPr txBox="1"/>
          <p:nvPr/>
        </p:nvSpPr>
        <p:spPr>
          <a:xfrm>
            <a:off x="7567397" y="4427202"/>
            <a:ext cx="13773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500" b="1" dirty="0">
                <a:solidFill>
                  <a:schemeClr val="bg1"/>
                </a:solidFill>
              </a:rPr>
              <a:t>Consistency </a:t>
            </a:r>
          </a:p>
          <a:p>
            <a:r>
              <a:rPr lang="en-ZA" sz="1500" b="1" dirty="0">
                <a:solidFill>
                  <a:schemeClr val="bg1"/>
                </a:solidFill>
              </a:rPr>
              <a:t>in service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9B989D-AB47-4371-91B3-69FF465B918D}"/>
              </a:ext>
            </a:extLst>
          </p:cNvPr>
          <p:cNvSpPr txBox="1"/>
          <p:nvPr/>
        </p:nvSpPr>
        <p:spPr>
          <a:xfrm>
            <a:off x="997242" y="3326120"/>
            <a:ext cx="14318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500" b="1" dirty="0">
                <a:solidFill>
                  <a:schemeClr val="bg1"/>
                </a:solidFill>
              </a:rPr>
              <a:t>Continual </a:t>
            </a:r>
          </a:p>
          <a:p>
            <a:r>
              <a:rPr lang="en-ZA" sz="1500" b="1" dirty="0">
                <a:solidFill>
                  <a:schemeClr val="bg1"/>
                </a:solidFill>
              </a:rPr>
              <a:t>improvement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5D9B6C-8412-415C-A0D3-C0403DD60F09}"/>
              </a:ext>
            </a:extLst>
          </p:cNvPr>
          <p:cNvSpPr txBox="1"/>
          <p:nvPr/>
        </p:nvSpPr>
        <p:spPr>
          <a:xfrm>
            <a:off x="7067689" y="1877902"/>
            <a:ext cx="16642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500" b="1" dirty="0">
                <a:solidFill>
                  <a:schemeClr val="bg1"/>
                </a:solidFill>
              </a:rPr>
              <a:t>Timeous </a:t>
            </a:r>
          </a:p>
          <a:p>
            <a:r>
              <a:rPr lang="en-ZA" sz="1500" b="1" dirty="0">
                <a:solidFill>
                  <a:schemeClr val="bg1"/>
                </a:solidFill>
              </a:rPr>
              <a:t>communication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C3B477-F5A3-49D7-A9CA-D137F66C231B}"/>
              </a:ext>
            </a:extLst>
          </p:cNvPr>
          <p:cNvSpPr txBox="1"/>
          <p:nvPr/>
        </p:nvSpPr>
        <p:spPr>
          <a:xfrm>
            <a:off x="6619920" y="1445025"/>
            <a:ext cx="9332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500" b="1" dirty="0"/>
              <a:t>Honesty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A84A8E-9B2F-4CD1-BFB2-76844ECDD52E}"/>
              </a:ext>
            </a:extLst>
          </p:cNvPr>
          <p:cNvSpPr txBox="1"/>
          <p:nvPr/>
        </p:nvSpPr>
        <p:spPr>
          <a:xfrm>
            <a:off x="2865663" y="3883888"/>
            <a:ext cx="15953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500" b="1" dirty="0">
                <a:solidFill>
                  <a:schemeClr val="bg1"/>
                </a:solidFill>
              </a:rPr>
              <a:t>Professionalism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667F6A-7AA5-4082-8666-55443850662C}"/>
              </a:ext>
            </a:extLst>
          </p:cNvPr>
          <p:cNvSpPr txBox="1"/>
          <p:nvPr/>
        </p:nvSpPr>
        <p:spPr>
          <a:xfrm>
            <a:off x="3999136" y="6054692"/>
            <a:ext cx="35910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500" b="1" dirty="0">
                <a:solidFill>
                  <a:schemeClr val="bg1"/>
                </a:solidFill>
              </a:rPr>
              <a:t>More than they would get elsewhere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D594AB-4AA7-4B10-A151-800A5C8A2FA1}"/>
              </a:ext>
            </a:extLst>
          </p:cNvPr>
          <p:cNvSpPr txBox="1"/>
          <p:nvPr/>
        </p:nvSpPr>
        <p:spPr>
          <a:xfrm>
            <a:off x="3684781" y="4504318"/>
            <a:ext cx="187904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500" b="1" dirty="0">
                <a:solidFill>
                  <a:schemeClr val="bg1"/>
                </a:solidFill>
              </a:rPr>
              <a:t>Cost effectiveness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55B941-0AE6-4A6C-BBC8-E01480CA5B11}"/>
              </a:ext>
            </a:extLst>
          </p:cNvPr>
          <p:cNvSpPr txBox="1"/>
          <p:nvPr/>
        </p:nvSpPr>
        <p:spPr>
          <a:xfrm>
            <a:off x="5924087" y="2281479"/>
            <a:ext cx="81144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500" b="1" dirty="0">
                <a:solidFill>
                  <a:schemeClr val="bg1"/>
                </a:solidFill>
              </a:rPr>
              <a:t>Caring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6CFC21-8831-499F-A471-9387BA29B5B3}"/>
              </a:ext>
            </a:extLst>
          </p:cNvPr>
          <p:cNvSpPr txBox="1"/>
          <p:nvPr/>
        </p:nvSpPr>
        <p:spPr>
          <a:xfrm>
            <a:off x="617959" y="2699292"/>
            <a:ext cx="10086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500" b="1" dirty="0">
                <a:solidFill>
                  <a:schemeClr val="bg1"/>
                </a:solidFill>
              </a:rPr>
              <a:t>Patience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0FEC21-59CC-4454-83E8-8292FF0F92B6}"/>
              </a:ext>
            </a:extLst>
          </p:cNvPr>
          <p:cNvSpPr txBox="1"/>
          <p:nvPr/>
        </p:nvSpPr>
        <p:spPr>
          <a:xfrm>
            <a:off x="6278338" y="3992630"/>
            <a:ext cx="153439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500" b="1" dirty="0">
                <a:solidFill>
                  <a:schemeClr val="bg1"/>
                </a:solidFill>
              </a:rPr>
              <a:t>Understanding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98EEC2-1349-4BFF-AF22-9FDB798F1076}"/>
              </a:ext>
            </a:extLst>
          </p:cNvPr>
          <p:cNvSpPr txBox="1"/>
          <p:nvPr/>
        </p:nvSpPr>
        <p:spPr>
          <a:xfrm>
            <a:off x="4427984" y="1978089"/>
            <a:ext cx="10360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500" b="1" dirty="0">
                <a:solidFill>
                  <a:schemeClr val="bg1"/>
                </a:solidFill>
              </a:rPr>
              <a:t>Respect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C56045-47BF-4110-9ED4-D88C7536A76A}"/>
              </a:ext>
            </a:extLst>
          </p:cNvPr>
          <p:cNvSpPr txBox="1"/>
          <p:nvPr/>
        </p:nvSpPr>
        <p:spPr>
          <a:xfrm rot="21230360">
            <a:off x="1993042" y="2388894"/>
            <a:ext cx="17796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500" b="1" dirty="0">
                <a:solidFill>
                  <a:schemeClr val="bg1"/>
                </a:solidFill>
              </a:rPr>
              <a:t>Exceptional </a:t>
            </a:r>
          </a:p>
          <a:p>
            <a:r>
              <a:rPr lang="en-ZA" sz="1500" b="1" dirty="0">
                <a:solidFill>
                  <a:schemeClr val="bg1"/>
                </a:solidFill>
              </a:rPr>
              <a:t>customer service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9C0E53-2AB5-46C4-A361-1D0A9E2F2F4B}"/>
              </a:ext>
            </a:extLst>
          </p:cNvPr>
          <p:cNvSpPr txBox="1"/>
          <p:nvPr/>
        </p:nvSpPr>
        <p:spPr>
          <a:xfrm rot="313926">
            <a:off x="6886081" y="2771990"/>
            <a:ext cx="164179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500" b="1" dirty="0">
                <a:solidFill>
                  <a:schemeClr val="bg1"/>
                </a:solidFill>
              </a:rPr>
              <a:t>Quick response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E2A1CB-C2EA-4662-ABAF-C272DF2CBADC}"/>
              </a:ext>
            </a:extLst>
          </p:cNvPr>
          <p:cNvSpPr txBox="1"/>
          <p:nvPr/>
        </p:nvSpPr>
        <p:spPr>
          <a:xfrm rot="344801">
            <a:off x="5501523" y="4920988"/>
            <a:ext cx="15536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500" b="1" dirty="0">
                <a:solidFill>
                  <a:schemeClr val="bg1"/>
                </a:solidFill>
              </a:rPr>
              <a:t>Get what they </a:t>
            </a:r>
          </a:p>
          <a:p>
            <a:r>
              <a:rPr lang="en-ZA" sz="1500" b="1" dirty="0">
                <a:solidFill>
                  <a:schemeClr val="bg1"/>
                </a:solidFill>
              </a:rPr>
              <a:t>are paying for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40F292-96C9-473E-AB87-B180F907B566}"/>
              </a:ext>
            </a:extLst>
          </p:cNvPr>
          <p:cNvSpPr txBox="1"/>
          <p:nvPr/>
        </p:nvSpPr>
        <p:spPr>
          <a:xfrm>
            <a:off x="2894258" y="5098848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b="1" dirty="0">
                <a:solidFill>
                  <a:schemeClr val="bg1"/>
                </a:solidFill>
              </a:rPr>
              <a:t>Compassion</a:t>
            </a:r>
          </a:p>
        </p:txBody>
      </p:sp>
    </p:spTree>
    <p:extLst>
      <p:ext uri="{BB962C8B-B14F-4D97-AF65-F5344CB8AC3E}">
        <p14:creationId xmlns:p14="http://schemas.microsoft.com/office/powerpoint/2010/main" val="3599747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E01B9-914C-494C-BECB-EE11E4C7A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/>
              <a:t>Considerations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52621A-220B-463A-A193-699B9B95AAAE}"/>
              </a:ext>
            </a:extLst>
          </p:cNvPr>
          <p:cNvSpPr/>
          <p:nvPr/>
        </p:nvSpPr>
        <p:spPr>
          <a:xfrm>
            <a:off x="1633619" y="3134820"/>
            <a:ext cx="1321904" cy="129208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500" b="1" dirty="0"/>
              <a:t>Where they are coming from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3C8207-0AAE-4027-B93F-2C521AAA92B9}"/>
              </a:ext>
            </a:extLst>
          </p:cNvPr>
          <p:cNvSpPr/>
          <p:nvPr/>
        </p:nvSpPr>
        <p:spPr>
          <a:xfrm>
            <a:off x="7016887" y="3116633"/>
            <a:ext cx="1321904" cy="1292087"/>
          </a:xfrm>
          <a:prstGeom prst="ellipse">
            <a:avLst/>
          </a:prstGeom>
          <a:ln>
            <a:solidFill>
              <a:srgbClr val="92D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500" b="1" dirty="0"/>
              <a:t>What space you are in right now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BCEB246-2F8F-4052-B6E9-A0CAD707AB47}"/>
              </a:ext>
            </a:extLst>
          </p:cNvPr>
          <p:cNvSpPr/>
          <p:nvPr/>
        </p:nvSpPr>
        <p:spPr>
          <a:xfrm>
            <a:off x="2482253" y="4274735"/>
            <a:ext cx="2067159" cy="191240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0099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500" b="1" dirty="0"/>
              <a:t>Generational differences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396AEDB-6870-499D-B5CD-BBBA3EC6843E}"/>
              </a:ext>
            </a:extLst>
          </p:cNvPr>
          <p:cNvSpPr/>
          <p:nvPr/>
        </p:nvSpPr>
        <p:spPr>
          <a:xfrm>
            <a:off x="6985631" y="4528001"/>
            <a:ext cx="1793730" cy="1628882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500" b="1" dirty="0">
                <a:solidFill>
                  <a:sysClr val="windowText" lastClr="000000"/>
                </a:solidFill>
              </a:rPr>
              <a:t>Disabilities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3F06F20-98DB-49F8-8248-1B6473D3778F}"/>
              </a:ext>
            </a:extLst>
          </p:cNvPr>
          <p:cNvSpPr/>
          <p:nvPr/>
        </p:nvSpPr>
        <p:spPr>
          <a:xfrm>
            <a:off x="5184796" y="2982648"/>
            <a:ext cx="1321904" cy="129208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92D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500" b="1" dirty="0"/>
              <a:t>Language barriers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37A94C8-3912-4C82-B62E-A5FCE9CDDB33}"/>
              </a:ext>
            </a:extLst>
          </p:cNvPr>
          <p:cNvSpPr/>
          <p:nvPr/>
        </p:nvSpPr>
        <p:spPr>
          <a:xfrm>
            <a:off x="4760599" y="4789829"/>
            <a:ext cx="1802659" cy="1804192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500" b="1" dirty="0"/>
              <a:t>Nationality or culture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EB60FE0-22AB-4F61-98A8-3F7296CAA594}"/>
              </a:ext>
            </a:extLst>
          </p:cNvPr>
          <p:cNvSpPr/>
          <p:nvPr/>
        </p:nvSpPr>
        <p:spPr>
          <a:xfrm>
            <a:off x="3430171" y="2358925"/>
            <a:ext cx="1491185" cy="1515416"/>
          </a:xfrm>
          <a:prstGeom prst="ellipse">
            <a:avLst/>
          </a:prstGeom>
          <a:solidFill>
            <a:srgbClr val="7030A0"/>
          </a:solidFill>
          <a:ln>
            <a:solidFill>
              <a:srgbClr val="92D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500" b="1" dirty="0"/>
              <a:t>Emotions</a:t>
            </a:r>
          </a:p>
          <a:p>
            <a:pPr algn="ctr"/>
            <a:r>
              <a:rPr lang="en-ZA" sz="1500" b="1" dirty="0"/>
              <a:t>Theirs and yours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CF2E66-1938-420A-9CFD-56AF755E4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49535">
            <a:off x="467294" y="2157260"/>
            <a:ext cx="1312277" cy="123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617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Custom 5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88E95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2525</TotalTime>
  <Words>1253</Words>
  <Application>Microsoft Office PowerPoint</Application>
  <PresentationFormat>On-screen Show (4:3)</PresentationFormat>
  <Paragraphs>257</Paragraphs>
  <Slides>22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Wingdings</vt:lpstr>
      <vt:lpstr>Wingdings 2</vt:lpstr>
      <vt:lpstr>Quotable</vt:lpstr>
      <vt:lpstr>PowerPoint Presentation</vt:lpstr>
      <vt:lpstr>PowerPoint Presentation</vt:lpstr>
      <vt:lpstr>The Caring HEART</vt:lpstr>
      <vt:lpstr>PowerPoint Presentation</vt:lpstr>
      <vt:lpstr>What is customer service?</vt:lpstr>
      <vt:lpstr>Understanding the customer and their value</vt:lpstr>
      <vt:lpstr>PowerPoint Presentation</vt:lpstr>
      <vt:lpstr>What your customer is expecting?</vt:lpstr>
      <vt:lpstr>Considerations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few stats …</vt:lpstr>
      <vt:lpstr>PowerPoint Presentation</vt:lpstr>
      <vt:lpstr>How do we give customers what they want?</vt:lpstr>
      <vt:lpstr>Pledge card</vt:lpstr>
      <vt:lpstr>Caring for yourself means</vt:lpstr>
      <vt:lpstr>How close is your business to your  customers having a great experience?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Shan</dc:creator>
  <cp:lastModifiedBy>Shan Cade</cp:lastModifiedBy>
  <cp:revision>249</cp:revision>
  <dcterms:created xsi:type="dcterms:W3CDTF">2010-01-30T16:37:24Z</dcterms:created>
  <dcterms:modified xsi:type="dcterms:W3CDTF">2022-06-28T17:08:18Z</dcterms:modified>
</cp:coreProperties>
</file>