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300" r:id="rId3"/>
    <p:sldId id="475" r:id="rId4"/>
    <p:sldId id="476" r:id="rId5"/>
    <p:sldId id="474" r:id="rId6"/>
    <p:sldId id="298" r:id="rId7"/>
    <p:sldId id="477" r:id="rId8"/>
    <p:sldId id="481" r:id="rId9"/>
    <p:sldId id="478" r:id="rId10"/>
    <p:sldId id="479" r:id="rId11"/>
    <p:sldId id="480" r:id="rId12"/>
    <p:sldId id="48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4FAC37-594B-4475-BE28-9CC9350B10B6}" type="datetimeFigureOut">
              <a:rPr lang="en-ZA" smtClean="0"/>
              <a:t>2022-06-22</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04B37-680E-4762-AB24-872230428327}" type="slidenum">
              <a:rPr lang="en-ZA" smtClean="0"/>
              <a:t>‹#›</a:t>
            </a:fld>
            <a:endParaRPr lang="en-ZA"/>
          </a:p>
        </p:txBody>
      </p:sp>
    </p:spTree>
    <p:extLst>
      <p:ext uri="{BB962C8B-B14F-4D97-AF65-F5344CB8AC3E}">
        <p14:creationId xmlns:p14="http://schemas.microsoft.com/office/powerpoint/2010/main" val="150382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1B6AFE2-30A1-4577-92A8-055B76C72570}" type="slidenum">
              <a:rPr lang="en-US">
                <a:ea typeface="Osaka" pitchFamily="1" charset="-128"/>
              </a:rPr>
              <a:pPr/>
              <a:t>5</a:t>
            </a:fld>
            <a:endParaRPr lang="en-US">
              <a:ea typeface="Osaka" pitchFamily="1" charset="-128"/>
            </a:endParaRPr>
          </a:p>
        </p:txBody>
      </p:sp>
      <p:sp>
        <p:nvSpPr>
          <p:cNvPr id="30723" name="Rectangle 1026"/>
          <p:cNvSpPr>
            <a:spLocks noGrp="1" noRot="1" noChangeAspect="1" noChangeArrowheads="1" noTextEdit="1"/>
          </p:cNvSpPr>
          <p:nvPr>
            <p:ph type="sldImg"/>
          </p:nvPr>
        </p:nvSpPr>
        <p:spPr>
          <a:ln/>
        </p:spPr>
      </p:sp>
      <p:sp>
        <p:nvSpPr>
          <p:cNvPr id="30724" name="Rectangle 1027"/>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6/22/2022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6/22/2022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1C31-3AB4-4012-8B38-1CBA2BE33176}"/>
              </a:ext>
            </a:extLst>
          </p:cNvPr>
          <p:cNvSpPr>
            <a:spLocks noGrp="1"/>
          </p:cNvSpPr>
          <p:nvPr>
            <p:ph type="ctrTitle"/>
          </p:nvPr>
        </p:nvSpPr>
        <p:spPr/>
        <p:txBody>
          <a:bodyPr/>
          <a:lstStyle/>
          <a:p>
            <a:r>
              <a:rPr lang="en-US" dirty="0"/>
              <a:t>CULTURE &amp; EXPORTING</a:t>
            </a:r>
            <a:endParaRPr lang="en-ZA" dirty="0"/>
          </a:p>
        </p:txBody>
      </p:sp>
      <p:sp>
        <p:nvSpPr>
          <p:cNvPr id="3" name="Subtitle 2">
            <a:extLst>
              <a:ext uri="{FF2B5EF4-FFF2-40B4-BE49-F238E27FC236}">
                <a16:creationId xmlns:a16="http://schemas.microsoft.com/office/drawing/2014/main" id="{A233B147-7092-4FDD-BE51-F9098EE44367}"/>
              </a:ext>
            </a:extLst>
          </p:cNvPr>
          <p:cNvSpPr>
            <a:spLocks noGrp="1"/>
          </p:cNvSpPr>
          <p:nvPr>
            <p:ph type="subTitle" idx="1"/>
          </p:nvPr>
        </p:nvSpPr>
        <p:spPr/>
        <p:txBody>
          <a:bodyPr>
            <a:normAutofit lnSpcReduction="10000"/>
          </a:bodyPr>
          <a:lstStyle/>
          <a:p>
            <a:pPr marL="457200" indent="-457200" algn="just">
              <a:buFont typeface="+mj-lt"/>
              <a:buAutoNum type="arabicPeriod"/>
            </a:pPr>
            <a:r>
              <a:rPr lang="en-ZA" dirty="0"/>
              <a:t>Managing cross-cultural differences</a:t>
            </a:r>
          </a:p>
          <a:p>
            <a:pPr marL="457200" indent="-457200" algn="just">
              <a:buFont typeface="+mj-lt"/>
              <a:buAutoNum type="arabicPeriod"/>
            </a:pPr>
            <a:r>
              <a:rPr lang="en-ZA" dirty="0"/>
              <a:t>Managing cross-cultural COMMUNICATION</a:t>
            </a:r>
          </a:p>
          <a:p>
            <a:pPr marL="457200" indent="-457200" algn="just">
              <a:buFont typeface="+mj-lt"/>
              <a:buAutoNum type="arabicPeriod"/>
            </a:pPr>
            <a:r>
              <a:rPr lang="en-ZA" dirty="0"/>
              <a:t>Managing cross-cultural BUSINESS NEGOTIATION</a:t>
            </a:r>
          </a:p>
        </p:txBody>
      </p:sp>
      <p:pic>
        <p:nvPicPr>
          <p:cNvPr id="5" name="Picture 4">
            <a:extLst>
              <a:ext uri="{FF2B5EF4-FFF2-40B4-BE49-F238E27FC236}">
                <a16:creationId xmlns:a16="http://schemas.microsoft.com/office/drawing/2014/main" id="{92C9F0AB-0B67-4FAD-844C-5C810486D1DD}"/>
              </a:ext>
            </a:extLst>
          </p:cNvPr>
          <p:cNvPicPr>
            <a:picLocks noChangeAspect="1"/>
          </p:cNvPicPr>
          <p:nvPr/>
        </p:nvPicPr>
        <p:blipFill>
          <a:blip r:embed="rId2"/>
          <a:stretch>
            <a:fillRect/>
          </a:stretch>
        </p:blipFill>
        <p:spPr>
          <a:xfrm>
            <a:off x="337349" y="77107"/>
            <a:ext cx="4534628" cy="2538334"/>
          </a:xfrm>
          <a:prstGeom prst="rect">
            <a:avLst/>
          </a:prstGeom>
        </p:spPr>
      </p:pic>
    </p:spTree>
    <p:extLst>
      <p:ext uri="{BB962C8B-B14F-4D97-AF65-F5344CB8AC3E}">
        <p14:creationId xmlns:p14="http://schemas.microsoft.com/office/powerpoint/2010/main" val="314280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3A3E6-A99B-4550-AB04-FD2513381FEE}"/>
              </a:ext>
            </a:extLst>
          </p:cNvPr>
          <p:cNvSpPr>
            <a:spLocks noGrp="1"/>
          </p:cNvSpPr>
          <p:nvPr>
            <p:ph type="title"/>
          </p:nvPr>
        </p:nvSpPr>
        <p:spPr/>
        <p:txBody>
          <a:bodyPr/>
          <a:lstStyle/>
          <a:p>
            <a:r>
              <a:rPr lang="en-ZA" dirty="0"/>
              <a:t>Cross-cultural communication for business negotiation</a:t>
            </a:r>
          </a:p>
        </p:txBody>
      </p:sp>
      <p:sp>
        <p:nvSpPr>
          <p:cNvPr id="3" name="Content Placeholder 2">
            <a:extLst>
              <a:ext uri="{FF2B5EF4-FFF2-40B4-BE49-F238E27FC236}">
                <a16:creationId xmlns:a16="http://schemas.microsoft.com/office/drawing/2014/main" id="{80AE7C83-09BD-44B3-9557-AF2401347C93}"/>
              </a:ext>
            </a:extLst>
          </p:cNvPr>
          <p:cNvSpPr>
            <a:spLocks noGrp="1"/>
          </p:cNvSpPr>
          <p:nvPr>
            <p:ph idx="1"/>
          </p:nvPr>
        </p:nvSpPr>
        <p:spPr/>
        <p:txBody>
          <a:bodyPr>
            <a:normAutofit fontScale="92500" lnSpcReduction="10000"/>
          </a:bodyPr>
          <a:lstStyle/>
          <a:p>
            <a:r>
              <a:rPr lang="en-ZA" dirty="0"/>
              <a:t>Communication is, to business operations, like the blood system is in a human body as “the process of transferring meaning from sender to the receiver”. </a:t>
            </a:r>
          </a:p>
          <a:p>
            <a:r>
              <a:rPr lang="en-US" dirty="0"/>
              <a:t>As an international entrepreneur you should have the ability to observe different communication styles based on</a:t>
            </a:r>
            <a:r>
              <a:rPr lang="en-ZA" dirty="0"/>
              <a:t>:</a:t>
            </a:r>
          </a:p>
          <a:p>
            <a:pPr lvl="1"/>
            <a:r>
              <a:rPr lang="en-ZA" dirty="0"/>
              <a:t>verbal communication styles, and </a:t>
            </a:r>
          </a:p>
          <a:p>
            <a:pPr lvl="1"/>
            <a:r>
              <a:rPr lang="en-ZA" dirty="0"/>
              <a:t>non-verbal communication styles.</a:t>
            </a:r>
          </a:p>
          <a:p>
            <a:r>
              <a:rPr lang="en-ZA" dirty="0"/>
              <a:t>Communication styles are generated and informed by culture and cultural context.</a:t>
            </a:r>
          </a:p>
          <a:p>
            <a:r>
              <a:rPr lang="en-ZA" dirty="0"/>
              <a:t>Communication Barriers in business negotiation exist including: language, perception, culture, and nonverbal communication</a:t>
            </a:r>
          </a:p>
        </p:txBody>
      </p:sp>
    </p:spTree>
    <p:extLst>
      <p:ext uri="{BB962C8B-B14F-4D97-AF65-F5344CB8AC3E}">
        <p14:creationId xmlns:p14="http://schemas.microsoft.com/office/powerpoint/2010/main" val="3997616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AF7FB-2085-4E8A-8BE3-BC8D855D914A}"/>
              </a:ext>
            </a:extLst>
          </p:cNvPr>
          <p:cNvSpPr>
            <a:spLocks noGrp="1"/>
          </p:cNvSpPr>
          <p:nvPr>
            <p:ph type="title"/>
          </p:nvPr>
        </p:nvSpPr>
        <p:spPr/>
        <p:txBody>
          <a:bodyPr/>
          <a:lstStyle/>
          <a:p>
            <a:r>
              <a:rPr lang="en-ZA" dirty="0"/>
              <a:t>Cross-cultural business negotiation</a:t>
            </a:r>
          </a:p>
        </p:txBody>
      </p:sp>
      <p:sp>
        <p:nvSpPr>
          <p:cNvPr id="3" name="Content Placeholder 2">
            <a:extLst>
              <a:ext uri="{FF2B5EF4-FFF2-40B4-BE49-F238E27FC236}">
                <a16:creationId xmlns:a16="http://schemas.microsoft.com/office/drawing/2014/main" id="{6E152939-B47B-4841-BFBA-49B26A7D452C}"/>
              </a:ext>
            </a:extLst>
          </p:cNvPr>
          <p:cNvSpPr>
            <a:spLocks noGrp="1"/>
          </p:cNvSpPr>
          <p:nvPr>
            <p:ph idx="1"/>
          </p:nvPr>
        </p:nvSpPr>
        <p:spPr/>
        <p:txBody>
          <a:bodyPr>
            <a:normAutofit fontScale="85000" lnSpcReduction="20000"/>
          </a:bodyPr>
          <a:lstStyle/>
          <a:p>
            <a:r>
              <a:rPr lang="en-ZA" dirty="0"/>
              <a:t>Managing negotiations is a learnable skill linked to the communication skills as discussed earlier.</a:t>
            </a:r>
          </a:p>
          <a:p>
            <a:r>
              <a:rPr lang="en-US" dirty="0"/>
              <a:t>Business </a:t>
            </a:r>
            <a:r>
              <a:rPr lang="en-ZA" dirty="0"/>
              <a:t>negotiation is “bargaining with one or more parties for the purpose of arriving at a solution acceptable to all”. Bargaining for a business deal.</a:t>
            </a:r>
          </a:p>
          <a:p>
            <a:r>
              <a:rPr lang="en-ZA" dirty="0"/>
              <a:t>In international business negotiations, naturally participating entrepreneurs adapt their negotiation approach and interests to their home culture, needs and aspirations. This is part of Stereotyped idea in business negotiation and usually results in failed business negotiations.</a:t>
            </a:r>
          </a:p>
          <a:p>
            <a:r>
              <a:rPr lang="en-ZA" dirty="0"/>
              <a:t>Effective negotiating entrepreneurs should consider these cultural aspects for the other participating party:</a:t>
            </a:r>
          </a:p>
          <a:p>
            <a:pPr lvl="1"/>
            <a:r>
              <a:rPr lang="en-ZA" dirty="0"/>
              <a:t>Communication patterns, </a:t>
            </a:r>
          </a:p>
          <a:p>
            <a:pPr lvl="1"/>
            <a:r>
              <a:rPr lang="en-ZA" dirty="0"/>
              <a:t>Time orientation, and </a:t>
            </a:r>
          </a:p>
          <a:p>
            <a:pPr lvl="1"/>
            <a:r>
              <a:rPr lang="en-ZA" dirty="0"/>
              <a:t>Social behaviours.</a:t>
            </a:r>
          </a:p>
        </p:txBody>
      </p:sp>
    </p:spTree>
    <p:extLst>
      <p:ext uri="{BB962C8B-B14F-4D97-AF65-F5344CB8AC3E}">
        <p14:creationId xmlns:p14="http://schemas.microsoft.com/office/powerpoint/2010/main" val="4002254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FDD88-6DD4-4B20-B36D-F777F6A0D978}"/>
              </a:ext>
            </a:extLst>
          </p:cNvPr>
          <p:cNvSpPr>
            <a:spLocks noGrp="1"/>
          </p:cNvSpPr>
          <p:nvPr>
            <p:ph type="title"/>
          </p:nvPr>
        </p:nvSpPr>
        <p:spPr/>
        <p:txBody>
          <a:bodyPr/>
          <a:lstStyle/>
          <a:p>
            <a:r>
              <a:rPr lang="en-US" dirty="0"/>
              <a:t>Interactive Exercise</a:t>
            </a:r>
            <a:endParaRPr lang="en-ZA" dirty="0"/>
          </a:p>
        </p:txBody>
      </p:sp>
      <p:sp>
        <p:nvSpPr>
          <p:cNvPr id="3" name="Content Placeholder 2">
            <a:extLst>
              <a:ext uri="{FF2B5EF4-FFF2-40B4-BE49-F238E27FC236}">
                <a16:creationId xmlns:a16="http://schemas.microsoft.com/office/drawing/2014/main" id="{089FFBFD-CC7E-4B27-BDCB-21111F5CDF4C}"/>
              </a:ext>
            </a:extLst>
          </p:cNvPr>
          <p:cNvSpPr>
            <a:spLocks noGrp="1"/>
          </p:cNvSpPr>
          <p:nvPr>
            <p:ph idx="1"/>
          </p:nvPr>
        </p:nvSpPr>
        <p:spPr/>
        <p:txBody>
          <a:bodyPr/>
          <a:lstStyle/>
          <a:p>
            <a:r>
              <a:rPr lang="en-ZA" dirty="0"/>
              <a:t>Cross-cultural business negotiation</a:t>
            </a:r>
          </a:p>
        </p:txBody>
      </p:sp>
    </p:spTree>
    <p:extLst>
      <p:ext uri="{BB962C8B-B14F-4D97-AF65-F5344CB8AC3E}">
        <p14:creationId xmlns:p14="http://schemas.microsoft.com/office/powerpoint/2010/main" val="1542112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98" y="980729"/>
            <a:ext cx="7274770" cy="5040560"/>
          </a:xfrm>
        </p:spPr>
        <p:txBody>
          <a:bodyPr>
            <a:normAutofit/>
          </a:bodyPr>
          <a:lstStyle/>
          <a:p>
            <a:pPr marL="342900" lvl="1" indent="-342900"/>
            <a:r>
              <a:rPr lang="en-US" sz="2400" dirty="0"/>
              <a:t>Holden: </a:t>
            </a:r>
            <a:r>
              <a:rPr lang="en-US" sz="2400" i="1" dirty="0"/>
              <a:t>culture is not to be viewed as a simple variable that societies or </a:t>
            </a:r>
            <a:r>
              <a:rPr lang="en-US" sz="2400" i="1" dirty="0" err="1"/>
              <a:t>organisations</a:t>
            </a:r>
            <a:r>
              <a:rPr lang="en-US" sz="2400" i="1" dirty="0"/>
              <a:t> possess. It must be simultaneously understood as an active living phenomenon, through which people create and recreate the worlds in which they live. Culture is a lens through which we perceive the world surrounding us. It is a sense-making process, a frame of reference that guides our thoughts and actions .</a:t>
            </a:r>
            <a:endParaRPr lang="en-US" sz="2400" dirty="0"/>
          </a:p>
          <a:p>
            <a:endParaRPr lang="en-ZA" dirty="0"/>
          </a:p>
        </p:txBody>
      </p:sp>
    </p:spTree>
    <p:extLst>
      <p:ext uri="{BB962C8B-B14F-4D97-AF65-F5344CB8AC3E}">
        <p14:creationId xmlns:p14="http://schemas.microsoft.com/office/powerpoint/2010/main" val="313143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38D15-E556-4095-A15D-0CC08CDB1389}"/>
              </a:ext>
            </a:extLst>
          </p:cNvPr>
          <p:cNvSpPr>
            <a:spLocks noGrp="1"/>
          </p:cNvSpPr>
          <p:nvPr>
            <p:ph type="title"/>
          </p:nvPr>
        </p:nvSpPr>
        <p:spPr/>
        <p:txBody>
          <a:bodyPr/>
          <a:lstStyle/>
          <a:p>
            <a:r>
              <a:rPr lang="en-ZA" dirty="0"/>
              <a:t>The Nature of Culture</a:t>
            </a:r>
          </a:p>
        </p:txBody>
      </p:sp>
      <p:sp>
        <p:nvSpPr>
          <p:cNvPr id="3" name="Content Placeholder 2">
            <a:extLst>
              <a:ext uri="{FF2B5EF4-FFF2-40B4-BE49-F238E27FC236}">
                <a16:creationId xmlns:a16="http://schemas.microsoft.com/office/drawing/2014/main" id="{BEB6F777-E7D3-42DD-8CF8-9E24EDBF9D64}"/>
              </a:ext>
            </a:extLst>
          </p:cNvPr>
          <p:cNvSpPr>
            <a:spLocks noGrp="1"/>
          </p:cNvSpPr>
          <p:nvPr>
            <p:ph idx="1"/>
          </p:nvPr>
        </p:nvSpPr>
        <p:spPr/>
        <p:txBody>
          <a:bodyPr>
            <a:normAutofit/>
          </a:bodyPr>
          <a:lstStyle/>
          <a:p>
            <a:r>
              <a:rPr lang="en-ZA" dirty="0"/>
              <a:t>The rising global economy makes business operations and activities to be unrestricted by geographic territory.  Therefore, increasingly international entrepreneurs are seeking success amidst the complex and multicultural global environments.</a:t>
            </a:r>
          </a:p>
          <a:p>
            <a:r>
              <a:rPr lang="en-ZA" dirty="0"/>
              <a:t>The nature of culture is acquired knowledge, values and attitudes people use to interpret experience and generate social behaviour for success in international business operations and activities.</a:t>
            </a:r>
          </a:p>
        </p:txBody>
      </p:sp>
    </p:spTree>
    <p:extLst>
      <p:ext uri="{BB962C8B-B14F-4D97-AF65-F5344CB8AC3E}">
        <p14:creationId xmlns:p14="http://schemas.microsoft.com/office/powerpoint/2010/main" val="3282498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7457F-34B6-4C63-904B-F9C942E95D49}"/>
              </a:ext>
            </a:extLst>
          </p:cNvPr>
          <p:cNvSpPr>
            <a:spLocks noGrp="1"/>
          </p:cNvSpPr>
          <p:nvPr>
            <p:ph type="title"/>
          </p:nvPr>
        </p:nvSpPr>
        <p:spPr/>
        <p:txBody>
          <a:bodyPr/>
          <a:lstStyle/>
          <a:p>
            <a:r>
              <a:rPr lang="en-ZA" dirty="0"/>
              <a:t>Six features identifying culture </a:t>
            </a:r>
          </a:p>
        </p:txBody>
      </p:sp>
      <p:pic>
        <p:nvPicPr>
          <p:cNvPr id="4" name="Picture 3">
            <a:extLst>
              <a:ext uri="{FF2B5EF4-FFF2-40B4-BE49-F238E27FC236}">
                <a16:creationId xmlns:a16="http://schemas.microsoft.com/office/drawing/2014/main" id="{2A25AD3A-819F-4DBE-AAB8-C1662426C233}"/>
              </a:ext>
            </a:extLst>
          </p:cNvPr>
          <p:cNvPicPr/>
          <p:nvPr/>
        </p:nvPicPr>
        <p:blipFill rotWithShape="1">
          <a:blip r:embed="rId2"/>
          <a:srcRect l="6481" t="6794" r="7268" b="9889"/>
          <a:stretch/>
        </p:blipFill>
        <p:spPr bwMode="auto">
          <a:xfrm>
            <a:off x="1272210" y="2013935"/>
            <a:ext cx="7858538" cy="465190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84388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fld id="{99691D76-EA6A-43B1-BDF8-DA4CFE67D5F1}" type="slidenum">
              <a:rPr lang="en-US"/>
              <a:pPr/>
              <a:t>5</a:t>
            </a:fld>
            <a:endParaRPr lang="en-US"/>
          </a:p>
        </p:txBody>
      </p:sp>
      <p:sp>
        <p:nvSpPr>
          <p:cNvPr id="6146" name="Rectangle 2"/>
          <p:cNvSpPr>
            <a:spLocks noGrp="1" noChangeArrowheads="1"/>
          </p:cNvSpPr>
          <p:nvPr>
            <p:ph type="title"/>
          </p:nvPr>
        </p:nvSpPr>
        <p:spPr bwMode="auto">
          <a:xfrm>
            <a:off x="2207568" y="908720"/>
            <a:ext cx="7772400" cy="762000"/>
          </a:xfrm>
          <a:noFill/>
          <a:ln>
            <a:miter lim="800000"/>
            <a:headEnd/>
            <a:tailEnd/>
          </a:ln>
        </p:spPr>
        <p:txBody>
          <a:bodyPr vert="horz" wrap="square" lIns="91440" tIns="45720" rIns="91440" bIns="45720" numCol="1" rtlCol="0" anchor="t" anchorCtr="0" compatLnSpc="1">
            <a:prstTxWarp prst="textNoShape">
              <a:avLst/>
            </a:prstTxWarp>
            <a:normAutofit/>
          </a:bodyPr>
          <a:lstStyle/>
          <a:p>
            <a:r>
              <a:rPr lang="en-US" sz="3500" dirty="0"/>
              <a:t>Assumptions regarding culture</a:t>
            </a:r>
          </a:p>
        </p:txBody>
      </p:sp>
      <p:sp>
        <p:nvSpPr>
          <p:cNvPr id="6147" name="Rectangle 3"/>
          <p:cNvSpPr>
            <a:spLocks noGrp="1" noChangeArrowheads="1"/>
          </p:cNvSpPr>
          <p:nvPr>
            <p:ph type="body" idx="1"/>
          </p:nvPr>
        </p:nvSpPr>
        <p:spPr bwMode="auto">
          <a:xfrm>
            <a:off x="2207568" y="1700808"/>
            <a:ext cx="7774632" cy="4752528"/>
          </a:xfrm>
          <a:noFill/>
          <a:ln>
            <a:miter lim="800000"/>
            <a:headEnd/>
            <a:tailEnd/>
          </a:ln>
        </p:spPr>
        <p:txBody>
          <a:bodyPr vert="horz" wrap="square" lIns="91440" tIns="45720" rIns="91440" bIns="45720" numCol="1" rtlCol="0" anchor="t" anchorCtr="0" compatLnSpc="1">
            <a:prstTxWarp prst="textNoShape">
              <a:avLst/>
            </a:prstTxWarp>
            <a:normAutofit/>
          </a:bodyPr>
          <a:lstStyle/>
          <a:p>
            <a:r>
              <a:rPr lang="en-US" sz="2400" dirty="0"/>
              <a:t>Key:</a:t>
            </a:r>
          </a:p>
          <a:p>
            <a:pPr lvl="2" eaLnBrk="1" hangingPunct="1">
              <a:buFont typeface="Wingdings" pitchFamily="2" charset="2"/>
              <a:buChar char="§"/>
            </a:pPr>
            <a:r>
              <a:rPr lang="en-US" sz="2000" dirty="0"/>
              <a:t>Culture is peculiar to one specific group</a:t>
            </a:r>
          </a:p>
          <a:p>
            <a:pPr lvl="2" eaLnBrk="1" hangingPunct="1">
              <a:buFont typeface="Wingdings" pitchFamily="2" charset="2"/>
              <a:buChar char="§"/>
            </a:pPr>
            <a:r>
              <a:rPr lang="en-US" sz="2000" dirty="0"/>
              <a:t>Culture influences behaviour in predictable ways</a:t>
            </a:r>
          </a:p>
          <a:p>
            <a:pPr lvl="2" eaLnBrk="1" hangingPunct="1">
              <a:buFont typeface="Wingdings" pitchFamily="2" charset="2"/>
              <a:buChar char="§"/>
            </a:pPr>
            <a:r>
              <a:rPr lang="en-US" sz="2000" dirty="0"/>
              <a:t>Culture is learned not innate</a:t>
            </a:r>
          </a:p>
          <a:p>
            <a:pPr lvl="2" eaLnBrk="1" hangingPunct="1">
              <a:buFont typeface="Wingdings" pitchFamily="2" charset="2"/>
              <a:buChar char="§"/>
            </a:pPr>
            <a:r>
              <a:rPr lang="en-US" sz="2000" dirty="0"/>
              <a:t>Culture includes systems of values</a:t>
            </a:r>
          </a:p>
          <a:p>
            <a:pPr lvl="2" eaLnBrk="1" hangingPunct="1">
              <a:buFont typeface="Wingdings" pitchFamily="2" charset="2"/>
              <a:buChar char="§"/>
            </a:pPr>
            <a:r>
              <a:rPr lang="en-US" sz="2000" dirty="0"/>
              <a:t>Meaning may vary</a:t>
            </a:r>
          </a:p>
          <a:p>
            <a:pPr lvl="2" eaLnBrk="1" hangingPunct="1">
              <a:buFont typeface="Wingdings" pitchFamily="2" charset="2"/>
              <a:buChar char="§"/>
            </a:pPr>
            <a:r>
              <a:rPr lang="en-US" sz="2000" dirty="0"/>
              <a:t>Values will vary</a:t>
            </a:r>
          </a:p>
          <a:p>
            <a:pPr lvl="2" eaLnBrk="1" hangingPunct="1">
              <a:buFont typeface="Wingdings" pitchFamily="2" charset="2"/>
              <a:buChar char="§"/>
            </a:pPr>
            <a:r>
              <a:rPr lang="en-US" sz="2000" dirty="0"/>
              <a:t>Behaviour, power sources and influence tactics modified</a:t>
            </a:r>
          </a:p>
          <a:p>
            <a:pPr lvl="2" eaLnBrk="1" hangingPunct="1">
              <a:buFont typeface="Wingdings" pitchFamily="2" charset="2"/>
              <a:buChar char="§"/>
            </a:pPr>
            <a:r>
              <a:rPr lang="en-US" sz="2000" dirty="0"/>
              <a:t>Intercultural competencies of entrepreneurs</a:t>
            </a:r>
          </a:p>
          <a:p>
            <a:pPr lvl="1" eaLnBrk="1" hangingPunct="1">
              <a:buFont typeface="Courier New" pitchFamily="49" charset="0"/>
              <a:buChar char="o"/>
            </a:pPr>
            <a:r>
              <a:rPr lang="en-US" sz="2400" dirty="0"/>
              <a:t>Multiplicity of various cultural circumstances exists.</a:t>
            </a:r>
          </a:p>
          <a:p>
            <a:pPr lvl="1" eaLnBrk="1" hangingPunct="1">
              <a:buFont typeface="Courier New" pitchFamily="49" charset="0"/>
              <a:buChar char="o"/>
            </a:pPr>
            <a:r>
              <a:rPr lang="en-US" sz="2400" dirty="0"/>
              <a:t>Nation-state is not the cultural signifier.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404664"/>
            <a:ext cx="7490793" cy="720080"/>
          </a:xfrm>
        </p:spPr>
        <p:txBody>
          <a:bodyPr>
            <a:normAutofit fontScale="90000"/>
          </a:bodyPr>
          <a:lstStyle/>
          <a:p>
            <a:r>
              <a:rPr lang="en-US" dirty="0"/>
              <a:t>Operating cross-cultural differences</a:t>
            </a:r>
            <a:endParaRPr lang="en-ZA" dirty="0"/>
          </a:p>
        </p:txBody>
      </p:sp>
      <p:sp>
        <p:nvSpPr>
          <p:cNvPr id="3" name="Content Placeholder 2"/>
          <p:cNvSpPr>
            <a:spLocks noGrp="1"/>
          </p:cNvSpPr>
          <p:nvPr>
            <p:ph idx="1"/>
          </p:nvPr>
        </p:nvSpPr>
        <p:spPr>
          <a:xfrm>
            <a:off x="2133598" y="1124744"/>
            <a:ext cx="8066858" cy="5184576"/>
          </a:xfrm>
        </p:spPr>
        <p:txBody>
          <a:bodyPr>
            <a:normAutofit fontScale="92500" lnSpcReduction="20000"/>
          </a:bodyPr>
          <a:lstStyle/>
          <a:p>
            <a:pPr lvl="1">
              <a:buFont typeface="Courier New" pitchFamily="49" charset="0"/>
              <a:buChar char="o"/>
            </a:pPr>
            <a:r>
              <a:rPr lang="en-ZA" sz="2400" dirty="0"/>
              <a:t>A cross-cultural environment does not have a one-size-fits-all entrepreneurial practice.</a:t>
            </a:r>
          </a:p>
          <a:p>
            <a:pPr lvl="1">
              <a:buFont typeface="Courier New" pitchFamily="49" charset="0"/>
              <a:buChar char="o"/>
            </a:pPr>
            <a:r>
              <a:rPr lang="en-ZA" sz="2400" dirty="0"/>
              <a:t>Entrepreneurs trading internationally should </a:t>
            </a:r>
            <a:r>
              <a:rPr lang="en-ZA" sz="2400" dirty="0" err="1"/>
              <a:t>should</a:t>
            </a:r>
            <a:r>
              <a:rPr lang="en-ZA" sz="2400" dirty="0"/>
              <a:t> have the ability to change, adapt and manage across cultures.</a:t>
            </a:r>
          </a:p>
          <a:p>
            <a:pPr lvl="1">
              <a:buFont typeface="Courier New" pitchFamily="49" charset="0"/>
              <a:buChar char="o"/>
            </a:pPr>
            <a:r>
              <a:rPr lang="en-US" sz="2400" dirty="0"/>
              <a:t>As an exporting entrepreneur you </a:t>
            </a:r>
            <a:r>
              <a:rPr lang="en-ZA" sz="2400" dirty="0"/>
              <a:t>need a strategy to address the cultural similarities and differences in diverse markets you are entering.</a:t>
            </a:r>
          </a:p>
          <a:p>
            <a:pPr lvl="1">
              <a:buFont typeface="Courier New" pitchFamily="49" charset="0"/>
              <a:buChar char="o"/>
            </a:pPr>
            <a:r>
              <a:rPr lang="en-US" sz="2400" dirty="0"/>
              <a:t>International entrepreneurship is influenced by cultural differences:</a:t>
            </a:r>
          </a:p>
          <a:p>
            <a:pPr lvl="2">
              <a:buFont typeface="Wingdings" pitchFamily="2" charset="2"/>
              <a:buChar char="§"/>
            </a:pPr>
            <a:r>
              <a:rPr lang="en-US" sz="2000" dirty="0"/>
              <a:t>Perceptual differences regarding the influence of culture</a:t>
            </a:r>
          </a:p>
          <a:p>
            <a:pPr lvl="2">
              <a:buFont typeface="Wingdings" pitchFamily="2" charset="2"/>
              <a:buChar char="§"/>
            </a:pPr>
            <a:r>
              <a:rPr lang="en-US" sz="2000" dirty="0"/>
              <a:t>Attitudes towards communication and negotiation vary.</a:t>
            </a:r>
          </a:p>
          <a:p>
            <a:pPr lvl="2">
              <a:buFont typeface="Wingdings" pitchFamily="2" charset="2"/>
              <a:buChar char="§"/>
            </a:pPr>
            <a:r>
              <a:rPr lang="en-US" sz="2000" dirty="0"/>
              <a:t>Styles of decision-making vary.</a:t>
            </a:r>
          </a:p>
          <a:p>
            <a:pPr lvl="2">
              <a:buFont typeface="Wingdings" pitchFamily="2" charset="2"/>
              <a:buChar char="§"/>
            </a:pPr>
            <a:r>
              <a:rPr lang="en-US" sz="2000" dirty="0"/>
              <a:t>Interface between national and corporate culture</a:t>
            </a:r>
          </a:p>
          <a:p>
            <a:pPr lvl="2">
              <a:buFont typeface="Wingdings" pitchFamily="2" charset="2"/>
              <a:buChar char="§"/>
            </a:pPr>
            <a:r>
              <a:rPr lang="en-US" sz="2000" dirty="0"/>
              <a:t>Disparate worldviews.</a:t>
            </a:r>
          </a:p>
          <a:p>
            <a:pPr lvl="2">
              <a:buFont typeface="Wingdings" pitchFamily="2" charset="2"/>
              <a:buChar char="§"/>
            </a:pPr>
            <a:r>
              <a:rPr lang="en-US" sz="2000" dirty="0"/>
              <a:t>Differing expectations – attributes and skills required by international entrepreneurs.</a:t>
            </a:r>
          </a:p>
          <a:p>
            <a:pPr lvl="2">
              <a:buFont typeface="Wingdings" pitchFamily="2" charset="2"/>
              <a:buChar char="§"/>
            </a:pPr>
            <a:r>
              <a:rPr lang="en-US" sz="2000" dirty="0"/>
              <a:t>Differences in assumptions regarding the implementation of entrepreneurial styles.</a:t>
            </a:r>
          </a:p>
          <a:p>
            <a:endParaRPr lang="en-ZA" dirty="0"/>
          </a:p>
        </p:txBody>
      </p:sp>
    </p:spTree>
    <p:extLst>
      <p:ext uri="{BB962C8B-B14F-4D97-AF65-F5344CB8AC3E}">
        <p14:creationId xmlns:p14="http://schemas.microsoft.com/office/powerpoint/2010/main" val="3667925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859DE-12E9-45D5-9241-113ECCC1AA4F}"/>
              </a:ext>
            </a:extLst>
          </p:cNvPr>
          <p:cNvSpPr>
            <a:spLocks noGrp="1"/>
          </p:cNvSpPr>
          <p:nvPr>
            <p:ph type="title"/>
          </p:nvPr>
        </p:nvSpPr>
        <p:spPr/>
        <p:txBody>
          <a:bodyPr/>
          <a:lstStyle/>
          <a:p>
            <a:r>
              <a:rPr lang="en-ZA" dirty="0"/>
              <a:t>Compare Managerial Differences</a:t>
            </a:r>
          </a:p>
        </p:txBody>
      </p:sp>
      <p:sp>
        <p:nvSpPr>
          <p:cNvPr id="3" name="Content Placeholder 2">
            <a:extLst>
              <a:ext uri="{FF2B5EF4-FFF2-40B4-BE49-F238E27FC236}">
                <a16:creationId xmlns:a16="http://schemas.microsoft.com/office/drawing/2014/main" id="{9AC5D536-D277-44BF-9C38-410314DD3A54}"/>
              </a:ext>
            </a:extLst>
          </p:cNvPr>
          <p:cNvSpPr>
            <a:spLocks noGrp="1"/>
          </p:cNvSpPr>
          <p:nvPr>
            <p:ph idx="1"/>
          </p:nvPr>
        </p:nvSpPr>
        <p:spPr/>
        <p:txBody>
          <a:bodyPr>
            <a:normAutofit fontScale="92500" lnSpcReduction="10000"/>
          </a:bodyPr>
          <a:lstStyle/>
          <a:p>
            <a:r>
              <a:rPr lang="en-ZA" dirty="0"/>
              <a:t>The following measure how international entrepreneurs behave and yield to different cultures beside sector-related divergent opinions:</a:t>
            </a:r>
          </a:p>
          <a:p>
            <a:pPr lvl="1"/>
            <a:r>
              <a:rPr lang="en-ZA" dirty="0"/>
              <a:t>Assertiveness,</a:t>
            </a:r>
          </a:p>
          <a:p>
            <a:pPr lvl="1"/>
            <a:r>
              <a:rPr lang="en-ZA" dirty="0"/>
              <a:t>Uncertainty Avoidance,</a:t>
            </a:r>
          </a:p>
          <a:p>
            <a:pPr lvl="1"/>
            <a:r>
              <a:rPr lang="en-ZA" dirty="0"/>
              <a:t>Institutional Collectivism,</a:t>
            </a:r>
          </a:p>
          <a:p>
            <a:pPr lvl="1"/>
            <a:r>
              <a:rPr lang="en-ZA" dirty="0"/>
              <a:t>In-Group Collectivism,</a:t>
            </a:r>
          </a:p>
          <a:p>
            <a:pPr lvl="1"/>
            <a:r>
              <a:rPr lang="en-ZA" dirty="0"/>
              <a:t>Future Orientation,</a:t>
            </a:r>
          </a:p>
          <a:p>
            <a:pPr lvl="1"/>
            <a:r>
              <a:rPr lang="en-ZA" dirty="0"/>
              <a:t>Gender Egalitarianism,</a:t>
            </a:r>
          </a:p>
          <a:p>
            <a:pPr lvl="1"/>
            <a:r>
              <a:rPr lang="en-ZA" dirty="0"/>
              <a:t>Humane Orientation,</a:t>
            </a:r>
          </a:p>
          <a:p>
            <a:pPr lvl="1"/>
            <a:r>
              <a:rPr lang="en-ZA" dirty="0"/>
              <a:t>Performance Orientation,</a:t>
            </a:r>
          </a:p>
          <a:p>
            <a:pPr lvl="1"/>
            <a:r>
              <a:rPr lang="en-ZA" dirty="0"/>
              <a:t>Power Distance,</a:t>
            </a:r>
          </a:p>
          <a:p>
            <a:pPr lvl="1"/>
            <a:r>
              <a:rPr lang="en-ZA" dirty="0"/>
              <a:t>Uncertainty Avoidance.</a:t>
            </a:r>
          </a:p>
        </p:txBody>
      </p:sp>
    </p:spTree>
    <p:extLst>
      <p:ext uri="{BB962C8B-B14F-4D97-AF65-F5344CB8AC3E}">
        <p14:creationId xmlns:p14="http://schemas.microsoft.com/office/powerpoint/2010/main" val="96563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D0327-A0EA-41AF-A0BA-8A5A0AC4A99C}"/>
              </a:ext>
            </a:extLst>
          </p:cNvPr>
          <p:cNvSpPr>
            <a:spLocks noGrp="1"/>
          </p:cNvSpPr>
          <p:nvPr>
            <p:ph type="title"/>
          </p:nvPr>
        </p:nvSpPr>
        <p:spPr/>
        <p:txBody>
          <a:bodyPr/>
          <a:lstStyle/>
          <a:p>
            <a:r>
              <a:rPr lang="en-US" dirty="0"/>
              <a:t>Interactive Exercise</a:t>
            </a:r>
            <a:endParaRPr lang="en-ZA" dirty="0"/>
          </a:p>
        </p:txBody>
      </p:sp>
      <p:sp>
        <p:nvSpPr>
          <p:cNvPr id="3" name="Content Placeholder 2">
            <a:extLst>
              <a:ext uri="{FF2B5EF4-FFF2-40B4-BE49-F238E27FC236}">
                <a16:creationId xmlns:a16="http://schemas.microsoft.com/office/drawing/2014/main" id="{F06F0251-CD47-4D92-884D-A6CEA50EF29A}"/>
              </a:ext>
            </a:extLst>
          </p:cNvPr>
          <p:cNvSpPr>
            <a:spLocks noGrp="1"/>
          </p:cNvSpPr>
          <p:nvPr>
            <p:ph idx="1"/>
          </p:nvPr>
        </p:nvSpPr>
        <p:spPr/>
        <p:txBody>
          <a:bodyPr/>
          <a:lstStyle/>
          <a:p>
            <a:r>
              <a:rPr lang="en-US" dirty="0"/>
              <a:t>Identifying country culture and determine what to consider in order to be successful in business operations.</a:t>
            </a:r>
            <a:endParaRPr lang="en-ZA" dirty="0"/>
          </a:p>
        </p:txBody>
      </p:sp>
    </p:spTree>
    <p:extLst>
      <p:ext uri="{BB962C8B-B14F-4D97-AF65-F5344CB8AC3E}">
        <p14:creationId xmlns:p14="http://schemas.microsoft.com/office/powerpoint/2010/main" val="3434463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CF47B-EB4C-434F-8084-3BE76AEB692E}"/>
              </a:ext>
            </a:extLst>
          </p:cNvPr>
          <p:cNvSpPr>
            <a:spLocks noGrp="1"/>
          </p:cNvSpPr>
          <p:nvPr>
            <p:ph type="title"/>
          </p:nvPr>
        </p:nvSpPr>
        <p:spPr/>
        <p:txBody>
          <a:bodyPr/>
          <a:lstStyle/>
          <a:p>
            <a:r>
              <a:rPr lang="en-US" dirty="0"/>
              <a:t>Country Culture Specific examples</a:t>
            </a:r>
            <a:endParaRPr lang="en-ZA" dirty="0"/>
          </a:p>
        </p:txBody>
      </p:sp>
      <p:graphicFrame>
        <p:nvGraphicFramePr>
          <p:cNvPr id="4" name="Content Placeholder 3">
            <a:extLst>
              <a:ext uri="{FF2B5EF4-FFF2-40B4-BE49-F238E27FC236}">
                <a16:creationId xmlns:a16="http://schemas.microsoft.com/office/drawing/2014/main" id="{1D649AB5-1CC0-462C-8A73-4262AA0BF7E9}"/>
              </a:ext>
            </a:extLst>
          </p:cNvPr>
          <p:cNvGraphicFramePr>
            <a:graphicFrameLocks noGrp="1"/>
          </p:cNvGraphicFramePr>
          <p:nvPr>
            <p:ph idx="1"/>
            <p:extLst>
              <p:ext uri="{D42A27DB-BD31-4B8C-83A1-F6EECF244321}">
                <p14:modId xmlns:p14="http://schemas.microsoft.com/office/powerpoint/2010/main" val="564356367"/>
              </p:ext>
            </p:extLst>
          </p:nvPr>
        </p:nvGraphicFramePr>
        <p:xfrm>
          <a:off x="681038" y="2336800"/>
          <a:ext cx="9613899" cy="5212080"/>
        </p:xfrm>
        <a:graphic>
          <a:graphicData uri="http://schemas.openxmlformats.org/drawingml/2006/table">
            <a:tbl>
              <a:tblPr firstRow="1" bandRow="1">
                <a:tableStyleId>{5C22544A-7EE6-4342-B048-85BDC9FD1C3A}</a:tableStyleId>
              </a:tblPr>
              <a:tblGrid>
                <a:gridCol w="1333292">
                  <a:extLst>
                    <a:ext uri="{9D8B030D-6E8A-4147-A177-3AD203B41FA5}">
                      <a16:colId xmlns:a16="http://schemas.microsoft.com/office/drawing/2014/main" val="3823105426"/>
                    </a:ext>
                  </a:extLst>
                </a:gridCol>
                <a:gridCol w="3538331">
                  <a:extLst>
                    <a:ext uri="{9D8B030D-6E8A-4147-A177-3AD203B41FA5}">
                      <a16:colId xmlns:a16="http://schemas.microsoft.com/office/drawing/2014/main" val="1166817377"/>
                    </a:ext>
                  </a:extLst>
                </a:gridCol>
                <a:gridCol w="4742276">
                  <a:extLst>
                    <a:ext uri="{9D8B030D-6E8A-4147-A177-3AD203B41FA5}">
                      <a16:colId xmlns:a16="http://schemas.microsoft.com/office/drawing/2014/main" val="3225557744"/>
                    </a:ext>
                  </a:extLst>
                </a:gridCol>
              </a:tblGrid>
              <a:tr h="370840">
                <a:tc>
                  <a:txBody>
                    <a:bodyPr/>
                    <a:lstStyle/>
                    <a:p>
                      <a:r>
                        <a:rPr lang="en-US" dirty="0"/>
                        <a:t>Country</a:t>
                      </a:r>
                      <a:endParaRPr lang="en-ZA" dirty="0"/>
                    </a:p>
                  </a:txBody>
                  <a:tcPr/>
                </a:tc>
                <a:tc>
                  <a:txBody>
                    <a:bodyPr/>
                    <a:lstStyle/>
                    <a:p>
                      <a:r>
                        <a:rPr lang="en-US" dirty="0"/>
                        <a:t>Culture </a:t>
                      </a:r>
                      <a:endParaRPr lang="en-ZA" dirty="0"/>
                    </a:p>
                  </a:txBody>
                  <a:tcPr/>
                </a:tc>
                <a:tc>
                  <a:txBody>
                    <a:bodyPr/>
                    <a:lstStyle/>
                    <a:p>
                      <a:r>
                        <a:rPr lang="en-ZA" dirty="0"/>
                        <a:t>What to consider to be a successful entrepreneur/business</a:t>
                      </a:r>
                    </a:p>
                  </a:txBody>
                  <a:tcPr/>
                </a:tc>
                <a:extLst>
                  <a:ext uri="{0D108BD9-81ED-4DB2-BD59-A6C34878D82A}">
                    <a16:rowId xmlns:a16="http://schemas.microsoft.com/office/drawing/2014/main" val="253221912"/>
                  </a:ext>
                </a:extLst>
              </a:tr>
              <a:tr h="370840">
                <a:tc>
                  <a:txBody>
                    <a:bodyPr/>
                    <a:lstStyle/>
                    <a:p>
                      <a:r>
                        <a:rPr lang="en-ZA" dirty="0"/>
                        <a:t>China</a:t>
                      </a:r>
                    </a:p>
                  </a:txBody>
                  <a:tcPr/>
                </a:tc>
                <a:tc>
                  <a:txBody>
                    <a:bodyPr/>
                    <a:lstStyle/>
                    <a:p>
                      <a:r>
                        <a:rPr lang="en-ZA" dirty="0"/>
                        <a:t>Guanxi culture - Guanxi, means “good connections”</a:t>
                      </a:r>
                    </a:p>
                  </a:txBody>
                  <a:tcPr/>
                </a:tc>
                <a:tc>
                  <a:txBody>
                    <a:bodyPr/>
                    <a:lstStyle/>
                    <a:p>
                      <a:r>
                        <a:rPr lang="en-ZA" dirty="0"/>
                        <a:t>Appreciate the important role and impact of Chinese Culture; </a:t>
                      </a:r>
                    </a:p>
                  </a:txBody>
                  <a:tcPr/>
                </a:tc>
                <a:extLst>
                  <a:ext uri="{0D108BD9-81ED-4DB2-BD59-A6C34878D82A}">
                    <a16:rowId xmlns:a16="http://schemas.microsoft.com/office/drawing/2014/main" val="2268772207"/>
                  </a:ext>
                </a:extLst>
              </a:tr>
              <a:tr h="370840">
                <a:tc>
                  <a:txBody>
                    <a:bodyPr/>
                    <a:lstStyle/>
                    <a:p>
                      <a:r>
                        <a:rPr lang="en-ZA" dirty="0"/>
                        <a:t>Russia</a:t>
                      </a:r>
                    </a:p>
                  </a:txBody>
                  <a:tcPr/>
                </a:tc>
                <a:tc>
                  <a:txBody>
                    <a:bodyPr/>
                    <a:lstStyle/>
                    <a:p>
                      <a:r>
                        <a:rPr lang="en-US" dirty="0"/>
                        <a:t>Union of European and Asian cultural influences defined by personal relationships and friendship </a:t>
                      </a:r>
                      <a:endParaRPr lang="en-ZA" dirty="0"/>
                    </a:p>
                  </a:txBody>
                  <a:tcPr/>
                </a:tc>
                <a:tc>
                  <a:txBody>
                    <a:bodyPr/>
                    <a:lstStyle/>
                    <a:p>
                      <a:r>
                        <a:rPr lang="en-ZA" dirty="0"/>
                        <a:t>Appreciate a culture of building personal relationships and friendship – gifts are part of business transaction.</a:t>
                      </a:r>
                    </a:p>
                  </a:txBody>
                  <a:tcPr/>
                </a:tc>
                <a:extLst>
                  <a:ext uri="{0D108BD9-81ED-4DB2-BD59-A6C34878D82A}">
                    <a16:rowId xmlns:a16="http://schemas.microsoft.com/office/drawing/2014/main" val="1787429555"/>
                  </a:ext>
                </a:extLst>
              </a:tr>
              <a:tr h="370840">
                <a:tc>
                  <a:txBody>
                    <a:bodyPr/>
                    <a:lstStyle/>
                    <a:p>
                      <a:r>
                        <a:rPr lang="en-ZA" dirty="0"/>
                        <a:t>India </a:t>
                      </a:r>
                    </a:p>
                  </a:txBody>
                  <a:tcPr/>
                </a:tc>
                <a:tc>
                  <a:txBody>
                    <a:bodyPr/>
                    <a:lstStyle/>
                    <a:p>
                      <a:r>
                        <a:rPr lang="en-ZA" dirty="0"/>
                        <a:t>Religious and cult </a:t>
                      </a:r>
                    </a:p>
                  </a:txBody>
                  <a:tcPr/>
                </a:tc>
                <a:tc>
                  <a:txBody>
                    <a:bodyPr/>
                    <a:lstStyle/>
                    <a:p>
                      <a:r>
                        <a:rPr lang="en-ZA" dirty="0"/>
                        <a:t>Appreciate a culture of politeness and courteously shaking hands and dress code.</a:t>
                      </a:r>
                    </a:p>
                  </a:txBody>
                  <a:tcPr/>
                </a:tc>
                <a:extLst>
                  <a:ext uri="{0D108BD9-81ED-4DB2-BD59-A6C34878D82A}">
                    <a16:rowId xmlns:a16="http://schemas.microsoft.com/office/drawing/2014/main" val="3517356196"/>
                  </a:ext>
                </a:extLst>
              </a:tr>
              <a:tr h="370840">
                <a:tc>
                  <a:txBody>
                    <a:bodyPr/>
                    <a:lstStyle/>
                    <a:p>
                      <a:r>
                        <a:rPr lang="en-ZA" dirty="0"/>
                        <a:t>Brazil</a:t>
                      </a:r>
                    </a:p>
                  </a:txBody>
                  <a:tcPr/>
                </a:tc>
                <a:tc>
                  <a:txBody>
                    <a:bodyPr/>
                    <a:lstStyle/>
                    <a:p>
                      <a:r>
                        <a:rPr lang="en-ZA" dirty="0"/>
                        <a:t>Derives from the Portuguese culture</a:t>
                      </a:r>
                    </a:p>
                  </a:txBody>
                  <a:tcPr/>
                </a:tc>
                <a:tc>
                  <a:txBody>
                    <a:bodyPr/>
                    <a:lstStyle/>
                    <a:p>
                      <a:r>
                        <a:rPr lang="en-ZA" dirty="0"/>
                        <a:t>Consider flexibility and tolerance based on understanding commercialism openness in negotiations and physical contact acceptable form of communication.</a:t>
                      </a:r>
                    </a:p>
                  </a:txBody>
                  <a:tcPr/>
                </a:tc>
                <a:extLst>
                  <a:ext uri="{0D108BD9-81ED-4DB2-BD59-A6C34878D82A}">
                    <a16:rowId xmlns:a16="http://schemas.microsoft.com/office/drawing/2014/main" val="3518757233"/>
                  </a:ext>
                </a:extLst>
              </a:tr>
              <a:tr h="370840">
                <a:tc>
                  <a:txBody>
                    <a:bodyPr/>
                    <a:lstStyle/>
                    <a:p>
                      <a:r>
                        <a:rPr lang="en-US" dirty="0"/>
                        <a:t>South Africa</a:t>
                      </a:r>
                      <a:endParaRPr lang="en-ZA" dirty="0"/>
                    </a:p>
                  </a:txBody>
                  <a:tcPr/>
                </a:tc>
                <a:tc>
                  <a:txBody>
                    <a:bodyPr/>
                    <a:lstStyle/>
                    <a:p>
                      <a:r>
                        <a:rPr lang="en-US" dirty="0"/>
                        <a:t>Ubuntu perspective – group solidarity culture of a person is person through others</a:t>
                      </a:r>
                      <a:endParaRPr lang="en-ZA" dirty="0"/>
                    </a:p>
                  </a:txBody>
                  <a:tcPr/>
                </a:tc>
                <a:tc>
                  <a:txBody>
                    <a:bodyPr/>
                    <a:lstStyle/>
                    <a:p>
                      <a:r>
                        <a:rPr lang="en-US" dirty="0"/>
                        <a:t>Consider group conformity, compassion, respect, human dignity and collective unity.</a:t>
                      </a:r>
                      <a:endParaRPr lang="en-ZA" dirty="0"/>
                    </a:p>
                  </a:txBody>
                  <a:tcPr/>
                </a:tc>
                <a:extLst>
                  <a:ext uri="{0D108BD9-81ED-4DB2-BD59-A6C34878D82A}">
                    <a16:rowId xmlns:a16="http://schemas.microsoft.com/office/drawing/2014/main" val="1218690089"/>
                  </a:ext>
                </a:extLst>
              </a:tr>
            </a:tbl>
          </a:graphicData>
        </a:graphic>
      </p:graphicFrame>
    </p:spTree>
    <p:extLst>
      <p:ext uri="{BB962C8B-B14F-4D97-AF65-F5344CB8AC3E}">
        <p14:creationId xmlns:p14="http://schemas.microsoft.com/office/powerpoint/2010/main" val="242377712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100</TotalTime>
  <Words>737</Words>
  <Application>Microsoft Office PowerPoint</Application>
  <PresentationFormat>Widescreen</PresentationFormat>
  <Paragraphs>85</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Trebuchet MS</vt:lpstr>
      <vt:lpstr>Wingdings</vt:lpstr>
      <vt:lpstr>Berlin</vt:lpstr>
      <vt:lpstr>CULTURE &amp; EXPORTING</vt:lpstr>
      <vt:lpstr>PowerPoint Presentation</vt:lpstr>
      <vt:lpstr>The Nature of Culture</vt:lpstr>
      <vt:lpstr>Six features identifying culture </vt:lpstr>
      <vt:lpstr>Assumptions regarding culture</vt:lpstr>
      <vt:lpstr>Operating cross-cultural differences</vt:lpstr>
      <vt:lpstr>Compare Managerial Differences</vt:lpstr>
      <vt:lpstr>Interactive Exercise</vt:lpstr>
      <vt:lpstr>Country Culture Specific examples</vt:lpstr>
      <vt:lpstr>Cross-cultural communication for business negotiation</vt:lpstr>
      <vt:lpstr>Cross-cultural business negotiation</vt:lpstr>
      <vt:lpstr>Interactive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&amp; EXPORTING</dc:title>
  <dc:creator>Madondo Mfazo Cliford Madondo</dc:creator>
  <cp:lastModifiedBy>Shan Cade</cp:lastModifiedBy>
  <cp:revision>11</cp:revision>
  <dcterms:created xsi:type="dcterms:W3CDTF">2022-06-19T11:46:15Z</dcterms:created>
  <dcterms:modified xsi:type="dcterms:W3CDTF">2022-06-22T08:39:11Z</dcterms:modified>
</cp:coreProperties>
</file>