
<file path=[Content_Types].xml><?xml version="1.0" encoding="utf-8"?>
<Types xmlns="http://schemas.openxmlformats.org/package/2006/content-types">
  <Default Extension="jpeg" ContentType="image/jpeg"/>
  <Default Extension="mp4" ContentType="vide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16"/>
  </p:notesMasterIdLst>
  <p:handoutMasterIdLst>
    <p:handoutMasterId r:id="rId17"/>
  </p:handoutMasterIdLst>
  <p:sldIdLst>
    <p:sldId id="256" r:id="rId2"/>
    <p:sldId id="379" r:id="rId3"/>
    <p:sldId id="382" r:id="rId4"/>
    <p:sldId id="383" r:id="rId5"/>
    <p:sldId id="385" r:id="rId6"/>
    <p:sldId id="386" r:id="rId7"/>
    <p:sldId id="384" r:id="rId8"/>
    <p:sldId id="387" r:id="rId9"/>
    <p:sldId id="388" r:id="rId10"/>
    <p:sldId id="389" r:id="rId11"/>
    <p:sldId id="390" r:id="rId12"/>
    <p:sldId id="392" r:id="rId13"/>
    <p:sldId id="391" r:id="rId14"/>
    <p:sldId id="381" r:id="rId15"/>
  </p:sldIdLst>
  <p:sldSz cx="9144000" cy="6858000" type="screen4x3"/>
  <p:notesSz cx="6888163" cy="1001871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66FF"/>
    <a:srgbClr val="00FF00"/>
    <a:srgbClr val="0099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2868" autoAdjust="0"/>
    <p:restoredTop sz="94660"/>
  </p:normalViewPr>
  <p:slideViewPr>
    <p:cSldViewPr>
      <p:cViewPr varScale="1">
        <p:scale>
          <a:sx n="68" d="100"/>
          <a:sy n="68" d="100"/>
        </p:scale>
        <p:origin x="1146" y="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4871" cy="500935"/>
          </a:xfrm>
          <a:prstGeom prst="rect">
            <a:avLst/>
          </a:prstGeom>
        </p:spPr>
        <p:txBody>
          <a:bodyPr vert="horz" lIns="96601" tIns="48300" rIns="96601" bIns="48300" rtlCol="0"/>
          <a:lstStyle>
            <a:lvl1pPr algn="l">
              <a:defRPr sz="1200"/>
            </a:lvl1pPr>
          </a:lstStyle>
          <a:p>
            <a:endParaRPr lang="en-ZA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01699" y="0"/>
            <a:ext cx="2984871" cy="500935"/>
          </a:xfrm>
          <a:prstGeom prst="rect">
            <a:avLst/>
          </a:prstGeom>
        </p:spPr>
        <p:txBody>
          <a:bodyPr vert="horz" lIns="96601" tIns="48300" rIns="96601" bIns="48300" rtlCol="0"/>
          <a:lstStyle>
            <a:lvl1pPr algn="r">
              <a:defRPr sz="1200"/>
            </a:lvl1pPr>
          </a:lstStyle>
          <a:p>
            <a:fld id="{21C4A4D3-B549-4166-B049-752BD26018F5}" type="datetimeFigureOut">
              <a:rPr lang="en-US" smtClean="0"/>
              <a:pPr/>
              <a:t>6/22/2022</a:t>
            </a:fld>
            <a:endParaRPr lang="en-ZA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516039"/>
            <a:ext cx="2984871" cy="500935"/>
          </a:xfrm>
          <a:prstGeom prst="rect">
            <a:avLst/>
          </a:prstGeom>
        </p:spPr>
        <p:txBody>
          <a:bodyPr vert="horz" lIns="96601" tIns="48300" rIns="96601" bIns="48300" rtlCol="0" anchor="b"/>
          <a:lstStyle>
            <a:lvl1pPr algn="l">
              <a:defRPr sz="1200"/>
            </a:lvl1pPr>
          </a:lstStyle>
          <a:p>
            <a:endParaRPr lang="en-ZA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01699" y="9516039"/>
            <a:ext cx="2984871" cy="500935"/>
          </a:xfrm>
          <a:prstGeom prst="rect">
            <a:avLst/>
          </a:prstGeom>
        </p:spPr>
        <p:txBody>
          <a:bodyPr vert="horz" lIns="96601" tIns="48300" rIns="96601" bIns="48300" rtlCol="0" anchor="b"/>
          <a:lstStyle>
            <a:lvl1pPr algn="r">
              <a:defRPr sz="1200"/>
            </a:lvl1pPr>
          </a:lstStyle>
          <a:p>
            <a:fld id="{7CDA2085-6B54-4905-9AF6-2BEAFB647E96}" type="slidenum">
              <a:rPr lang="en-ZA" smtClean="0"/>
              <a:pPr/>
              <a:t>‹#›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86554974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4871" cy="500935"/>
          </a:xfrm>
          <a:prstGeom prst="rect">
            <a:avLst/>
          </a:prstGeom>
        </p:spPr>
        <p:txBody>
          <a:bodyPr vert="horz" lIns="96601" tIns="48300" rIns="96601" bIns="48300" rtlCol="0"/>
          <a:lstStyle>
            <a:lvl1pPr algn="l">
              <a:defRPr sz="1200"/>
            </a:lvl1pPr>
          </a:lstStyle>
          <a:p>
            <a:endParaRPr lang="en-ZA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01699" y="0"/>
            <a:ext cx="2984871" cy="500935"/>
          </a:xfrm>
          <a:prstGeom prst="rect">
            <a:avLst/>
          </a:prstGeom>
        </p:spPr>
        <p:txBody>
          <a:bodyPr vert="horz" lIns="96601" tIns="48300" rIns="96601" bIns="48300" rtlCol="0"/>
          <a:lstStyle>
            <a:lvl1pPr algn="r">
              <a:defRPr sz="1200"/>
            </a:lvl1pPr>
          </a:lstStyle>
          <a:p>
            <a:fld id="{E9E69F88-E1A6-47FB-A452-1AE78404ECFB}" type="datetimeFigureOut">
              <a:rPr lang="en-US" smtClean="0"/>
              <a:pPr/>
              <a:t>6/22/2022</a:t>
            </a:fld>
            <a:endParaRPr lang="en-ZA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39800" y="750888"/>
            <a:ext cx="5010150" cy="37576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01" tIns="48300" rIns="96601" bIns="48300" rtlCol="0" anchor="ctr"/>
          <a:lstStyle/>
          <a:p>
            <a:endParaRPr lang="en-ZA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8817" y="4758889"/>
            <a:ext cx="5510530" cy="4508421"/>
          </a:xfrm>
          <a:prstGeom prst="rect">
            <a:avLst/>
          </a:prstGeom>
        </p:spPr>
        <p:txBody>
          <a:bodyPr vert="horz" lIns="96601" tIns="48300" rIns="96601" bIns="4830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516039"/>
            <a:ext cx="2984871" cy="500935"/>
          </a:xfrm>
          <a:prstGeom prst="rect">
            <a:avLst/>
          </a:prstGeom>
        </p:spPr>
        <p:txBody>
          <a:bodyPr vert="horz" lIns="96601" tIns="48300" rIns="96601" bIns="48300" rtlCol="0" anchor="b"/>
          <a:lstStyle>
            <a:lvl1pPr algn="l">
              <a:defRPr sz="1200"/>
            </a:lvl1pPr>
          </a:lstStyle>
          <a:p>
            <a:endParaRPr lang="en-ZA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01699" y="9516039"/>
            <a:ext cx="2984871" cy="500935"/>
          </a:xfrm>
          <a:prstGeom prst="rect">
            <a:avLst/>
          </a:prstGeom>
        </p:spPr>
        <p:txBody>
          <a:bodyPr vert="horz" lIns="96601" tIns="48300" rIns="96601" bIns="48300" rtlCol="0" anchor="b"/>
          <a:lstStyle>
            <a:lvl1pPr algn="r">
              <a:defRPr sz="1200"/>
            </a:lvl1pPr>
          </a:lstStyle>
          <a:p>
            <a:fld id="{7349AA0F-D934-482E-A728-9A0900D66981}" type="slidenum">
              <a:rPr lang="en-ZA" smtClean="0"/>
              <a:pPr/>
              <a:t>‹#›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5797652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-3175"/>
            <a:ext cx="9144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5760" y="0"/>
                </a:moveTo>
                <a:lnTo>
                  <a:pt x="0" y="0"/>
                </a:lnTo>
                <a:lnTo>
                  <a:pt x="0" y="3090"/>
                </a:lnTo>
                <a:lnTo>
                  <a:pt x="943" y="3090"/>
                </a:lnTo>
                <a:lnTo>
                  <a:pt x="1123" y="3270"/>
                </a:lnTo>
                <a:lnTo>
                  <a:pt x="1123" y="3270"/>
                </a:lnTo>
                <a:lnTo>
                  <a:pt x="1127" y="3272"/>
                </a:lnTo>
                <a:lnTo>
                  <a:pt x="1133" y="3275"/>
                </a:lnTo>
                <a:lnTo>
                  <a:pt x="1139" y="3278"/>
                </a:lnTo>
                <a:lnTo>
                  <a:pt x="1144" y="3278"/>
                </a:lnTo>
                <a:lnTo>
                  <a:pt x="1150" y="3278"/>
                </a:lnTo>
                <a:lnTo>
                  <a:pt x="1155" y="3275"/>
                </a:lnTo>
                <a:lnTo>
                  <a:pt x="1161" y="3272"/>
                </a:lnTo>
                <a:lnTo>
                  <a:pt x="1165" y="3270"/>
                </a:lnTo>
                <a:lnTo>
                  <a:pt x="1345" y="3090"/>
                </a:lnTo>
                <a:lnTo>
                  <a:pt x="5760" y="3090"/>
                </a:lnTo>
                <a:lnTo>
                  <a:pt x="5760" y="0"/>
                </a:lnTo>
                <a:close/>
              </a:path>
            </a:pathLst>
          </a:custGeom>
          <a:solidFill>
            <a:srgbClr val="009999"/>
          </a:solidFill>
          <a:ln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08831" y="1449146"/>
            <a:ext cx="7526338" cy="2971051"/>
          </a:xfrm>
        </p:spPr>
        <p:txBody>
          <a:bodyPr/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F58476-3EDD-488B-AC38-2D2BE308C2BE}" type="slidenum">
              <a:rPr lang="en-ZA" smtClean="0"/>
              <a:pPr/>
              <a:t>‹#›</a:t>
            </a:fld>
            <a:endParaRPr lang="en-ZA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D66C495A-14F7-40BA-8F36-E670B12AF72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688" y="4955384"/>
            <a:ext cx="3270002" cy="18342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3447670"/>
      </p:ext>
    </p:extLst>
  </p:cSld>
  <p:clrMapOvr>
    <a:masterClrMapping/>
  </p:clrMapOvr>
  <p:hf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4863" y="4800600"/>
            <a:ext cx="752633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5" name="Picture Placeholder 14"/>
          <p:cNvSpPr>
            <a:spLocks noGrp="1" noChangeAspect="1"/>
          </p:cNvSpPr>
          <p:nvPr>
            <p:ph type="pic" sz="quarter" idx="13"/>
          </p:nvPr>
        </p:nvSpPr>
        <p:spPr bwMode="auto">
          <a:xfrm>
            <a:off x="0" y="0"/>
            <a:ext cx="9144000" cy="4800600"/>
          </a:xfrm>
          <a:custGeom>
            <a:avLst/>
            <a:gdLst/>
            <a:ahLst/>
            <a:cxnLst/>
            <a:rect l="0" t="0" r="r" b="b"/>
            <a:pathLst>
              <a:path w="5760" h="3289">
                <a:moveTo>
                  <a:pt x="5760" y="0"/>
                </a:moveTo>
                <a:lnTo>
                  <a:pt x="0" y="0"/>
                </a:lnTo>
                <a:lnTo>
                  <a:pt x="0" y="3100"/>
                </a:lnTo>
                <a:lnTo>
                  <a:pt x="943" y="3100"/>
                </a:lnTo>
                <a:lnTo>
                  <a:pt x="1123" y="3281"/>
                </a:lnTo>
                <a:lnTo>
                  <a:pt x="1123" y="3281"/>
                </a:lnTo>
                <a:lnTo>
                  <a:pt x="1127" y="3283"/>
                </a:lnTo>
                <a:lnTo>
                  <a:pt x="1133" y="3286"/>
                </a:lnTo>
                <a:lnTo>
                  <a:pt x="1139" y="3289"/>
                </a:lnTo>
                <a:lnTo>
                  <a:pt x="1144" y="3289"/>
                </a:lnTo>
                <a:lnTo>
                  <a:pt x="1150" y="3289"/>
                </a:lnTo>
                <a:lnTo>
                  <a:pt x="1155" y="3286"/>
                </a:lnTo>
                <a:lnTo>
                  <a:pt x="1161" y="3283"/>
                </a:lnTo>
                <a:lnTo>
                  <a:pt x="1165" y="3281"/>
                </a:lnTo>
                <a:lnTo>
                  <a:pt x="1345" y="3100"/>
                </a:lnTo>
                <a:lnTo>
                  <a:pt x="5760" y="3100"/>
                </a:lnTo>
                <a:lnTo>
                  <a:pt x="5760" y="0"/>
                </a:lnTo>
                <a:close/>
              </a:path>
            </a:pathLst>
          </a:custGeom>
          <a:noFill/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numCol="1" anchor="t" anchorCtr="0" compatLnSpc="1">
            <a:prstTxWarp prst="textNoShape">
              <a:avLst/>
            </a:prstTxWarp>
            <a:normAutofit/>
          </a:bodyPr>
          <a:lstStyle>
            <a:lvl1pPr marL="0" indent="0" algn="ctr">
              <a:buFontTx/>
              <a:buNone/>
              <a:defRPr sz="16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04863" y="5367338"/>
            <a:ext cx="7526337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6853A4-DDEC-4BA7-92E1-2BC918D42C4E}" type="datetime1">
              <a:rPr lang="en-US" smtClean="0"/>
              <a:pPr/>
              <a:t>6/22/2022</a:t>
            </a:fld>
            <a:endParaRPr lang="en-ZA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F58476-3EDD-488B-AC38-2D2BE308C2BE}" type="slidenum">
              <a:rPr lang="en-ZA" smtClean="0"/>
              <a:pPr/>
              <a:t>‹#›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735910905"/>
      </p:ext>
    </p:extLst>
  </p:cSld>
  <p:clrMapOvr>
    <a:masterClrMapping/>
  </p:clrMapOvr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/>
          <p:cNvSpPr>
            <a:spLocks noChangeAspect="1"/>
          </p:cNvSpPr>
          <p:nvPr/>
        </p:nvSpPr>
        <p:spPr bwMode="auto">
          <a:xfrm>
            <a:off x="485107" y="1338479"/>
            <a:ext cx="4749312" cy="3239188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9573" y="1495525"/>
            <a:ext cx="4420380" cy="2645912"/>
          </a:xfrm>
        </p:spPr>
        <p:txBody>
          <a:bodyPr anchor="b"/>
          <a:lstStyle>
            <a:lvl1pPr algn="l">
              <a:defRPr sz="4200" b="1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1226" y="4700702"/>
            <a:ext cx="4418727" cy="713241"/>
          </a:xfrm>
        </p:spPr>
        <p:txBody>
          <a:bodyPr anchor="t">
            <a:no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5398884" y="1338479"/>
            <a:ext cx="3302316" cy="4075464"/>
          </a:xfrm>
        </p:spPr>
        <p:txBody>
          <a:bodyPr anchor="t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6853A4-DDEC-4BA7-92E1-2BC918D42C4E}" type="datetime1">
              <a:rPr lang="en-US" smtClean="0"/>
              <a:pPr/>
              <a:t>6/22/2022</a:t>
            </a:fld>
            <a:endParaRPr lang="en-Z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F58476-3EDD-488B-AC38-2D2BE308C2BE}" type="slidenum">
              <a:rPr lang="en-ZA" smtClean="0"/>
              <a:pPr/>
              <a:t>‹#›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1829312326"/>
      </p:ext>
    </p:extLst>
  </p:cSld>
  <p:clrMapOvr>
    <a:masterClrMapping/>
  </p:clrMapOvr>
  <p:hf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6"/>
          <p:cNvSpPr>
            <a:spLocks noChangeAspect="1"/>
          </p:cNvSpPr>
          <p:nvPr/>
        </p:nvSpPr>
        <p:spPr bwMode="auto">
          <a:xfrm>
            <a:off x="855663" y="2286585"/>
            <a:ext cx="3671336" cy="2503972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8" name="Title 1"/>
          <p:cNvSpPr>
            <a:spLocks noGrp="1"/>
          </p:cNvSpPr>
          <p:nvPr>
            <p:ph type="title"/>
          </p:nvPr>
        </p:nvSpPr>
        <p:spPr>
          <a:xfrm>
            <a:off x="1017816" y="2435956"/>
            <a:ext cx="3286891" cy="2007789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4616450" y="2286000"/>
            <a:ext cx="3671888" cy="2300288"/>
          </a:xfrm>
        </p:spPr>
        <p:txBody>
          <a:bodyPr anchor="t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6853A4-DDEC-4BA7-92E1-2BC918D42C4E}" type="datetime1">
              <a:rPr lang="en-US" smtClean="0"/>
              <a:pPr/>
              <a:t>6/22/2022</a:t>
            </a:fld>
            <a:endParaRPr lang="en-ZA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F58476-3EDD-488B-AC38-2D2BE308C2BE}" type="slidenum">
              <a:rPr lang="en-ZA" smtClean="0"/>
              <a:pPr/>
              <a:t>‹#›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2895602157"/>
      </p:ext>
    </p:extLst>
  </p:cSld>
  <p:clrMapOvr>
    <a:masterClrMapping/>
  </p:clrMapOvr>
  <p:hf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 bwMode="auto">
          <a:xfrm>
            <a:off x="0" y="0"/>
            <a:ext cx="9144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9E550F-5841-427A-9F25-14E680AD8E44}" type="datetime1">
              <a:rPr lang="en-US" smtClean="0"/>
              <a:pPr/>
              <a:t>6/22/2022</a:t>
            </a:fld>
            <a:endParaRPr lang="en-Z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F58476-3EDD-488B-AC38-2D2BE308C2BE}" type="slidenum">
              <a:rPr lang="en-ZA" smtClean="0"/>
              <a:pPr/>
              <a:t>‹#›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135593151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/>
          <p:cNvSpPr>
            <a:spLocks noChangeAspect="1"/>
          </p:cNvSpPr>
          <p:nvPr/>
        </p:nvSpPr>
        <p:spPr bwMode="auto">
          <a:xfrm>
            <a:off x="5752238" y="446089"/>
            <a:ext cx="3391762" cy="5414962"/>
          </a:xfrm>
          <a:custGeom>
            <a:avLst/>
            <a:gdLst/>
            <a:ahLst/>
            <a:cxnLst/>
            <a:rect l="0" t="0" r="r" b="b"/>
            <a:pathLst>
              <a:path w="2879" h="4320">
                <a:moveTo>
                  <a:pt x="183" y="0"/>
                </a:moveTo>
                <a:lnTo>
                  <a:pt x="183" y="1197"/>
                </a:lnTo>
                <a:lnTo>
                  <a:pt x="8" y="1372"/>
                </a:lnTo>
                <a:lnTo>
                  <a:pt x="8" y="1372"/>
                </a:lnTo>
                <a:lnTo>
                  <a:pt x="6" y="1376"/>
                </a:lnTo>
                <a:lnTo>
                  <a:pt x="3" y="1382"/>
                </a:lnTo>
                <a:lnTo>
                  <a:pt x="0" y="1387"/>
                </a:lnTo>
                <a:lnTo>
                  <a:pt x="0" y="1393"/>
                </a:lnTo>
                <a:lnTo>
                  <a:pt x="0" y="1399"/>
                </a:lnTo>
                <a:lnTo>
                  <a:pt x="3" y="1404"/>
                </a:lnTo>
                <a:lnTo>
                  <a:pt x="6" y="1410"/>
                </a:lnTo>
                <a:lnTo>
                  <a:pt x="8" y="1414"/>
                </a:lnTo>
                <a:lnTo>
                  <a:pt x="183" y="1589"/>
                </a:lnTo>
                <a:lnTo>
                  <a:pt x="183" y="4320"/>
                </a:lnTo>
                <a:lnTo>
                  <a:pt x="2879" y="4320"/>
                </a:lnTo>
                <a:lnTo>
                  <a:pt x="2879" y="0"/>
                </a:lnTo>
                <a:lnTo>
                  <a:pt x="183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" name="AutoShape 4"/>
          <p:cNvSpPr>
            <a:spLocks noChangeAspect="1" noChangeArrowheads="1" noTextEdit="1"/>
          </p:cNvSpPr>
          <p:nvPr/>
        </p:nvSpPr>
        <p:spPr bwMode="auto">
          <a:xfrm>
            <a:off x="5233988" y="0"/>
            <a:ext cx="3910012" cy="586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137655" y="586171"/>
            <a:ext cx="1701800" cy="513479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04862" y="446089"/>
            <a:ext cx="4947376" cy="5414962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E75672-2E27-4EBC-A198-313B187CFD53}" type="datetime1">
              <a:rPr lang="en-US" smtClean="0"/>
              <a:pPr/>
              <a:t>6/22/2022</a:t>
            </a:fld>
            <a:endParaRPr lang="en-Z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F58476-3EDD-488B-AC38-2D2BE308C2BE}" type="slidenum">
              <a:rPr lang="en-ZA" smtClean="0"/>
              <a:pPr/>
              <a:t>‹#›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38092419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0"/>
            <a:ext cx="9144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solidFill>
            <a:srgbClr val="009999"/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09997" y="2222287"/>
            <a:ext cx="7524003" cy="363651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D84712-7C53-43BF-A752-8D4A453B2103}" type="datetime1">
              <a:rPr lang="en-US" smtClean="0"/>
              <a:pPr/>
              <a:t>6/22/2022</a:t>
            </a:fld>
            <a:endParaRPr lang="en-Z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F58476-3EDD-488B-AC38-2D2BE308C2BE}" type="slidenum">
              <a:rPr lang="en-ZA" smtClean="0"/>
              <a:pPr/>
              <a:t>‹#›</a:t>
            </a:fld>
            <a:endParaRPr lang="en-ZA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08C5F89-BD2E-483E-9558-4AB615F564F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831" y="5796418"/>
            <a:ext cx="2175171" cy="12201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49505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7"/>
          <p:cNvSpPr/>
          <p:nvPr/>
        </p:nvSpPr>
        <p:spPr bwMode="auto">
          <a:xfrm>
            <a:off x="0" y="0"/>
            <a:ext cx="9144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0" y="0"/>
                </a:moveTo>
                <a:lnTo>
                  <a:pt x="5760" y="0"/>
                </a:lnTo>
                <a:lnTo>
                  <a:pt x="5760" y="3090"/>
                </a:lnTo>
                <a:lnTo>
                  <a:pt x="4817" y="3090"/>
                </a:lnTo>
                <a:lnTo>
                  <a:pt x="4637" y="3270"/>
                </a:lnTo>
                <a:lnTo>
                  <a:pt x="4637" y="3270"/>
                </a:lnTo>
                <a:lnTo>
                  <a:pt x="4633" y="3272"/>
                </a:lnTo>
                <a:lnTo>
                  <a:pt x="4627" y="3275"/>
                </a:lnTo>
                <a:lnTo>
                  <a:pt x="4621" y="3278"/>
                </a:lnTo>
                <a:lnTo>
                  <a:pt x="4616" y="3278"/>
                </a:lnTo>
                <a:lnTo>
                  <a:pt x="4610" y="3278"/>
                </a:lnTo>
                <a:lnTo>
                  <a:pt x="4605" y="3275"/>
                </a:lnTo>
                <a:lnTo>
                  <a:pt x="4599" y="3272"/>
                </a:lnTo>
                <a:lnTo>
                  <a:pt x="4595" y="3270"/>
                </a:lnTo>
                <a:lnTo>
                  <a:pt x="4415" y="3090"/>
                </a:lnTo>
                <a:lnTo>
                  <a:pt x="0" y="3090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4863" y="2951396"/>
            <a:ext cx="7526337" cy="1468800"/>
          </a:xfrm>
        </p:spPr>
        <p:txBody>
          <a:bodyPr anchor="b"/>
          <a:lstStyle>
            <a:lvl1pPr algn="r">
              <a:defRPr sz="4800" b="1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04863" y="5281200"/>
            <a:ext cx="7526337" cy="433955"/>
          </a:xfrm>
        </p:spPr>
        <p:txBody>
          <a:bodyPr anchor="t">
            <a:no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D801AA-ACF6-4109-B089-9999DFA92F43}" type="datetime1">
              <a:rPr lang="en-US" smtClean="0"/>
              <a:pPr/>
              <a:t>6/22/2022</a:t>
            </a:fld>
            <a:endParaRPr lang="en-Z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F58476-3EDD-488B-AC38-2D2BE308C2BE}" type="slidenum">
              <a:rPr lang="en-ZA" smtClean="0"/>
              <a:pPr/>
              <a:t>‹#›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10126940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/>
          <p:cNvSpPr/>
          <p:nvPr/>
        </p:nvSpPr>
        <p:spPr bwMode="auto">
          <a:xfrm>
            <a:off x="0" y="0"/>
            <a:ext cx="9144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09996" y="2222287"/>
            <a:ext cx="3670723" cy="3638763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280" y="2222287"/>
            <a:ext cx="3670720" cy="3638763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2487D8-6822-42CF-9FC0-FC57D2513DA6}" type="datetime1">
              <a:rPr lang="en-US" smtClean="0"/>
              <a:pPr/>
              <a:t>6/22/2022</a:t>
            </a:fld>
            <a:endParaRPr lang="en-ZA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F58476-3EDD-488B-AC38-2D2BE308C2BE}" type="slidenum">
              <a:rPr lang="en-ZA" smtClean="0"/>
              <a:pPr/>
              <a:t>‹#›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23913656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6"/>
          <p:cNvSpPr/>
          <p:nvPr/>
        </p:nvSpPr>
        <p:spPr bwMode="auto">
          <a:xfrm>
            <a:off x="0" y="0"/>
            <a:ext cx="9144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09996" y="2174875"/>
            <a:ext cx="3670723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09996" y="2751137"/>
            <a:ext cx="3687391" cy="3109913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280" y="2174875"/>
            <a:ext cx="3670720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280" y="2751137"/>
            <a:ext cx="3670720" cy="3109913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49ED14-3C72-4BCF-9FE6-F7C06F5FFC89}" type="datetime1">
              <a:rPr lang="en-US" smtClean="0"/>
              <a:pPr/>
              <a:t>6/22/2022</a:t>
            </a:fld>
            <a:endParaRPr lang="en-ZA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F58476-3EDD-488B-AC38-2D2BE308C2BE}" type="slidenum">
              <a:rPr lang="en-ZA" smtClean="0"/>
              <a:pPr/>
              <a:t>‹#›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5738754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6"/>
          <p:cNvSpPr/>
          <p:nvPr/>
        </p:nvSpPr>
        <p:spPr bwMode="auto">
          <a:xfrm>
            <a:off x="0" y="0"/>
            <a:ext cx="9144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6FD17A-1919-4EC9-AB35-79DA5D08EDA3}" type="datetime1">
              <a:rPr lang="en-US" smtClean="0"/>
              <a:pPr/>
              <a:t>6/22/2022</a:t>
            </a:fld>
            <a:endParaRPr lang="en-ZA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F58476-3EDD-488B-AC38-2D2BE308C2BE}" type="slidenum">
              <a:rPr lang="en-ZA" smtClean="0"/>
              <a:pPr/>
              <a:t>‹#›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30639405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D15F3A-8B10-48E9-A529-3FB86098B7F4}" type="datetime1">
              <a:rPr lang="en-US" smtClean="0"/>
              <a:pPr/>
              <a:t>6/22/2022</a:t>
            </a:fld>
            <a:endParaRPr lang="en-ZA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F58476-3EDD-488B-AC38-2D2BE308C2BE}" type="slidenum">
              <a:rPr lang="en-ZA" smtClean="0"/>
              <a:pPr/>
              <a:t>‹#›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22187015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/>
          <p:cNvSpPr>
            <a:spLocks noChangeAspect="1"/>
          </p:cNvSpPr>
          <p:nvPr/>
        </p:nvSpPr>
        <p:spPr bwMode="auto">
          <a:xfrm>
            <a:off x="804863" y="446086"/>
            <a:ext cx="2660650" cy="1814651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4863" y="446088"/>
            <a:ext cx="2660650" cy="1618396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41724" y="446087"/>
            <a:ext cx="4689475" cy="5414963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04863" y="2260737"/>
            <a:ext cx="2660650" cy="360031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36A462-2101-4821-85C9-7221118D44D8}" type="datetime1">
              <a:rPr lang="en-US" smtClean="0"/>
              <a:pPr/>
              <a:t>6/22/2022</a:t>
            </a:fld>
            <a:endParaRPr lang="en-ZA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F58476-3EDD-488B-AC38-2D2BE308C2BE}" type="slidenum">
              <a:rPr lang="en-ZA" smtClean="0"/>
              <a:pPr/>
              <a:t>‹#›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14955207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9996" y="727521"/>
            <a:ext cx="3501548" cy="1617163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Picture Placeholder 11"/>
          <p:cNvSpPr>
            <a:spLocks noGrp="1" noChangeAspect="1"/>
          </p:cNvSpPr>
          <p:nvPr>
            <p:ph type="pic" sz="quarter" idx="13"/>
          </p:nvPr>
        </p:nvSpPr>
        <p:spPr bwMode="auto">
          <a:xfrm>
            <a:off x="4573588" y="0"/>
            <a:ext cx="4570412" cy="6858000"/>
          </a:xfrm>
          <a:custGeom>
            <a:avLst/>
            <a:gdLst/>
            <a:ahLst/>
            <a:cxnLst/>
            <a:rect l="0" t="0" r="r" b="b"/>
            <a:pathLst>
              <a:path w="2879" h="4320">
                <a:moveTo>
                  <a:pt x="183" y="0"/>
                </a:moveTo>
                <a:lnTo>
                  <a:pt x="183" y="1197"/>
                </a:lnTo>
                <a:lnTo>
                  <a:pt x="8" y="1372"/>
                </a:lnTo>
                <a:lnTo>
                  <a:pt x="8" y="1372"/>
                </a:lnTo>
                <a:lnTo>
                  <a:pt x="6" y="1376"/>
                </a:lnTo>
                <a:lnTo>
                  <a:pt x="3" y="1382"/>
                </a:lnTo>
                <a:lnTo>
                  <a:pt x="0" y="1387"/>
                </a:lnTo>
                <a:lnTo>
                  <a:pt x="0" y="1393"/>
                </a:lnTo>
                <a:lnTo>
                  <a:pt x="0" y="1399"/>
                </a:lnTo>
                <a:lnTo>
                  <a:pt x="3" y="1404"/>
                </a:lnTo>
                <a:lnTo>
                  <a:pt x="6" y="1410"/>
                </a:lnTo>
                <a:lnTo>
                  <a:pt x="8" y="1414"/>
                </a:lnTo>
                <a:lnTo>
                  <a:pt x="183" y="1589"/>
                </a:lnTo>
                <a:lnTo>
                  <a:pt x="183" y="4320"/>
                </a:lnTo>
                <a:lnTo>
                  <a:pt x="2879" y="4320"/>
                </a:lnTo>
                <a:lnTo>
                  <a:pt x="2879" y="0"/>
                </a:lnTo>
                <a:lnTo>
                  <a:pt x="183" y="0"/>
                </a:lnTo>
                <a:close/>
              </a:path>
            </a:pathLst>
          </a:custGeom>
          <a:noFill/>
          <a:ln w="9525">
            <a:solidFill>
              <a:schemeClr val="tx2"/>
            </a:solidFill>
            <a:round/>
            <a:headEnd/>
            <a:tailEnd/>
          </a:ln>
          <a:effectLst/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>
            <a:lvl1pPr algn="ctr">
              <a:buFontTx/>
              <a:buNone/>
              <a:defRPr sz="14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09996" y="2344684"/>
            <a:ext cx="3501548" cy="3516365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2914357" y="6041361"/>
            <a:ext cx="732659" cy="365125"/>
          </a:xfrm>
        </p:spPr>
        <p:txBody>
          <a:bodyPr/>
          <a:lstStyle/>
          <a:p>
            <a:fld id="{C06853A4-DDEC-4BA7-92E1-2BC918D42C4E}" type="datetime1">
              <a:rPr lang="en-US" smtClean="0"/>
              <a:pPr/>
              <a:t>6/22/2022</a:t>
            </a:fld>
            <a:endParaRPr lang="en-ZA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42797" y="6041361"/>
            <a:ext cx="2471560" cy="365125"/>
          </a:xfrm>
        </p:spPr>
        <p:txBody>
          <a:bodyPr/>
          <a:lstStyle/>
          <a:p>
            <a:endParaRPr lang="en-ZA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3647017" y="5915887"/>
            <a:ext cx="796616" cy="490599"/>
          </a:xfrm>
        </p:spPr>
        <p:txBody>
          <a:bodyPr/>
          <a:lstStyle/>
          <a:p>
            <a:fld id="{6CF58476-3EDD-488B-AC38-2D2BE308C2BE}" type="slidenum">
              <a:rPr lang="en-ZA" smtClean="0"/>
              <a:pPr/>
              <a:t>‹#›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1296234219"/>
      </p:ext>
    </p:extLst>
  </p:cSld>
  <p:clrMapOvr>
    <a:masterClrMapping/>
  </p:clrMapOvr>
  <p:hf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09997" y="447188"/>
            <a:ext cx="7524003" cy="970450"/>
          </a:xfrm>
          <a:prstGeom prst="rect">
            <a:avLst/>
          </a:prstGeom>
          <a:effectLst>
            <a:outerShdw blurRad="50800" dir="14400000">
              <a:srgbClr val="000000">
                <a:alpha val="60000"/>
              </a:srgbClr>
            </a:outerShdw>
          </a:effectLst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09997" y="2184400"/>
            <a:ext cx="7524003" cy="3674397"/>
          </a:xfrm>
          <a:prstGeom prst="rect">
            <a:avLst/>
          </a:prstGeom>
          <a:effectLst>
            <a:outerShdw blurRad="50800" dir="14400000">
              <a:srgbClr val="000000">
                <a:alpha val="40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42797" y="6041361"/>
            <a:ext cx="6289532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endParaRPr lang="en-ZA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911422" y="6041361"/>
            <a:ext cx="993161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C06853A4-DDEC-4BA7-92E1-2BC918D42C4E}" type="datetime1">
              <a:rPr lang="en-US" smtClean="0"/>
              <a:pPr/>
              <a:t>6/22/2022</a:t>
            </a:fld>
            <a:endParaRPr lang="en-Z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904584" y="5915887"/>
            <a:ext cx="796616" cy="490599"/>
          </a:xfrm>
          <a:prstGeom prst="rect">
            <a:avLst/>
          </a:prstGeom>
        </p:spPr>
        <p:txBody>
          <a:bodyPr vert="horz" lIns="91440" tIns="45720" rIns="91440" bIns="10800" rtlCol="0" anchor="b"/>
          <a:lstStyle>
            <a:lvl1pPr algn="r">
              <a:defRPr sz="2000">
                <a:solidFill>
                  <a:schemeClr val="accent1"/>
                </a:solidFill>
              </a:defRPr>
            </a:lvl1pPr>
          </a:lstStyle>
          <a:p>
            <a:fld id="{6CF58476-3EDD-488B-AC38-2D2BE308C2BE}" type="slidenum">
              <a:rPr lang="en-ZA" smtClean="0"/>
              <a:pPr/>
              <a:t>‹#›</a:t>
            </a:fld>
            <a:endParaRPr lang="en-ZA" dirty="0"/>
          </a:p>
        </p:txBody>
      </p:sp>
      <p:pic>
        <p:nvPicPr>
          <p:cNvPr id="8" name="Picture 7" descr="Shan Cade Logo - Low Resolution.jpg">
            <a:extLst>
              <a:ext uri="{FF2B5EF4-FFF2-40B4-BE49-F238E27FC236}">
                <a16:creationId xmlns:a16="http://schemas.microsoft.com/office/drawing/2014/main" id="{6447F8DB-B66E-4ECB-AECA-58896652975B}"/>
              </a:ext>
            </a:extLst>
          </p:cNvPr>
          <p:cNvPicPr>
            <a:picLocks noChangeAspect="1"/>
          </p:cNvPicPr>
          <p:nvPr userDrawn="1"/>
        </p:nvPicPr>
        <p:blipFill>
          <a:blip r:embed="rId16"/>
          <a:stretch>
            <a:fillRect/>
          </a:stretch>
        </p:blipFill>
        <p:spPr>
          <a:xfrm>
            <a:off x="7358082" y="142852"/>
            <a:ext cx="1571604" cy="7182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631386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  <p:sldLayoutId id="2147483720" r:id="rId12"/>
    <p:sldLayoutId id="2147483721" r:id="rId13"/>
    <p:sldLayoutId id="2147483722" r:id="rId14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4000" b="0" kern="1200" cap="none" spc="0">
          <a:ln>
            <a:noFill/>
          </a:ln>
          <a:solidFill>
            <a:sysClr val="windowText" lastClr="000000"/>
          </a:solidFill>
          <a:effectLst/>
          <a:latin typeface="Calibri Light" panose="020F0302020204030204" pitchFamily="34" charset="0"/>
          <a:ea typeface="Batang" panose="02030600000101010101" pitchFamily="18" charset="-127"/>
          <a:cs typeface="Calibri Light" panose="020F0302020204030204" pitchFamily="34" charset="0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800" kern="12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6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4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bg1"/>
          </a:solidFill>
          <a:latin typeface="+mn-lt"/>
          <a:ea typeface="+mn-ea"/>
          <a:cs typeface="+mn-cs"/>
        </a:defRPr>
      </a:lvl5pPr>
      <a:lvl6pPr marL="24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36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xporthelp.co.za/" TargetMode="External"/><Relationship Id="rId2" Type="http://schemas.openxmlformats.org/officeDocument/2006/relationships/hyperlink" Target="../../../../Documents/1%20-%20CLIENTS/TIKZN/1%20-%20TIKZN%20emerging%20exporters%202%20x%20TWO%20day%20%20workshop%20costing%20-%20Sept%2015/Templates%20and%20info%20sheets/1.%20Export%20costing%20guidelines.docx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4" Type="http://schemas.openxmlformats.org/officeDocument/2006/relationships/hyperlink" Target="mailto:shan@shancade.com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C299B21A-72A6-444B-A997-DB41627D4B9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3456" y="476672"/>
            <a:ext cx="1979712" cy="1249383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F58476-3EDD-488B-AC38-2D2BE308C2BE}" type="slidenum">
              <a:rPr lang="en-ZA" smtClean="0"/>
              <a:pPr/>
              <a:t>1</a:t>
            </a:fld>
            <a:endParaRPr lang="en-ZA" dirty="0"/>
          </a:p>
        </p:txBody>
      </p:sp>
      <p:sp>
        <p:nvSpPr>
          <p:cNvPr id="6" name="TextBox 5"/>
          <p:cNvSpPr txBox="1"/>
          <p:nvPr/>
        </p:nvSpPr>
        <p:spPr>
          <a:xfrm>
            <a:off x="5427324" y="6215082"/>
            <a:ext cx="328808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ZA" sz="1400" dirty="0"/>
              <a:t>Prepared &amp; presented by Shân Cade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FC3BD7F-166D-4643-8A58-B2D48E457B7C}"/>
              </a:ext>
            </a:extLst>
          </p:cNvPr>
          <p:cNvSpPr txBox="1"/>
          <p:nvPr/>
        </p:nvSpPr>
        <p:spPr>
          <a:xfrm>
            <a:off x="5580112" y="5286388"/>
            <a:ext cx="31210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ZA" dirty="0">
                <a:solidFill>
                  <a:sysClr val="windowText" lastClr="000000"/>
                </a:solidFill>
              </a:rPr>
              <a:t>Prepared &amp; Presented by Shân Cade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C225DEC2-BC5B-4AE7-A407-F179CB10205F}"/>
              </a:ext>
            </a:extLst>
          </p:cNvPr>
          <p:cNvSpPr/>
          <p:nvPr/>
        </p:nvSpPr>
        <p:spPr>
          <a:xfrm>
            <a:off x="2913312" y="925281"/>
            <a:ext cx="4106960" cy="2984374"/>
          </a:xfrm>
          <a:prstGeom prst="ellipse">
            <a:avLst/>
          </a:prstGeom>
          <a:solidFill>
            <a:schemeClr val="bg1"/>
          </a:solidFill>
          <a:ln>
            <a:solidFill>
              <a:schemeClr val="bg2">
                <a:lumMod val="90000"/>
                <a:lumOff val="10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ZA" sz="3600" dirty="0"/>
              <a:t>It’s all about the Product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9B53526C-69AA-4485-89A8-A012FDF3916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570998">
            <a:off x="4321147" y="2910745"/>
            <a:ext cx="1487573" cy="834436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9C5B9EB9-B554-BFB2-F772-801978C719CA}"/>
              </a:ext>
            </a:extLst>
          </p:cNvPr>
          <p:cNvSpPr txBox="1"/>
          <p:nvPr/>
        </p:nvSpPr>
        <p:spPr>
          <a:xfrm>
            <a:off x="4153909" y="4043651"/>
            <a:ext cx="16257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ZA" b="1" dirty="0">
                <a:solidFill>
                  <a:schemeClr val="bg1"/>
                </a:solidFill>
              </a:rPr>
              <a:t>20 June 2022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2503BA-0B04-98D6-C1A3-BCBD2F1681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8889" y="946382"/>
            <a:ext cx="7524003" cy="970450"/>
          </a:xfrm>
        </p:spPr>
        <p:txBody>
          <a:bodyPr/>
          <a:lstStyle/>
          <a:p>
            <a:r>
              <a:rPr lang="en-ZA" dirty="0"/>
              <a:t>How to ensure that all local customs / SARS / Chamber / regulatory bodies are adhered to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19CFDFC-0ECA-8420-9B30-552DE4BF32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F58476-3EDD-488B-AC38-2D2BE308C2BE}" type="slidenum">
              <a:rPr lang="en-ZA" smtClean="0"/>
              <a:pPr/>
              <a:t>10</a:t>
            </a:fld>
            <a:endParaRPr lang="en-ZA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77B3915-991A-0A57-8A03-75207B4666D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7296" y="2061950"/>
            <a:ext cx="4365104" cy="4365104"/>
          </a:xfrm>
          <a:prstGeom prst="rect">
            <a:avLst/>
          </a:prstGeom>
        </p:spPr>
      </p:pic>
      <p:sp>
        <p:nvSpPr>
          <p:cNvPr id="7" name="Speech Bubble: Oval 6">
            <a:extLst>
              <a:ext uri="{FF2B5EF4-FFF2-40B4-BE49-F238E27FC236}">
                <a16:creationId xmlns:a16="http://schemas.microsoft.com/office/drawing/2014/main" id="{0F4EC1B6-1E43-4345-325C-D042B425DC03}"/>
              </a:ext>
            </a:extLst>
          </p:cNvPr>
          <p:cNvSpPr/>
          <p:nvPr/>
        </p:nvSpPr>
        <p:spPr>
          <a:xfrm>
            <a:off x="778889" y="2492895"/>
            <a:ext cx="1800200" cy="1872209"/>
          </a:xfrm>
          <a:prstGeom prst="wedgeEllipseCallout">
            <a:avLst>
              <a:gd name="adj1" fmla="val 77630"/>
              <a:gd name="adj2" fmla="val -40441"/>
            </a:avLst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ZA" b="1" dirty="0"/>
              <a:t>Always</a:t>
            </a:r>
          </a:p>
          <a:p>
            <a:pPr algn="ctr"/>
            <a:r>
              <a:rPr lang="en-ZA" b="1" dirty="0"/>
              <a:t>Get it</a:t>
            </a:r>
          </a:p>
          <a:p>
            <a:pPr algn="ctr"/>
            <a:r>
              <a:rPr lang="en-ZA" b="1" dirty="0"/>
              <a:t>From the</a:t>
            </a:r>
          </a:p>
          <a:p>
            <a:pPr algn="ctr"/>
            <a:r>
              <a:rPr lang="en-ZA" b="1" dirty="0"/>
              <a:t>Horses Mouth</a:t>
            </a:r>
          </a:p>
        </p:txBody>
      </p:sp>
      <p:sp>
        <p:nvSpPr>
          <p:cNvPr id="8" name="Wave 7">
            <a:extLst>
              <a:ext uri="{FF2B5EF4-FFF2-40B4-BE49-F238E27FC236}">
                <a16:creationId xmlns:a16="http://schemas.microsoft.com/office/drawing/2014/main" id="{35DF0D42-C864-7927-E24F-35B081060AE4}"/>
              </a:ext>
            </a:extLst>
          </p:cNvPr>
          <p:cNvSpPr/>
          <p:nvPr/>
        </p:nvSpPr>
        <p:spPr>
          <a:xfrm>
            <a:off x="539552" y="4941168"/>
            <a:ext cx="2880320" cy="914400"/>
          </a:xfrm>
          <a:prstGeom prst="wave">
            <a:avLst>
              <a:gd name="adj1" fmla="val 12500"/>
              <a:gd name="adj2" fmla="val 1465"/>
            </a:avLst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ZA" b="1" dirty="0"/>
              <a:t>Use a credible</a:t>
            </a:r>
          </a:p>
          <a:p>
            <a:pPr algn="ctr"/>
            <a:r>
              <a:rPr lang="en-ZA" b="1" dirty="0"/>
              <a:t>Forwarding Agent </a:t>
            </a:r>
          </a:p>
        </p:txBody>
      </p:sp>
    </p:spTree>
    <p:extLst>
      <p:ext uri="{BB962C8B-B14F-4D97-AF65-F5344CB8AC3E}">
        <p14:creationId xmlns:p14="http://schemas.microsoft.com/office/powerpoint/2010/main" val="355430354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4AF942-8BB2-4295-96A8-835AC26CE2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9997" y="513978"/>
            <a:ext cx="7524003" cy="970450"/>
          </a:xfrm>
        </p:spPr>
        <p:txBody>
          <a:bodyPr/>
          <a:lstStyle/>
          <a:p>
            <a:r>
              <a:rPr lang="en-ZA" dirty="0"/>
              <a:t>Ensuring international requirements are met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DFE762D-55F0-0322-4A9F-24B14A6530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F58476-3EDD-488B-AC38-2D2BE308C2BE}" type="slidenum">
              <a:rPr lang="en-ZA" smtClean="0"/>
              <a:pPr/>
              <a:t>11</a:t>
            </a:fld>
            <a:endParaRPr lang="en-ZA" dirty="0"/>
          </a:p>
        </p:txBody>
      </p:sp>
      <p:pic>
        <p:nvPicPr>
          <p:cNvPr id="5" name="Its about the thinking ">
            <a:hlinkClick r:id="" action="ppaction://media"/>
            <a:extLst>
              <a:ext uri="{FF2B5EF4-FFF2-40B4-BE49-F238E27FC236}">
                <a16:creationId xmlns:a16="http://schemas.microsoft.com/office/drawing/2014/main" id="{F5755346-5AC0-E39E-512C-77DF7875F61B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42800" y="2459503"/>
            <a:ext cx="3456384" cy="3456384"/>
          </a:xfrm>
          <a:prstGeom prst="rect">
            <a:avLst/>
          </a:prstGeom>
        </p:spPr>
      </p:pic>
      <p:graphicFrame>
        <p:nvGraphicFramePr>
          <p:cNvPr id="6" name="Table 6">
            <a:extLst>
              <a:ext uri="{FF2B5EF4-FFF2-40B4-BE49-F238E27FC236}">
                <a16:creationId xmlns:a16="http://schemas.microsoft.com/office/drawing/2014/main" id="{48A39B6D-6092-230E-C718-43C573B668E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96617489"/>
              </p:ext>
            </p:extLst>
          </p:nvPr>
        </p:nvGraphicFramePr>
        <p:xfrm>
          <a:off x="4319704" y="1544927"/>
          <a:ext cx="3852696" cy="535755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52696">
                  <a:extLst>
                    <a:ext uri="{9D8B030D-6E8A-4147-A177-3AD203B41FA5}">
                      <a16:colId xmlns:a16="http://schemas.microsoft.com/office/drawing/2014/main" val="4233745853"/>
                    </a:ext>
                  </a:extLst>
                </a:gridCol>
              </a:tblGrid>
              <a:tr h="354042">
                <a:tc>
                  <a:txBody>
                    <a:bodyPr/>
                    <a:lstStyle/>
                    <a:p>
                      <a:r>
                        <a:rPr lang="en-ZA" dirty="0"/>
                        <a:t>What do I need to comply with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15369476"/>
                  </a:ext>
                </a:extLst>
              </a:tr>
              <a:tr h="619574">
                <a:tc>
                  <a:txBody>
                    <a:bodyPr/>
                    <a:lstStyle/>
                    <a:p>
                      <a:r>
                        <a:rPr lang="en-ZA" b="1" dirty="0"/>
                        <a:t>Who has that information</a:t>
                      </a:r>
                    </a:p>
                    <a:p>
                      <a:endParaRPr lang="en-ZA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49009817"/>
                  </a:ext>
                </a:extLst>
              </a:tr>
              <a:tr h="619574">
                <a:tc>
                  <a:txBody>
                    <a:bodyPr/>
                    <a:lstStyle/>
                    <a:p>
                      <a:r>
                        <a:rPr lang="en-ZA" b="1" dirty="0"/>
                        <a:t>Where will I find them</a:t>
                      </a:r>
                    </a:p>
                    <a:p>
                      <a:endParaRPr lang="en-ZA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8599643"/>
                  </a:ext>
                </a:extLst>
              </a:tr>
              <a:tr h="619574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ZA" b="1" dirty="0"/>
                        <a:t>Find the right person</a:t>
                      </a:r>
                    </a:p>
                    <a:p>
                      <a:endParaRPr lang="en-ZA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42861680"/>
                  </a:ext>
                </a:extLst>
              </a:tr>
              <a:tr h="885106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ZA" b="1" dirty="0"/>
                        <a:t>Always have a list of questions ready</a:t>
                      </a:r>
                    </a:p>
                    <a:p>
                      <a:endParaRPr lang="en-ZA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2013510"/>
                  </a:ext>
                </a:extLst>
              </a:tr>
              <a:tr h="1150638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ZA" b="1" dirty="0"/>
                        <a:t>Add the information to your “suppliers” data base or export Bible</a:t>
                      </a:r>
                    </a:p>
                    <a:p>
                      <a:endParaRPr lang="en-ZA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75743573"/>
                  </a:ext>
                </a:extLst>
              </a:tr>
              <a:tr h="619574">
                <a:tc>
                  <a:txBody>
                    <a:bodyPr/>
                    <a:lstStyle/>
                    <a:p>
                      <a:r>
                        <a:rPr lang="en-ZA" b="1" dirty="0"/>
                        <a:t>REMEMBER THE WORDS OF WISDOM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02990347"/>
                  </a:ext>
                </a:extLst>
              </a:tr>
              <a:tr h="328358">
                <a:tc>
                  <a:txBody>
                    <a:bodyPr/>
                    <a:lstStyle/>
                    <a:p>
                      <a:endParaRPr lang="en-ZA" sz="2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74596846"/>
                  </a:ext>
                </a:extLst>
              </a:tr>
            </a:tbl>
          </a:graphicData>
        </a:graphic>
      </p:graphicFrame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18262F10-5EB3-0509-37C3-02FE4F2884EE}"/>
              </a:ext>
            </a:extLst>
          </p:cNvPr>
          <p:cNvCxnSpPr/>
          <p:nvPr/>
        </p:nvCxnSpPr>
        <p:spPr>
          <a:xfrm flipH="1">
            <a:off x="5796136" y="6406486"/>
            <a:ext cx="1584176" cy="0"/>
          </a:xfrm>
          <a:prstGeom prst="straightConnector1">
            <a:avLst/>
          </a:prstGeom>
          <a:ln w="57150">
            <a:solidFill>
              <a:srgbClr val="C00000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209442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40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944749-83B3-4DD1-F261-06ADA82993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/>
              <a:t>Get started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3C410CB-C230-54FB-EE40-B82CD721F5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F58476-3EDD-488B-AC38-2D2BE308C2BE}" type="slidenum">
              <a:rPr lang="en-ZA" smtClean="0"/>
              <a:pPr/>
              <a:t>12</a:t>
            </a:fld>
            <a:endParaRPr lang="en-ZA" dirty="0"/>
          </a:p>
        </p:txBody>
      </p:sp>
      <p:graphicFrame>
        <p:nvGraphicFramePr>
          <p:cNvPr id="5" name="Table 6">
            <a:extLst>
              <a:ext uri="{FF2B5EF4-FFF2-40B4-BE49-F238E27FC236}">
                <a16:creationId xmlns:a16="http://schemas.microsoft.com/office/drawing/2014/main" id="{D59BE4D3-2D69-5275-C2B8-EF4EB283653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13827016"/>
              </p:ext>
            </p:extLst>
          </p:nvPr>
        </p:nvGraphicFramePr>
        <p:xfrm>
          <a:off x="4552704" y="913623"/>
          <a:ext cx="3852696" cy="532826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52696">
                  <a:extLst>
                    <a:ext uri="{9D8B030D-6E8A-4147-A177-3AD203B41FA5}">
                      <a16:colId xmlns:a16="http://schemas.microsoft.com/office/drawing/2014/main" val="4233745853"/>
                    </a:ext>
                  </a:extLst>
                </a:gridCol>
              </a:tblGrid>
              <a:tr h="354042">
                <a:tc>
                  <a:txBody>
                    <a:bodyPr/>
                    <a:lstStyle/>
                    <a:p>
                      <a:r>
                        <a:rPr lang="en-ZA" dirty="0"/>
                        <a:t>What do I need to comply with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15369476"/>
                  </a:ext>
                </a:extLst>
              </a:tr>
              <a:tr h="619574">
                <a:tc>
                  <a:txBody>
                    <a:bodyPr/>
                    <a:lstStyle/>
                    <a:p>
                      <a:r>
                        <a:rPr lang="en-ZA" b="1" dirty="0"/>
                        <a:t>Who has that information</a:t>
                      </a:r>
                    </a:p>
                    <a:p>
                      <a:endParaRPr lang="en-ZA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49009817"/>
                  </a:ext>
                </a:extLst>
              </a:tr>
              <a:tr h="619574">
                <a:tc>
                  <a:txBody>
                    <a:bodyPr/>
                    <a:lstStyle/>
                    <a:p>
                      <a:r>
                        <a:rPr lang="en-ZA" b="1" dirty="0"/>
                        <a:t>Where will I find them</a:t>
                      </a:r>
                    </a:p>
                    <a:p>
                      <a:endParaRPr lang="en-ZA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8599643"/>
                  </a:ext>
                </a:extLst>
              </a:tr>
              <a:tr h="619574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ZA" b="1" dirty="0"/>
                        <a:t>How do I find the right person</a:t>
                      </a:r>
                    </a:p>
                    <a:p>
                      <a:endParaRPr lang="en-ZA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42861680"/>
                  </a:ext>
                </a:extLst>
              </a:tr>
              <a:tr h="885106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ZA" b="1" dirty="0"/>
                        <a:t>What questions do I need to ask</a:t>
                      </a:r>
                    </a:p>
                    <a:p>
                      <a:endParaRPr lang="en-ZA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2013510"/>
                  </a:ext>
                </a:extLst>
              </a:tr>
              <a:tr h="1150638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ZA" b="1" dirty="0"/>
                        <a:t>Add the information to your “suppliers” data base or export Bible</a:t>
                      </a:r>
                    </a:p>
                    <a:p>
                      <a:endParaRPr lang="en-ZA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75743573"/>
                  </a:ext>
                </a:extLst>
              </a:tr>
              <a:tr h="619574">
                <a:tc>
                  <a:txBody>
                    <a:bodyPr/>
                    <a:lstStyle/>
                    <a:p>
                      <a:r>
                        <a:rPr lang="en-ZA" b="1" dirty="0"/>
                        <a:t>REMEMBER THE WORDS OF WISDOM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02990347"/>
                  </a:ext>
                </a:extLst>
              </a:tr>
              <a:tr h="328358">
                <a:tc>
                  <a:txBody>
                    <a:bodyPr/>
                    <a:lstStyle/>
                    <a:p>
                      <a:endParaRPr lang="en-ZA" sz="2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74596846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A3E7D1C4-B88A-D6AA-3764-B626B055D1A2}"/>
              </a:ext>
            </a:extLst>
          </p:cNvPr>
          <p:cNvSpPr txBox="1"/>
          <p:nvPr/>
        </p:nvSpPr>
        <p:spPr>
          <a:xfrm>
            <a:off x="529602" y="4149080"/>
            <a:ext cx="3727302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ZA" sz="2800" b="1" dirty="0">
                <a:solidFill>
                  <a:schemeClr val="bg1"/>
                </a:solidFill>
              </a:rPr>
              <a:t>Working with this list</a:t>
            </a:r>
          </a:p>
          <a:p>
            <a:r>
              <a:rPr lang="en-ZA" sz="2800" b="1" dirty="0">
                <a:solidFill>
                  <a:schemeClr val="bg1"/>
                </a:solidFill>
              </a:rPr>
              <a:t>of items do the first 5</a:t>
            </a:r>
          </a:p>
          <a:p>
            <a:r>
              <a:rPr lang="en-ZA" sz="2800" b="1" dirty="0">
                <a:solidFill>
                  <a:schemeClr val="bg1"/>
                </a:solidFill>
              </a:rPr>
              <a:t>questions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7E5DF22-932F-AE91-7C8D-B918D9F7004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31593">
            <a:off x="738600" y="2402829"/>
            <a:ext cx="1652103" cy="16521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319174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6078A3-06FD-AD72-9334-26F608A1F8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/>
              <a:t>Product Costing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D5137B7-09DC-A7CE-F266-6936984ACF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F58476-3EDD-488B-AC38-2D2BE308C2BE}" type="slidenum">
              <a:rPr lang="en-ZA" smtClean="0"/>
              <a:pPr/>
              <a:t>13</a:t>
            </a:fld>
            <a:endParaRPr lang="en-ZA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A3319FB-8F08-2D8A-405B-1D3F61891733}"/>
              </a:ext>
            </a:extLst>
          </p:cNvPr>
          <p:cNvSpPr txBox="1"/>
          <p:nvPr/>
        </p:nvSpPr>
        <p:spPr>
          <a:xfrm>
            <a:off x="775430" y="2743432"/>
            <a:ext cx="824685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dirty="0">
                <a:hlinkClick r:id="rId2" action="ppaction://hlinkfile"/>
              </a:rPr>
              <a:t>..\..\..\..\Documents\1 - CLIENTS\TIKZN\1 - TIKZN emerging exporters 2 x TWO day  workshop costing - Sept 15\Templates and info sheets\1. Export costing guidelines.docx</a:t>
            </a:r>
            <a:endParaRPr lang="en-ZA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98A001E-DBF3-FB19-16D1-4C4F28B9CC57}"/>
              </a:ext>
            </a:extLst>
          </p:cNvPr>
          <p:cNvSpPr txBox="1"/>
          <p:nvPr/>
        </p:nvSpPr>
        <p:spPr>
          <a:xfrm>
            <a:off x="2087722" y="4191160"/>
            <a:ext cx="496855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3600" dirty="0">
                <a:solidFill>
                  <a:schemeClr val="bg1"/>
                </a:solidFill>
              </a:rPr>
              <a:t>Website address: </a:t>
            </a:r>
            <a:r>
              <a:rPr lang="en-ZA" sz="3600" u="sng" dirty="0">
                <a:solidFill>
                  <a:srgbClr val="0000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www.exporthelp.co.za</a:t>
            </a:r>
            <a:r>
              <a:rPr lang="en-ZA" sz="3600" u="sng" dirty="0">
                <a:solidFill>
                  <a:srgbClr val="0000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ZA" sz="3600" dirty="0">
                <a:solidFill>
                  <a:schemeClr val="bg1"/>
                </a:solidFill>
              </a:rPr>
              <a:t>    </a:t>
            </a:r>
          </a:p>
        </p:txBody>
      </p:sp>
    </p:spTree>
    <p:extLst>
      <p:ext uri="{BB962C8B-B14F-4D97-AF65-F5344CB8AC3E}">
        <p14:creationId xmlns:p14="http://schemas.microsoft.com/office/powerpoint/2010/main" val="77488057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597F474-4D7F-4DCD-96BE-DE7EED606A4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706126">
            <a:off x="208684" y="2590435"/>
            <a:ext cx="2811206" cy="1990939"/>
          </a:xfrm>
          <a:prstGeom prst="rect">
            <a:avLst/>
          </a:prstGeom>
        </p:spPr>
      </p:pic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36FA4C01-3D01-4FC8-B1F8-DE8CDFB437B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7850" y="618009"/>
            <a:ext cx="5506558" cy="461613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BF47BF3-70FD-472C-86BC-9FD73F1106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BC35B-A44B-4119-B8DA-DE9E3DFADA20}" type="slidenum">
              <a:rPr kumimoji="0" lang="en-US" smtClean="0"/>
              <a:pPr/>
              <a:t>14</a:t>
            </a:fld>
            <a:endParaRPr kumimoji="0"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55E759F-9543-4D26-B001-B6D7A5724D02}"/>
              </a:ext>
            </a:extLst>
          </p:cNvPr>
          <p:cNvSpPr txBox="1"/>
          <p:nvPr/>
        </p:nvSpPr>
        <p:spPr>
          <a:xfrm flipH="1">
            <a:off x="2233794" y="5559001"/>
            <a:ext cx="61901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2400" b="1" dirty="0">
                <a:solidFill>
                  <a:schemeClr val="bg1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shan@shancade.com</a:t>
            </a:r>
            <a:r>
              <a:rPr lang="en-ZA" sz="2400" b="1" dirty="0">
                <a:solidFill>
                  <a:schemeClr val="bg1"/>
                </a:solidFill>
              </a:rPr>
              <a:t>  │+27 78 801 0896</a:t>
            </a:r>
          </a:p>
        </p:txBody>
      </p:sp>
    </p:spTree>
    <p:extLst>
      <p:ext uri="{BB962C8B-B14F-4D97-AF65-F5344CB8AC3E}">
        <p14:creationId xmlns:p14="http://schemas.microsoft.com/office/powerpoint/2010/main" val="33934491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F4A0FE1-E8E7-47DF-8A05-AAD37E12D1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BC35B-A44B-4119-B8DA-DE9E3DFADA20}" type="slidenum">
              <a:rPr kumimoji="0" lang="en-US" smtClean="0"/>
              <a:pPr/>
              <a:t>2</a:t>
            </a:fld>
            <a:endParaRPr kumimoji="0"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EC6FC63-973A-40D6-9B54-9DD19BF6F8BF}"/>
              </a:ext>
            </a:extLst>
          </p:cNvPr>
          <p:cNvSpPr txBox="1"/>
          <p:nvPr/>
        </p:nvSpPr>
        <p:spPr>
          <a:xfrm flipH="1">
            <a:off x="683568" y="384761"/>
            <a:ext cx="75090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4000" b="1" dirty="0">
                <a:solidFill>
                  <a:schemeClr val="bg1"/>
                </a:solidFill>
                <a:latin typeface="Calibri Light" panose="020F0302020204030204" pitchFamily="34" charset="0"/>
              </a:rPr>
              <a:t>Product detailing activity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1114AEB-3CFD-4D47-909A-7F0BB575A06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168" y="2420888"/>
            <a:ext cx="3140968" cy="3140968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ADF6E5E8-115E-B56A-EC52-CA05191ACFCB}"/>
              </a:ext>
            </a:extLst>
          </p:cNvPr>
          <p:cNvSpPr txBox="1"/>
          <p:nvPr/>
        </p:nvSpPr>
        <p:spPr>
          <a:xfrm>
            <a:off x="3982009" y="2782669"/>
            <a:ext cx="4905510" cy="2677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ZA" sz="2400" dirty="0">
                <a:solidFill>
                  <a:schemeClr val="bg1"/>
                </a:solidFill>
              </a:rPr>
              <a:t>Pair up</a:t>
            </a:r>
          </a:p>
          <a:p>
            <a:endParaRPr lang="en-ZA" sz="2400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ZA" sz="2400" dirty="0">
                <a:solidFill>
                  <a:schemeClr val="bg1"/>
                </a:solidFill>
              </a:rPr>
              <a:t>5 minutes to sell your product </a:t>
            </a:r>
          </a:p>
          <a:p>
            <a:r>
              <a:rPr lang="en-ZA" sz="2400" dirty="0">
                <a:solidFill>
                  <a:schemeClr val="bg1"/>
                </a:solidFill>
              </a:rPr>
              <a:t>     effectively to your partner </a:t>
            </a:r>
          </a:p>
          <a:p>
            <a:endParaRPr lang="en-ZA" sz="2400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ZA" sz="2400" dirty="0">
                <a:solidFill>
                  <a:schemeClr val="bg1"/>
                </a:solidFill>
              </a:rPr>
              <a:t>The partner then has to sell it </a:t>
            </a:r>
          </a:p>
          <a:p>
            <a:r>
              <a:rPr lang="en-ZA" sz="2400" dirty="0">
                <a:solidFill>
                  <a:schemeClr val="bg1"/>
                </a:solidFill>
              </a:rPr>
              <a:t>   to us</a:t>
            </a:r>
          </a:p>
        </p:txBody>
      </p:sp>
    </p:spTree>
    <p:extLst>
      <p:ext uri="{BB962C8B-B14F-4D97-AF65-F5344CB8AC3E}">
        <p14:creationId xmlns:p14="http://schemas.microsoft.com/office/powerpoint/2010/main" val="39706378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Arrow: U-Turn 12">
            <a:extLst>
              <a:ext uri="{FF2B5EF4-FFF2-40B4-BE49-F238E27FC236}">
                <a16:creationId xmlns:a16="http://schemas.microsoft.com/office/drawing/2014/main" id="{3977CA0D-F362-BFAF-519D-EB809ACEF21E}"/>
              </a:ext>
            </a:extLst>
          </p:cNvPr>
          <p:cNvSpPr/>
          <p:nvPr/>
        </p:nvSpPr>
        <p:spPr>
          <a:xfrm>
            <a:off x="5580112" y="2332295"/>
            <a:ext cx="2088231" cy="1031030"/>
          </a:xfrm>
          <a:prstGeom prst="uturnArrow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dirty="0">
              <a:solidFill>
                <a:schemeClr val="tx1"/>
              </a:solidFill>
            </a:endParaRPr>
          </a:p>
        </p:txBody>
      </p:sp>
      <p:sp>
        <p:nvSpPr>
          <p:cNvPr id="12" name="Arrow: U-Turn 11">
            <a:extLst>
              <a:ext uri="{FF2B5EF4-FFF2-40B4-BE49-F238E27FC236}">
                <a16:creationId xmlns:a16="http://schemas.microsoft.com/office/drawing/2014/main" id="{56C522EF-B456-32DA-7C9E-FF94D05B64D1}"/>
              </a:ext>
            </a:extLst>
          </p:cNvPr>
          <p:cNvSpPr/>
          <p:nvPr/>
        </p:nvSpPr>
        <p:spPr>
          <a:xfrm flipH="1">
            <a:off x="1085425" y="2332295"/>
            <a:ext cx="2190431" cy="1031030"/>
          </a:xfrm>
          <a:prstGeom prst="uturnArrow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dirty="0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31ECF11-671C-6461-7E37-65E614A190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/>
              <a:t>The product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C17D5E7-F77E-C9F4-72A5-5E438F75E1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F58476-3EDD-488B-AC38-2D2BE308C2BE}" type="slidenum">
              <a:rPr lang="en-ZA" smtClean="0"/>
              <a:pPr/>
              <a:t>3</a:t>
            </a:fld>
            <a:endParaRPr lang="en-ZA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33AC5BE-361E-7E5D-AF9D-D09525FDF85B}"/>
              </a:ext>
            </a:extLst>
          </p:cNvPr>
          <p:cNvSpPr/>
          <p:nvPr/>
        </p:nvSpPr>
        <p:spPr>
          <a:xfrm>
            <a:off x="3017733" y="2852936"/>
            <a:ext cx="2850414" cy="2050217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ZA" sz="4000" b="1" dirty="0"/>
              <a:t>Your product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FAA5890-0D31-3326-BC72-C03A4B4390C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524" y="3068960"/>
            <a:ext cx="2686608" cy="268660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457ECF1-B041-57B3-5867-52BA83B83BB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6176" y="3140161"/>
            <a:ext cx="2652619" cy="2652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90106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1ECF11-671C-6461-7E37-65E614A190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/>
              <a:t>The product - FACTS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C17D5E7-F77E-C9F4-72A5-5E438F75E1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F58476-3EDD-488B-AC38-2D2BE308C2BE}" type="slidenum">
              <a:rPr lang="en-ZA" smtClean="0"/>
              <a:pPr/>
              <a:t>4</a:t>
            </a:fld>
            <a:endParaRPr lang="en-ZA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33AC5BE-361E-7E5D-AF9D-D09525FDF85B}"/>
              </a:ext>
            </a:extLst>
          </p:cNvPr>
          <p:cNvSpPr/>
          <p:nvPr/>
        </p:nvSpPr>
        <p:spPr>
          <a:xfrm>
            <a:off x="3017732" y="2852936"/>
            <a:ext cx="2862321" cy="205021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ZA" sz="4000" b="1" dirty="0"/>
              <a:t>Your product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FAA5890-0D31-3326-BC72-C03A4B4390C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524" y="3068960"/>
            <a:ext cx="2686608" cy="2686608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E1B6BB2D-05F3-D58E-917F-5801600ECCDC}"/>
              </a:ext>
            </a:extLst>
          </p:cNvPr>
          <p:cNvSpPr txBox="1"/>
          <p:nvPr/>
        </p:nvSpPr>
        <p:spPr>
          <a:xfrm rot="802885">
            <a:off x="6431368" y="3210183"/>
            <a:ext cx="1667926" cy="64633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ZA" b="1" dirty="0">
                <a:solidFill>
                  <a:schemeClr val="bg1"/>
                </a:solidFill>
              </a:rPr>
              <a:t>Flip Chart</a:t>
            </a:r>
          </a:p>
          <a:p>
            <a:pPr algn="ctr"/>
            <a:r>
              <a:rPr lang="en-ZA" b="1" dirty="0">
                <a:solidFill>
                  <a:schemeClr val="bg1"/>
                </a:solidFill>
              </a:rPr>
              <a:t>Activity</a:t>
            </a:r>
          </a:p>
        </p:txBody>
      </p:sp>
    </p:spTree>
    <p:extLst>
      <p:ext uri="{BB962C8B-B14F-4D97-AF65-F5344CB8AC3E}">
        <p14:creationId xmlns:p14="http://schemas.microsoft.com/office/powerpoint/2010/main" val="30638899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1ECF11-671C-6461-7E37-65E614A190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/>
              <a:t>The product - FACTS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C17D5E7-F77E-C9F4-72A5-5E438F75E1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F58476-3EDD-488B-AC38-2D2BE308C2BE}" type="slidenum">
              <a:rPr lang="en-ZA" smtClean="0"/>
              <a:pPr/>
              <a:t>5</a:t>
            </a:fld>
            <a:endParaRPr lang="en-ZA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33AC5BE-361E-7E5D-AF9D-D09525FDF85B}"/>
              </a:ext>
            </a:extLst>
          </p:cNvPr>
          <p:cNvSpPr/>
          <p:nvPr/>
        </p:nvSpPr>
        <p:spPr>
          <a:xfrm>
            <a:off x="323528" y="2273042"/>
            <a:ext cx="2862321" cy="2050217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ZA" sz="4000" b="1" dirty="0"/>
              <a:t>Your product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FAA5890-0D31-3326-BC72-C03A4B4390C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800" y="3951605"/>
            <a:ext cx="2448272" cy="2448272"/>
          </a:xfrm>
          <a:prstGeom prst="rect">
            <a:avLst/>
          </a:prstGeom>
        </p:spPr>
      </p:pic>
      <p:graphicFrame>
        <p:nvGraphicFramePr>
          <p:cNvPr id="6" name="Table 7">
            <a:extLst>
              <a:ext uri="{FF2B5EF4-FFF2-40B4-BE49-F238E27FC236}">
                <a16:creationId xmlns:a16="http://schemas.microsoft.com/office/drawing/2014/main" id="{C5628CB5-3A03-340E-9C7A-89A43251AA3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78705238"/>
              </p:ext>
            </p:extLst>
          </p:nvPr>
        </p:nvGraphicFramePr>
        <p:xfrm>
          <a:off x="3995936" y="2277519"/>
          <a:ext cx="3048000" cy="2966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8000">
                  <a:extLst>
                    <a:ext uri="{9D8B030D-6E8A-4147-A177-3AD203B41FA5}">
                      <a16:colId xmlns:a16="http://schemas.microsoft.com/office/drawing/2014/main" val="345917673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ZA" b="1" dirty="0"/>
                        <a:t>What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647365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ZA" b="1" dirty="0"/>
                        <a:t>Size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0332496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ZA" b="1" dirty="0"/>
                        <a:t>Shape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9959703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ZA" b="1" dirty="0"/>
                        <a:t>Volume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9440031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ZA" b="1" dirty="0"/>
                        <a:t>Colour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260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ZA" b="1" dirty="0"/>
                        <a:t>Specifications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8117334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ZA" b="1" dirty="0"/>
                        <a:t>Label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667389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ZA" b="1" dirty="0"/>
                        <a:t>Features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58473878"/>
                  </a:ext>
                </a:extLst>
              </a:tr>
            </a:tbl>
          </a:graphicData>
        </a:graphic>
      </p:graphicFrame>
      <p:graphicFrame>
        <p:nvGraphicFramePr>
          <p:cNvPr id="8" name="Table 8">
            <a:extLst>
              <a:ext uri="{FF2B5EF4-FFF2-40B4-BE49-F238E27FC236}">
                <a16:creationId xmlns:a16="http://schemas.microsoft.com/office/drawing/2014/main" id="{1762AF53-08D9-5115-B7E9-6F772342F73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02956748"/>
              </p:ext>
            </p:extLst>
          </p:nvPr>
        </p:nvGraphicFramePr>
        <p:xfrm>
          <a:off x="3995936" y="5244239"/>
          <a:ext cx="3048000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8000">
                  <a:extLst>
                    <a:ext uri="{9D8B030D-6E8A-4147-A177-3AD203B41FA5}">
                      <a16:colId xmlns:a16="http://schemas.microsoft.com/office/drawing/2014/main" val="232989752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ZA" dirty="0"/>
                        <a:t>Benefits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4907854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ZA" b="1" dirty="0"/>
                        <a:t>Fragilities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5102812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ZA" b="1" dirty="0"/>
                        <a:t>Strengths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4909346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ZA" b="1" dirty="0"/>
                        <a:t>packaging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1593253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516090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1ECF11-671C-6461-7E37-65E614A190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/>
              <a:t>The product – NEED TO KNOW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C17D5E7-F77E-C9F4-72A5-5E438F75E1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F58476-3EDD-488B-AC38-2D2BE308C2BE}" type="slidenum">
              <a:rPr lang="en-ZA" smtClean="0"/>
              <a:pPr/>
              <a:t>6</a:t>
            </a:fld>
            <a:endParaRPr lang="en-ZA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33AC5BE-361E-7E5D-AF9D-D09525FDF85B}"/>
              </a:ext>
            </a:extLst>
          </p:cNvPr>
          <p:cNvSpPr/>
          <p:nvPr/>
        </p:nvSpPr>
        <p:spPr>
          <a:xfrm>
            <a:off x="3017732" y="2852936"/>
            <a:ext cx="2862321" cy="2050217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ZA" sz="4000" b="1" dirty="0"/>
              <a:t>Your product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1457ECF1-B041-57B3-5867-52BA83B83BB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6176" y="3140161"/>
            <a:ext cx="2652619" cy="2652619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AE5C24DE-82DE-689D-4B5F-54E677023D20}"/>
              </a:ext>
            </a:extLst>
          </p:cNvPr>
          <p:cNvSpPr txBox="1"/>
          <p:nvPr/>
        </p:nvSpPr>
        <p:spPr>
          <a:xfrm rot="20102349">
            <a:off x="591702" y="3324394"/>
            <a:ext cx="1667926" cy="64633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ZA" b="1" dirty="0">
                <a:solidFill>
                  <a:schemeClr val="bg1"/>
                </a:solidFill>
              </a:rPr>
              <a:t>Flip Chart</a:t>
            </a:r>
          </a:p>
          <a:p>
            <a:pPr algn="ctr"/>
            <a:r>
              <a:rPr lang="en-ZA" b="1" dirty="0">
                <a:solidFill>
                  <a:schemeClr val="bg1"/>
                </a:solidFill>
              </a:rPr>
              <a:t>Activity</a:t>
            </a:r>
          </a:p>
        </p:txBody>
      </p:sp>
    </p:spTree>
    <p:extLst>
      <p:ext uri="{BB962C8B-B14F-4D97-AF65-F5344CB8AC3E}">
        <p14:creationId xmlns:p14="http://schemas.microsoft.com/office/powerpoint/2010/main" val="11537371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1457ECF1-B041-57B3-5867-52BA83B83BB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3997676"/>
            <a:ext cx="2160240" cy="216024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31ECF11-671C-6461-7E37-65E614A190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/>
              <a:t>The product – NEED TO KNOW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C17D5E7-F77E-C9F4-72A5-5E438F75E1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F58476-3EDD-488B-AC38-2D2BE308C2BE}" type="slidenum">
              <a:rPr lang="en-ZA" smtClean="0"/>
              <a:pPr/>
              <a:t>7</a:t>
            </a:fld>
            <a:endParaRPr lang="en-ZA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33AC5BE-361E-7E5D-AF9D-D09525FDF85B}"/>
              </a:ext>
            </a:extLst>
          </p:cNvPr>
          <p:cNvSpPr/>
          <p:nvPr/>
        </p:nvSpPr>
        <p:spPr>
          <a:xfrm>
            <a:off x="467544" y="2238159"/>
            <a:ext cx="2862321" cy="2050217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ZA" sz="4000" b="1" dirty="0"/>
              <a:t>Your product</a:t>
            </a:r>
          </a:p>
        </p:txBody>
      </p:sp>
      <p:graphicFrame>
        <p:nvGraphicFramePr>
          <p:cNvPr id="3" name="Table 5">
            <a:extLst>
              <a:ext uri="{FF2B5EF4-FFF2-40B4-BE49-F238E27FC236}">
                <a16:creationId xmlns:a16="http://schemas.microsoft.com/office/drawing/2014/main" id="{9167A2CD-C5F7-328E-F0F8-3F7C3E119DD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60247692"/>
              </p:ext>
            </p:extLst>
          </p:nvPr>
        </p:nvGraphicFramePr>
        <p:xfrm>
          <a:off x="4476328" y="2238159"/>
          <a:ext cx="3696072" cy="323596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3696072">
                  <a:extLst>
                    <a:ext uri="{9D8B030D-6E8A-4147-A177-3AD203B41FA5}">
                      <a16:colId xmlns:a16="http://schemas.microsoft.com/office/drawing/2014/main" val="64341459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ZA" b="1" dirty="0">
                          <a:solidFill>
                            <a:schemeClr val="bg1"/>
                          </a:solidFill>
                        </a:rPr>
                        <a:t>Prohibited or not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7758561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ZA" b="1" dirty="0">
                          <a:solidFill>
                            <a:schemeClr val="bg1"/>
                          </a:solidFill>
                        </a:rPr>
                        <a:t>Compliant – local / int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987596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en-ZA" b="1" dirty="0">
                          <a:solidFill>
                            <a:schemeClr val="bg1"/>
                          </a:solidFill>
                        </a:rPr>
                        <a:t>Licences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6595246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en-ZA" b="1" dirty="0">
                          <a:solidFill>
                            <a:schemeClr val="bg1"/>
                          </a:solidFill>
                        </a:rPr>
                        <a:t>Trade marks  / Patents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8060359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en-ZA" b="1" dirty="0">
                          <a:solidFill>
                            <a:schemeClr val="bg1"/>
                          </a:solidFill>
                        </a:rPr>
                        <a:t>Authority bodies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0510196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ZA" b="1" dirty="0">
                          <a:solidFill>
                            <a:schemeClr val="bg1"/>
                          </a:solidFill>
                        </a:rPr>
                        <a:t>Specialized transport / handling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3714396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ZA" b="1" dirty="0">
                          <a:solidFill>
                            <a:schemeClr val="bg1"/>
                          </a:solidFill>
                        </a:rPr>
                        <a:t>Specialized packing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6737543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ZA" b="1" dirty="0">
                          <a:solidFill>
                            <a:schemeClr val="bg1"/>
                          </a:solidFill>
                        </a:rPr>
                        <a:t>Hidden costs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91191667"/>
                  </a:ext>
                </a:extLst>
              </a:tr>
            </a:tbl>
          </a:graphicData>
        </a:graphic>
      </p:graphicFrame>
      <p:sp>
        <p:nvSpPr>
          <p:cNvPr id="6" name="Flowchart: Connector 5">
            <a:extLst>
              <a:ext uri="{FF2B5EF4-FFF2-40B4-BE49-F238E27FC236}">
                <a16:creationId xmlns:a16="http://schemas.microsoft.com/office/drawing/2014/main" id="{42C491F0-8BB5-6D0B-E674-66ED4C0BC605}"/>
              </a:ext>
            </a:extLst>
          </p:cNvPr>
          <p:cNvSpPr/>
          <p:nvPr/>
        </p:nvSpPr>
        <p:spPr>
          <a:xfrm>
            <a:off x="7675984" y="2147525"/>
            <a:ext cx="457200" cy="457200"/>
          </a:xfrm>
          <a:prstGeom prst="flowChartConnector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dirty="0"/>
          </a:p>
        </p:txBody>
      </p:sp>
      <p:graphicFrame>
        <p:nvGraphicFramePr>
          <p:cNvPr id="8" name="Table 12">
            <a:extLst>
              <a:ext uri="{FF2B5EF4-FFF2-40B4-BE49-F238E27FC236}">
                <a16:creationId xmlns:a16="http://schemas.microsoft.com/office/drawing/2014/main" id="{2AD4E796-7325-9D46-0358-DDC12031CDC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03132316"/>
              </p:ext>
            </p:extLst>
          </p:nvPr>
        </p:nvGraphicFramePr>
        <p:xfrm>
          <a:off x="4476328" y="5186000"/>
          <a:ext cx="3696072" cy="148336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3696072">
                  <a:extLst>
                    <a:ext uri="{9D8B030D-6E8A-4147-A177-3AD203B41FA5}">
                      <a16:colId xmlns:a16="http://schemas.microsoft.com/office/drawing/2014/main" val="335483803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ZA" b="1" dirty="0">
                          <a:solidFill>
                            <a:schemeClr val="bg1"/>
                          </a:solidFill>
                        </a:rPr>
                        <a:t>Packaging design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4452013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ZA" b="1" dirty="0"/>
                        <a:t>Volume controls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9381997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ZA" b="1" dirty="0"/>
                        <a:t>Total trip environment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0837535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ZA" b="1" dirty="0"/>
                        <a:t>Security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3341543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1254180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777FE0-C113-CEAD-E644-07AC37093C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5717" y="908720"/>
            <a:ext cx="7524003" cy="970450"/>
          </a:xfrm>
        </p:spPr>
        <p:txBody>
          <a:bodyPr/>
          <a:lstStyle/>
          <a:p>
            <a:r>
              <a:rPr lang="en-ZA" dirty="0"/>
              <a:t>How do you know your product will be accepted in international target markets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CF7BA89-3CE1-343B-EFCD-B1BAC2EEAE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F58476-3EDD-488B-AC38-2D2BE308C2BE}" type="slidenum">
              <a:rPr lang="en-ZA" smtClean="0"/>
              <a:pPr/>
              <a:t>8</a:t>
            </a:fld>
            <a:endParaRPr lang="en-ZA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8EEF7A9-583F-587D-6111-BB24B783448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7824" y="2276872"/>
            <a:ext cx="3816424" cy="3816424"/>
          </a:xfrm>
          <a:prstGeom prst="rect">
            <a:avLst/>
          </a:prstGeom>
        </p:spPr>
      </p:pic>
      <p:sp>
        <p:nvSpPr>
          <p:cNvPr id="7" name="Speech Bubble: Oval 6">
            <a:extLst>
              <a:ext uri="{FF2B5EF4-FFF2-40B4-BE49-F238E27FC236}">
                <a16:creationId xmlns:a16="http://schemas.microsoft.com/office/drawing/2014/main" id="{956128C6-0175-C8A3-26A1-A6C653026396}"/>
              </a:ext>
            </a:extLst>
          </p:cNvPr>
          <p:cNvSpPr/>
          <p:nvPr/>
        </p:nvSpPr>
        <p:spPr>
          <a:xfrm>
            <a:off x="683568" y="2636912"/>
            <a:ext cx="1512168" cy="612648"/>
          </a:xfrm>
          <a:prstGeom prst="wedgeEllipseCallout">
            <a:avLst>
              <a:gd name="adj1" fmla="val 63824"/>
              <a:gd name="adj2" fmla="val 60204"/>
            </a:avLst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ZA" b="1" dirty="0"/>
              <a:t>Country laws</a:t>
            </a:r>
          </a:p>
        </p:txBody>
      </p:sp>
      <p:sp>
        <p:nvSpPr>
          <p:cNvPr id="8" name="Speech Bubble: Oval 7">
            <a:extLst>
              <a:ext uri="{FF2B5EF4-FFF2-40B4-BE49-F238E27FC236}">
                <a16:creationId xmlns:a16="http://schemas.microsoft.com/office/drawing/2014/main" id="{B82474A9-1488-B4A1-CF29-A59A6DCE381B}"/>
              </a:ext>
            </a:extLst>
          </p:cNvPr>
          <p:cNvSpPr/>
          <p:nvPr/>
        </p:nvSpPr>
        <p:spPr>
          <a:xfrm>
            <a:off x="683568" y="3752456"/>
            <a:ext cx="1512168" cy="612648"/>
          </a:xfrm>
          <a:prstGeom prst="wedgeEllipseCallout">
            <a:avLst>
              <a:gd name="adj1" fmla="val 63824"/>
              <a:gd name="adj2" fmla="val 60204"/>
            </a:avLst>
          </a:prstGeom>
          <a:solidFill>
            <a:srgbClr val="FFFF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ZA" b="1" dirty="0">
                <a:solidFill>
                  <a:schemeClr val="bg1"/>
                </a:solidFill>
              </a:rPr>
              <a:t>Product Specific</a:t>
            </a:r>
          </a:p>
        </p:txBody>
      </p:sp>
      <p:sp>
        <p:nvSpPr>
          <p:cNvPr id="9" name="Speech Bubble: Oval 8">
            <a:extLst>
              <a:ext uri="{FF2B5EF4-FFF2-40B4-BE49-F238E27FC236}">
                <a16:creationId xmlns:a16="http://schemas.microsoft.com/office/drawing/2014/main" id="{6D7A1617-3A81-16D4-5194-94B95F2EBDBB}"/>
              </a:ext>
            </a:extLst>
          </p:cNvPr>
          <p:cNvSpPr/>
          <p:nvPr/>
        </p:nvSpPr>
        <p:spPr>
          <a:xfrm>
            <a:off x="755576" y="4904584"/>
            <a:ext cx="1512168" cy="612648"/>
          </a:xfrm>
          <a:prstGeom prst="wedgeEllipseCallout">
            <a:avLst>
              <a:gd name="adj1" fmla="val 63824"/>
              <a:gd name="adj2" fmla="val 60204"/>
            </a:avLst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ZA" b="1" dirty="0">
                <a:solidFill>
                  <a:schemeClr val="bg1"/>
                </a:solidFill>
              </a:rPr>
              <a:t>Target market</a:t>
            </a:r>
          </a:p>
        </p:txBody>
      </p:sp>
      <p:sp>
        <p:nvSpPr>
          <p:cNvPr id="10" name="Flowchart: Connector 9">
            <a:extLst>
              <a:ext uri="{FF2B5EF4-FFF2-40B4-BE49-F238E27FC236}">
                <a16:creationId xmlns:a16="http://schemas.microsoft.com/office/drawing/2014/main" id="{C9794A8B-C299-EDEC-1694-90AEACB62126}"/>
              </a:ext>
            </a:extLst>
          </p:cNvPr>
          <p:cNvSpPr/>
          <p:nvPr/>
        </p:nvSpPr>
        <p:spPr>
          <a:xfrm>
            <a:off x="5505693" y="5103062"/>
            <a:ext cx="1584176" cy="1548752"/>
          </a:xfrm>
          <a:prstGeom prst="flowChartConnector">
            <a:avLst/>
          </a:prstGeom>
          <a:solidFill>
            <a:schemeClr val="bg1"/>
          </a:solidFill>
          <a:ln>
            <a:solidFill>
              <a:srgbClr val="00FF00"/>
            </a:solidFill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ZA" b="1" dirty="0"/>
              <a:t>Gather up</a:t>
            </a:r>
          </a:p>
          <a:p>
            <a:pPr algn="ctr"/>
            <a:r>
              <a:rPr lang="en-ZA" b="1" dirty="0"/>
              <a:t>The Stats</a:t>
            </a:r>
          </a:p>
        </p:txBody>
      </p:sp>
      <p:sp>
        <p:nvSpPr>
          <p:cNvPr id="11" name="Speech Bubble: Oval 10">
            <a:extLst>
              <a:ext uri="{FF2B5EF4-FFF2-40B4-BE49-F238E27FC236}">
                <a16:creationId xmlns:a16="http://schemas.microsoft.com/office/drawing/2014/main" id="{0D9D10FC-0693-89DB-06AF-954BF4761540}"/>
              </a:ext>
            </a:extLst>
          </p:cNvPr>
          <p:cNvSpPr/>
          <p:nvPr/>
        </p:nvSpPr>
        <p:spPr>
          <a:xfrm flipH="1">
            <a:off x="7081550" y="2025010"/>
            <a:ext cx="1584176" cy="1223804"/>
          </a:xfrm>
          <a:prstGeom prst="wedgeEllipseCallout">
            <a:avLst>
              <a:gd name="adj1" fmla="val 63824"/>
              <a:gd name="adj2" fmla="val 60204"/>
            </a:avLst>
          </a:prstGeom>
          <a:solidFill>
            <a:srgbClr val="FFFF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ZA" b="1" dirty="0">
                <a:solidFill>
                  <a:schemeClr val="bg1"/>
                </a:solidFill>
              </a:rPr>
              <a:t>Trade marks</a:t>
            </a:r>
          </a:p>
          <a:p>
            <a:pPr algn="ctr"/>
            <a:r>
              <a:rPr lang="en-ZA" b="1" dirty="0">
                <a:solidFill>
                  <a:schemeClr val="bg1"/>
                </a:solidFill>
              </a:rPr>
              <a:t>&amp; </a:t>
            </a:r>
          </a:p>
          <a:p>
            <a:pPr algn="ctr"/>
            <a:r>
              <a:rPr lang="en-ZA" b="1" dirty="0">
                <a:solidFill>
                  <a:schemeClr val="bg1"/>
                </a:solidFill>
              </a:rPr>
              <a:t>Patents</a:t>
            </a:r>
          </a:p>
        </p:txBody>
      </p:sp>
      <p:sp>
        <p:nvSpPr>
          <p:cNvPr id="12" name="Speech Bubble: Oval 11">
            <a:extLst>
              <a:ext uri="{FF2B5EF4-FFF2-40B4-BE49-F238E27FC236}">
                <a16:creationId xmlns:a16="http://schemas.microsoft.com/office/drawing/2014/main" id="{811FB017-9B26-9E28-45AB-3E138405B1F7}"/>
              </a:ext>
            </a:extLst>
          </p:cNvPr>
          <p:cNvSpPr/>
          <p:nvPr/>
        </p:nvSpPr>
        <p:spPr>
          <a:xfrm flipH="1">
            <a:off x="6804248" y="3752456"/>
            <a:ext cx="2155418" cy="1223804"/>
          </a:xfrm>
          <a:prstGeom prst="wedgeEllipseCallout">
            <a:avLst>
              <a:gd name="adj1" fmla="val 104942"/>
              <a:gd name="adj2" fmla="val 5028"/>
            </a:avLst>
          </a:prstGeom>
          <a:solidFill>
            <a:srgbClr val="6666F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ZA" b="1" dirty="0">
                <a:solidFill>
                  <a:schemeClr val="bg1"/>
                </a:solidFill>
              </a:rPr>
              <a:t>Labelling &amp; packaging</a:t>
            </a:r>
          </a:p>
        </p:txBody>
      </p:sp>
      <p:sp>
        <p:nvSpPr>
          <p:cNvPr id="13" name="Arrow: Down 12">
            <a:extLst>
              <a:ext uri="{FF2B5EF4-FFF2-40B4-BE49-F238E27FC236}">
                <a16:creationId xmlns:a16="http://schemas.microsoft.com/office/drawing/2014/main" id="{2B58E952-C8C0-72FC-690E-43979295802F}"/>
              </a:ext>
            </a:extLst>
          </p:cNvPr>
          <p:cNvSpPr/>
          <p:nvPr/>
        </p:nvSpPr>
        <p:spPr>
          <a:xfrm>
            <a:off x="4404201" y="3266319"/>
            <a:ext cx="477767" cy="972274"/>
          </a:xfrm>
          <a:prstGeom prst="downArrow">
            <a:avLst/>
          </a:prstGeom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286119402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175BA8-BACC-9564-2569-751F6AF44B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9997" y="908720"/>
            <a:ext cx="7524003" cy="970450"/>
          </a:xfrm>
        </p:spPr>
        <p:txBody>
          <a:bodyPr/>
          <a:lstStyle/>
          <a:p>
            <a:r>
              <a:rPr lang="en-ZA" dirty="0"/>
              <a:t>How do you ensure </a:t>
            </a:r>
            <a:r>
              <a:rPr lang="en-ZA" b="1" dirty="0">
                <a:solidFill>
                  <a:srgbClr val="FFFF00"/>
                </a:solidFill>
              </a:rPr>
              <a:t>your</a:t>
            </a:r>
            <a:r>
              <a:rPr lang="en-ZA" dirty="0"/>
              <a:t> packaging / markings / Labelling compliances are met?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218FCB5-C4F4-E03C-C6D2-F72077E640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F58476-3EDD-488B-AC38-2D2BE308C2BE}" type="slidenum">
              <a:rPr lang="en-ZA" smtClean="0"/>
              <a:pPr/>
              <a:t>9</a:t>
            </a:fld>
            <a:endParaRPr lang="en-ZA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B77E83D-BF6F-0EF0-17E3-0F87DBAE420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3051720"/>
            <a:ext cx="2492896" cy="2492896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AB3C4992-4DD8-D22C-44AD-05625A13BA66}"/>
              </a:ext>
            </a:extLst>
          </p:cNvPr>
          <p:cNvSpPr txBox="1"/>
          <p:nvPr/>
        </p:nvSpPr>
        <p:spPr>
          <a:xfrm>
            <a:off x="3423769" y="2035216"/>
            <a:ext cx="5311069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ZA" b="1" dirty="0">
                <a:solidFill>
                  <a:schemeClr val="bg1"/>
                </a:solidFill>
              </a:rPr>
              <a:t> Connect with your products authority body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ZA" b="1" dirty="0">
                <a:solidFill>
                  <a:schemeClr val="bg1"/>
                </a:solidFill>
              </a:rPr>
              <a:t> Connect with a product expert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ZA" b="1" dirty="0">
                <a:solidFill>
                  <a:schemeClr val="bg1"/>
                </a:solidFill>
              </a:rPr>
              <a:t> Connect with a FB group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ZA" b="1" dirty="0">
                <a:solidFill>
                  <a:schemeClr val="bg1"/>
                </a:solidFill>
              </a:rPr>
              <a:t> Connect with an association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ZA" b="1" dirty="0">
                <a:solidFill>
                  <a:schemeClr val="bg1"/>
                </a:solidFill>
              </a:rPr>
              <a:t> Connect with a QMS accredited body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ZA" b="1" dirty="0">
                <a:solidFill>
                  <a:schemeClr val="bg1"/>
                </a:solidFill>
              </a:rPr>
              <a:t> Country Embassy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ZA" b="1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ZA" b="1" dirty="0">
              <a:solidFill>
                <a:schemeClr val="bg1"/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6EA6935C-A32A-F15F-F985-EBE43C9E2CA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0440" y="4176464"/>
            <a:ext cx="2492896" cy="2492896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3C7660F2-6006-9056-A282-8EE7DEB0B64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7352" y="3429000"/>
            <a:ext cx="3212976" cy="32129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414501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Quotable">
  <a:themeElements>
    <a:clrScheme name="Custom 5">
      <a:dk1>
        <a:sysClr val="windowText" lastClr="000000"/>
      </a:dk1>
      <a:lt1>
        <a:sysClr val="window" lastClr="FFFFFF"/>
      </a:lt1>
      <a:dk2>
        <a:srgbClr val="212121"/>
      </a:dk2>
      <a:lt2>
        <a:srgbClr val="636363"/>
      </a:lt2>
      <a:accent1>
        <a:srgbClr val="088E95"/>
      </a:accent1>
      <a:accent2>
        <a:srgbClr val="6FEBA0"/>
      </a:accent2>
      <a:accent3>
        <a:srgbClr val="B6DF5E"/>
      </a:accent3>
      <a:accent4>
        <a:srgbClr val="EFB251"/>
      </a:accent4>
      <a:accent5>
        <a:srgbClr val="EF755F"/>
      </a:accent5>
      <a:accent6>
        <a:srgbClr val="ED515C"/>
      </a:accent6>
      <a:hlink>
        <a:srgbClr val="8F8F8F"/>
      </a:hlink>
      <a:folHlink>
        <a:srgbClr val="A5A5A5"/>
      </a:folHlink>
    </a:clrScheme>
    <a:fontScheme name="Quotable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Quotable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lumMod val="105000"/>
              </a:schemeClr>
            </a:gs>
            <a:gs pos="100000">
              <a:schemeClr val="phClr">
                <a:tint val="9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8000"/>
                <a:lumMod val="102000"/>
              </a:schemeClr>
              <a:schemeClr val="phClr">
                <a:shade val="98000"/>
                <a:lumMod val="98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innerShdw blurRad="63500" dist="25400" dir="13500000">
              <a:srgbClr val="000000">
                <a:alpha val="75000"/>
              </a:srgbClr>
            </a:inn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</a:schemeClr>
            </a:gs>
            <a:gs pos="100000">
              <a:schemeClr val="phClr">
                <a:tint val="84000"/>
                <a:shade val="84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90000"/>
                <a:satMod val="120000"/>
                <a:lumMod val="90000"/>
              </a:schemeClr>
            </a:gs>
            <a:gs pos="100000">
              <a:schemeClr val="phClr"/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Quotable" id="{39EC5628-30ED-4578-ACD8-9820EDB8E15A}" vid="{6F3559E9-1A4C-49D8-94D4-F41003531C4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TM03457503[[fn=Quotable]]</Template>
  <TotalTime>2667</TotalTime>
  <Words>418</Words>
  <Application>Microsoft Office PowerPoint</Application>
  <PresentationFormat>On-screen Show (4:3)</PresentationFormat>
  <Paragraphs>111</Paragraphs>
  <Slides>14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0" baseType="lpstr">
      <vt:lpstr>Arial</vt:lpstr>
      <vt:lpstr>Calibri</vt:lpstr>
      <vt:lpstr>Calibri Light</vt:lpstr>
      <vt:lpstr>Century Gothic</vt:lpstr>
      <vt:lpstr>Wingdings 2</vt:lpstr>
      <vt:lpstr>Quotable</vt:lpstr>
      <vt:lpstr>PowerPoint Presentation</vt:lpstr>
      <vt:lpstr>PowerPoint Presentation</vt:lpstr>
      <vt:lpstr>The product</vt:lpstr>
      <vt:lpstr>The product - FACTS</vt:lpstr>
      <vt:lpstr>The product - FACTS</vt:lpstr>
      <vt:lpstr>The product – NEED TO KNOW</vt:lpstr>
      <vt:lpstr>The product – NEED TO KNOW</vt:lpstr>
      <vt:lpstr>How do you know your product will be accepted in international target markets</vt:lpstr>
      <vt:lpstr>How do you ensure your packaging / markings / Labelling compliances are met?</vt:lpstr>
      <vt:lpstr>How to ensure that all local customs / SARS / Chamber / regulatory bodies are adhered to</vt:lpstr>
      <vt:lpstr>Ensuring international requirements are met</vt:lpstr>
      <vt:lpstr>Get started</vt:lpstr>
      <vt:lpstr>Product Costing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Shan</dc:creator>
  <cp:lastModifiedBy>Shan Cade</cp:lastModifiedBy>
  <cp:revision>258</cp:revision>
  <cp:lastPrinted>2022-06-13T14:58:08Z</cp:lastPrinted>
  <dcterms:created xsi:type="dcterms:W3CDTF">2010-01-30T16:37:24Z</dcterms:created>
  <dcterms:modified xsi:type="dcterms:W3CDTF">2022-06-22T18:13:39Z</dcterms:modified>
</cp:coreProperties>
</file>