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300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4" r:id="rId23"/>
    <p:sldId id="375" r:id="rId24"/>
    <p:sldId id="376" r:id="rId25"/>
    <p:sldId id="377" r:id="rId26"/>
    <p:sldId id="378" r:id="rId27"/>
    <p:sldId id="379" r:id="rId28"/>
    <p:sldId id="380" r:id="rId29"/>
    <p:sldId id="381" r:id="rId30"/>
    <p:sldId id="382" r:id="rId31"/>
    <p:sldId id="383" r:id="rId32"/>
    <p:sldId id="384" r:id="rId33"/>
    <p:sldId id="385" r:id="rId34"/>
    <p:sldId id="386" r:id="rId35"/>
    <p:sldId id="387" r:id="rId36"/>
    <p:sldId id="388" r:id="rId37"/>
    <p:sldId id="389" r:id="rId38"/>
    <p:sldId id="390" r:id="rId39"/>
    <p:sldId id="391" r:id="rId40"/>
    <p:sldId id="392" r:id="rId41"/>
    <p:sldId id="393" r:id="rId42"/>
    <p:sldId id="394" r:id="rId43"/>
    <p:sldId id="395" r:id="rId44"/>
    <p:sldId id="396" r:id="rId45"/>
    <p:sldId id="258" r:id="rId46"/>
    <p:sldId id="354" r:id="rId47"/>
  </p:sldIdLst>
  <p:sldSz cx="9144000" cy="6858000" type="screen4x3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79" autoAdjust="0"/>
  </p:normalViewPr>
  <p:slideViewPr>
    <p:cSldViewPr>
      <p:cViewPr varScale="1">
        <p:scale>
          <a:sx n="63" d="100"/>
          <a:sy n="63" d="100"/>
        </p:scale>
        <p:origin x="15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1986" y="-90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2077FB-584C-40B2-ADF7-559989CC034E}" type="doc">
      <dgm:prSet loTypeId="urn:microsoft.com/office/officeart/2005/8/layout/list1" loCatId="list" qsTypeId="urn:microsoft.com/office/officeart/2005/8/quickstyle/3d2#41" qsCatId="3D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48F2FE81-1C03-4DE1-82F3-D1FAAFAD4226}">
      <dgm:prSet phldrT="[Text]" custT="1"/>
      <dgm:spPr/>
      <dgm:t>
        <a:bodyPr/>
        <a:lstStyle/>
        <a:p>
          <a:r>
            <a:rPr lang="en-ZA" sz="1800" b="1" dirty="0">
              <a:latin typeface="Arial" pitchFamily="34" charset="0"/>
              <a:cs typeface="Arial" pitchFamily="34" charset="0"/>
            </a:rPr>
            <a:t>IDENTIFY MARKET OPPORTUNITIES</a:t>
          </a:r>
        </a:p>
      </dgm:t>
    </dgm:pt>
    <dgm:pt modelId="{8682D751-BF58-4D6B-8A67-31057CBB50F1}" type="parTrans" cxnId="{3E021344-A4AC-4100-BCCE-0D4988D86D64}">
      <dgm:prSet/>
      <dgm:spPr/>
      <dgm:t>
        <a:bodyPr/>
        <a:lstStyle/>
        <a:p>
          <a:endParaRPr lang="en-ZA"/>
        </a:p>
      </dgm:t>
    </dgm:pt>
    <dgm:pt modelId="{DAD28FB4-8241-422F-8C41-222ABEF739D1}" type="sibTrans" cxnId="{3E021344-A4AC-4100-BCCE-0D4988D86D64}">
      <dgm:prSet/>
      <dgm:spPr/>
      <dgm:t>
        <a:bodyPr/>
        <a:lstStyle/>
        <a:p>
          <a:endParaRPr lang="en-ZA"/>
        </a:p>
      </dgm:t>
    </dgm:pt>
    <dgm:pt modelId="{81B291F8-777D-42BF-B9C8-11312A64CB59}">
      <dgm:prSet phldrT="[Text]" custT="1"/>
      <dgm:spPr/>
      <dgm:t>
        <a:bodyPr/>
        <a:lstStyle/>
        <a:p>
          <a:r>
            <a:rPr lang="en-ZA" sz="1800" b="1" dirty="0">
              <a:latin typeface="Arial" pitchFamily="34" charset="0"/>
              <a:cs typeface="Arial" pitchFamily="34" charset="0"/>
            </a:rPr>
            <a:t>MARKET ENTRY OPTIONS</a:t>
          </a:r>
        </a:p>
      </dgm:t>
    </dgm:pt>
    <dgm:pt modelId="{60CFF7A3-D444-46CD-B725-2C15D75A5BF8}" type="parTrans" cxnId="{435C232E-AA44-4DB8-AD07-E2AD4FE5BBD5}">
      <dgm:prSet/>
      <dgm:spPr/>
      <dgm:t>
        <a:bodyPr/>
        <a:lstStyle/>
        <a:p>
          <a:endParaRPr lang="en-ZA"/>
        </a:p>
      </dgm:t>
    </dgm:pt>
    <dgm:pt modelId="{38D09AA4-7B6C-41EB-A99E-5F5681156F21}" type="sibTrans" cxnId="{435C232E-AA44-4DB8-AD07-E2AD4FE5BBD5}">
      <dgm:prSet/>
      <dgm:spPr/>
      <dgm:t>
        <a:bodyPr/>
        <a:lstStyle/>
        <a:p>
          <a:endParaRPr lang="en-ZA"/>
        </a:p>
      </dgm:t>
    </dgm:pt>
    <dgm:pt modelId="{480F643E-FC1C-46F9-8C82-57747274B298}">
      <dgm:prSet phldrT="[Text]" custT="1"/>
      <dgm:spPr/>
      <dgm:t>
        <a:bodyPr/>
        <a:lstStyle/>
        <a:p>
          <a:r>
            <a:rPr lang="en-ZA" sz="1800" b="1" dirty="0">
              <a:latin typeface="Arial" pitchFamily="34" charset="0"/>
              <a:cs typeface="Arial" pitchFamily="34" charset="0"/>
            </a:rPr>
            <a:t>IN COUNTRY RESEARCH</a:t>
          </a:r>
        </a:p>
      </dgm:t>
    </dgm:pt>
    <dgm:pt modelId="{D7AE18A1-12EC-4B3B-9C6A-63ED7308FDDE}" type="parTrans" cxnId="{63B48C56-D7F3-4AC3-8B8C-38F4B7F839A4}">
      <dgm:prSet/>
      <dgm:spPr/>
      <dgm:t>
        <a:bodyPr/>
        <a:lstStyle/>
        <a:p>
          <a:endParaRPr lang="en-ZA"/>
        </a:p>
      </dgm:t>
    </dgm:pt>
    <dgm:pt modelId="{81EBF952-1D75-4A11-9CC5-54E7BA8A8959}" type="sibTrans" cxnId="{63B48C56-D7F3-4AC3-8B8C-38F4B7F839A4}">
      <dgm:prSet/>
      <dgm:spPr/>
      <dgm:t>
        <a:bodyPr/>
        <a:lstStyle/>
        <a:p>
          <a:endParaRPr lang="en-ZA"/>
        </a:p>
      </dgm:t>
    </dgm:pt>
    <dgm:pt modelId="{E74CE0E3-9FAF-48F9-BD57-F0E80B7E1C63}">
      <dgm:prSet custT="1"/>
      <dgm:spPr/>
      <dgm:t>
        <a:bodyPr/>
        <a:lstStyle/>
        <a:p>
          <a:r>
            <a:rPr lang="en-ZA" sz="1800" b="1" dirty="0">
              <a:latin typeface="Arial" pitchFamily="34" charset="0"/>
              <a:cs typeface="Arial" pitchFamily="34" charset="0"/>
            </a:rPr>
            <a:t>MARKET RESEARCH ON SA PRODUCT ACCEPTABILITY</a:t>
          </a:r>
        </a:p>
      </dgm:t>
    </dgm:pt>
    <dgm:pt modelId="{E4C74249-0DD4-4DF7-B8BF-3CEDD9202A6D}" type="sibTrans" cxnId="{E159A161-9AEB-4725-9BB1-DE1033E0E961}">
      <dgm:prSet/>
      <dgm:spPr/>
      <dgm:t>
        <a:bodyPr/>
        <a:lstStyle/>
        <a:p>
          <a:endParaRPr lang="en-ZA"/>
        </a:p>
      </dgm:t>
    </dgm:pt>
    <dgm:pt modelId="{B0C7B198-0175-45FF-A9E3-8B2BBA2C3EAF}" type="parTrans" cxnId="{E159A161-9AEB-4725-9BB1-DE1033E0E961}">
      <dgm:prSet/>
      <dgm:spPr/>
      <dgm:t>
        <a:bodyPr/>
        <a:lstStyle/>
        <a:p>
          <a:endParaRPr lang="en-ZA"/>
        </a:p>
      </dgm:t>
    </dgm:pt>
    <dgm:pt modelId="{F3F70AFF-31D0-4EDF-880C-510DAC12C4FD}" type="pres">
      <dgm:prSet presAssocID="{FD2077FB-584C-40B2-ADF7-559989CC034E}" presName="linear" presStyleCnt="0">
        <dgm:presLayoutVars>
          <dgm:dir/>
          <dgm:animLvl val="lvl"/>
          <dgm:resizeHandles val="exact"/>
        </dgm:presLayoutVars>
      </dgm:prSet>
      <dgm:spPr/>
    </dgm:pt>
    <dgm:pt modelId="{92131E85-3BB4-4C31-8CB1-D26211C6E33D}" type="pres">
      <dgm:prSet presAssocID="{48F2FE81-1C03-4DE1-82F3-D1FAAFAD4226}" presName="parentLin" presStyleCnt="0"/>
      <dgm:spPr/>
    </dgm:pt>
    <dgm:pt modelId="{19DB91A6-A56A-4DC3-840A-36714C170ED4}" type="pres">
      <dgm:prSet presAssocID="{48F2FE81-1C03-4DE1-82F3-D1FAAFAD4226}" presName="parentLeftMargin" presStyleLbl="node1" presStyleIdx="0" presStyleCnt="4"/>
      <dgm:spPr/>
    </dgm:pt>
    <dgm:pt modelId="{3B317C99-706A-40DE-AB6A-00188E9B0600}" type="pres">
      <dgm:prSet presAssocID="{48F2FE81-1C03-4DE1-82F3-D1FAAFAD4226}" presName="parentText" presStyleLbl="node1" presStyleIdx="0" presStyleCnt="4" custScaleX="135663">
        <dgm:presLayoutVars>
          <dgm:chMax val="0"/>
          <dgm:bulletEnabled val="1"/>
        </dgm:presLayoutVars>
      </dgm:prSet>
      <dgm:spPr/>
    </dgm:pt>
    <dgm:pt modelId="{E0528B35-3996-494A-8082-A77837FC8BC3}" type="pres">
      <dgm:prSet presAssocID="{48F2FE81-1C03-4DE1-82F3-D1FAAFAD4226}" presName="negativeSpace" presStyleCnt="0"/>
      <dgm:spPr/>
    </dgm:pt>
    <dgm:pt modelId="{05D448EB-7C65-4747-B4D5-15A3BD12F6E0}" type="pres">
      <dgm:prSet presAssocID="{48F2FE81-1C03-4DE1-82F3-D1FAAFAD4226}" presName="childText" presStyleLbl="conFgAcc1" presStyleIdx="0" presStyleCnt="4">
        <dgm:presLayoutVars>
          <dgm:bulletEnabled val="1"/>
        </dgm:presLayoutVars>
      </dgm:prSet>
      <dgm:spPr/>
    </dgm:pt>
    <dgm:pt modelId="{C0B45472-7899-498D-AD1B-BB04608AD8A2}" type="pres">
      <dgm:prSet presAssocID="{DAD28FB4-8241-422F-8C41-222ABEF739D1}" presName="spaceBetweenRectangles" presStyleCnt="0"/>
      <dgm:spPr/>
    </dgm:pt>
    <dgm:pt modelId="{9970EB3D-1773-48F9-9848-B2B152C42060}" type="pres">
      <dgm:prSet presAssocID="{81B291F8-777D-42BF-B9C8-11312A64CB59}" presName="parentLin" presStyleCnt="0"/>
      <dgm:spPr/>
    </dgm:pt>
    <dgm:pt modelId="{AC6AEE13-70F1-4B8C-BC47-F4DED7E07CC7}" type="pres">
      <dgm:prSet presAssocID="{81B291F8-777D-42BF-B9C8-11312A64CB59}" presName="parentLeftMargin" presStyleLbl="node1" presStyleIdx="0" presStyleCnt="4"/>
      <dgm:spPr/>
    </dgm:pt>
    <dgm:pt modelId="{F708D2BD-99A9-4958-95A8-B6429B825735}" type="pres">
      <dgm:prSet presAssocID="{81B291F8-777D-42BF-B9C8-11312A64CB59}" presName="parentText" presStyleLbl="node1" presStyleIdx="1" presStyleCnt="4" custScaleX="135663">
        <dgm:presLayoutVars>
          <dgm:chMax val="0"/>
          <dgm:bulletEnabled val="1"/>
        </dgm:presLayoutVars>
      </dgm:prSet>
      <dgm:spPr/>
    </dgm:pt>
    <dgm:pt modelId="{8FD40214-2FF7-421E-A8B3-7ABDC47C4915}" type="pres">
      <dgm:prSet presAssocID="{81B291F8-777D-42BF-B9C8-11312A64CB59}" presName="negativeSpace" presStyleCnt="0"/>
      <dgm:spPr/>
    </dgm:pt>
    <dgm:pt modelId="{7CFFE811-DD81-43F7-AA68-EFC88C5A47D2}" type="pres">
      <dgm:prSet presAssocID="{81B291F8-777D-42BF-B9C8-11312A64CB59}" presName="childText" presStyleLbl="conFgAcc1" presStyleIdx="1" presStyleCnt="4">
        <dgm:presLayoutVars>
          <dgm:bulletEnabled val="1"/>
        </dgm:presLayoutVars>
      </dgm:prSet>
      <dgm:spPr/>
    </dgm:pt>
    <dgm:pt modelId="{6F40108F-1B1D-4973-84AD-19B4AF823410}" type="pres">
      <dgm:prSet presAssocID="{38D09AA4-7B6C-41EB-A99E-5F5681156F21}" presName="spaceBetweenRectangles" presStyleCnt="0"/>
      <dgm:spPr/>
    </dgm:pt>
    <dgm:pt modelId="{A90F3609-A493-4B9D-A2E4-9F7288366E25}" type="pres">
      <dgm:prSet presAssocID="{480F643E-FC1C-46F9-8C82-57747274B298}" presName="parentLin" presStyleCnt="0"/>
      <dgm:spPr/>
    </dgm:pt>
    <dgm:pt modelId="{CD1D0FCE-6B79-4355-BF88-D60FBAFDC2BF}" type="pres">
      <dgm:prSet presAssocID="{480F643E-FC1C-46F9-8C82-57747274B298}" presName="parentLeftMargin" presStyleLbl="node1" presStyleIdx="1" presStyleCnt="4"/>
      <dgm:spPr/>
    </dgm:pt>
    <dgm:pt modelId="{942496C0-3613-45D3-BC49-585393325EEE}" type="pres">
      <dgm:prSet presAssocID="{480F643E-FC1C-46F9-8C82-57747274B298}" presName="parentText" presStyleLbl="node1" presStyleIdx="2" presStyleCnt="4" custScaleX="139310" custLinFactNeighborX="11111" custLinFactNeighborY="4262">
        <dgm:presLayoutVars>
          <dgm:chMax val="0"/>
          <dgm:bulletEnabled val="1"/>
        </dgm:presLayoutVars>
      </dgm:prSet>
      <dgm:spPr/>
    </dgm:pt>
    <dgm:pt modelId="{1362019E-636A-4A8B-8560-07595ECC4D49}" type="pres">
      <dgm:prSet presAssocID="{480F643E-FC1C-46F9-8C82-57747274B298}" presName="negativeSpace" presStyleCnt="0"/>
      <dgm:spPr/>
    </dgm:pt>
    <dgm:pt modelId="{EF5C9CA4-3F09-4C4A-9A85-736643D26F0D}" type="pres">
      <dgm:prSet presAssocID="{480F643E-FC1C-46F9-8C82-57747274B298}" presName="childText" presStyleLbl="conFgAcc1" presStyleIdx="2" presStyleCnt="4">
        <dgm:presLayoutVars>
          <dgm:bulletEnabled val="1"/>
        </dgm:presLayoutVars>
      </dgm:prSet>
      <dgm:spPr/>
    </dgm:pt>
    <dgm:pt modelId="{3FF25B7B-0668-4DAD-A835-05A71337E8E8}" type="pres">
      <dgm:prSet presAssocID="{81EBF952-1D75-4A11-9CC5-54E7BA8A8959}" presName="spaceBetweenRectangles" presStyleCnt="0"/>
      <dgm:spPr/>
    </dgm:pt>
    <dgm:pt modelId="{52C7D380-20B4-4563-A597-2156ECACF69D}" type="pres">
      <dgm:prSet presAssocID="{E74CE0E3-9FAF-48F9-BD57-F0E80B7E1C63}" presName="parentLin" presStyleCnt="0"/>
      <dgm:spPr/>
    </dgm:pt>
    <dgm:pt modelId="{FAD0C303-D70D-4843-9C06-425A8DE06F8D}" type="pres">
      <dgm:prSet presAssocID="{E74CE0E3-9FAF-48F9-BD57-F0E80B7E1C63}" presName="parentLeftMargin" presStyleLbl="node1" presStyleIdx="2" presStyleCnt="4"/>
      <dgm:spPr/>
    </dgm:pt>
    <dgm:pt modelId="{2ABEC9E4-8A55-494A-998B-827726CF506C}" type="pres">
      <dgm:prSet presAssocID="{E74CE0E3-9FAF-48F9-BD57-F0E80B7E1C63}" presName="parentText" presStyleLbl="node1" presStyleIdx="3" presStyleCnt="4" custScaleX="137038">
        <dgm:presLayoutVars>
          <dgm:chMax val="0"/>
          <dgm:bulletEnabled val="1"/>
        </dgm:presLayoutVars>
      </dgm:prSet>
      <dgm:spPr/>
    </dgm:pt>
    <dgm:pt modelId="{9F16B56C-1D50-432D-AE4E-67CF55C84C5F}" type="pres">
      <dgm:prSet presAssocID="{E74CE0E3-9FAF-48F9-BD57-F0E80B7E1C63}" presName="negativeSpace" presStyleCnt="0"/>
      <dgm:spPr/>
    </dgm:pt>
    <dgm:pt modelId="{917E5FB1-0BB5-4BD7-962B-FB95501C83C0}" type="pres">
      <dgm:prSet presAssocID="{E74CE0E3-9FAF-48F9-BD57-F0E80B7E1C6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2D3721F-EC03-4058-93F0-68C153CF473E}" type="presOf" srcId="{480F643E-FC1C-46F9-8C82-57747274B298}" destId="{CD1D0FCE-6B79-4355-BF88-D60FBAFDC2BF}" srcOrd="0" destOrd="0" presId="urn:microsoft.com/office/officeart/2005/8/layout/list1"/>
    <dgm:cxn modelId="{435C232E-AA44-4DB8-AD07-E2AD4FE5BBD5}" srcId="{FD2077FB-584C-40B2-ADF7-559989CC034E}" destId="{81B291F8-777D-42BF-B9C8-11312A64CB59}" srcOrd="1" destOrd="0" parTransId="{60CFF7A3-D444-46CD-B725-2C15D75A5BF8}" sibTransId="{38D09AA4-7B6C-41EB-A99E-5F5681156F21}"/>
    <dgm:cxn modelId="{F8E56533-DE45-48E5-B531-55D077E6B483}" type="presOf" srcId="{48F2FE81-1C03-4DE1-82F3-D1FAAFAD4226}" destId="{3B317C99-706A-40DE-AB6A-00188E9B0600}" srcOrd="1" destOrd="0" presId="urn:microsoft.com/office/officeart/2005/8/layout/list1"/>
    <dgm:cxn modelId="{E159A161-9AEB-4725-9BB1-DE1033E0E961}" srcId="{FD2077FB-584C-40B2-ADF7-559989CC034E}" destId="{E74CE0E3-9FAF-48F9-BD57-F0E80B7E1C63}" srcOrd="3" destOrd="0" parTransId="{B0C7B198-0175-45FF-A9E3-8B2BBA2C3EAF}" sibTransId="{E4C74249-0DD4-4DF7-B8BF-3CEDD9202A6D}"/>
    <dgm:cxn modelId="{3E021344-A4AC-4100-BCCE-0D4988D86D64}" srcId="{FD2077FB-584C-40B2-ADF7-559989CC034E}" destId="{48F2FE81-1C03-4DE1-82F3-D1FAAFAD4226}" srcOrd="0" destOrd="0" parTransId="{8682D751-BF58-4D6B-8A67-31057CBB50F1}" sibTransId="{DAD28FB4-8241-422F-8C41-222ABEF739D1}"/>
    <dgm:cxn modelId="{BDADC864-B9DF-4BE8-9516-22E5DE5BD991}" type="presOf" srcId="{E74CE0E3-9FAF-48F9-BD57-F0E80B7E1C63}" destId="{2ABEC9E4-8A55-494A-998B-827726CF506C}" srcOrd="1" destOrd="0" presId="urn:microsoft.com/office/officeart/2005/8/layout/list1"/>
    <dgm:cxn modelId="{2BEBE145-CCC5-492C-99D5-2E177BEB4E85}" type="presOf" srcId="{81B291F8-777D-42BF-B9C8-11312A64CB59}" destId="{F708D2BD-99A9-4958-95A8-B6429B825735}" srcOrd="1" destOrd="0" presId="urn:microsoft.com/office/officeart/2005/8/layout/list1"/>
    <dgm:cxn modelId="{63B48C56-D7F3-4AC3-8B8C-38F4B7F839A4}" srcId="{FD2077FB-584C-40B2-ADF7-559989CC034E}" destId="{480F643E-FC1C-46F9-8C82-57747274B298}" srcOrd="2" destOrd="0" parTransId="{D7AE18A1-12EC-4B3B-9C6A-63ED7308FDDE}" sibTransId="{81EBF952-1D75-4A11-9CC5-54E7BA8A8959}"/>
    <dgm:cxn modelId="{7633AFAC-BD4F-4DBC-BF1E-47353D294518}" type="presOf" srcId="{81B291F8-777D-42BF-B9C8-11312A64CB59}" destId="{AC6AEE13-70F1-4B8C-BC47-F4DED7E07CC7}" srcOrd="0" destOrd="0" presId="urn:microsoft.com/office/officeart/2005/8/layout/list1"/>
    <dgm:cxn modelId="{B61775C5-A765-4F40-AF7E-4316F1991DBC}" type="presOf" srcId="{E74CE0E3-9FAF-48F9-BD57-F0E80B7E1C63}" destId="{FAD0C303-D70D-4843-9C06-425A8DE06F8D}" srcOrd="0" destOrd="0" presId="urn:microsoft.com/office/officeart/2005/8/layout/list1"/>
    <dgm:cxn modelId="{079D63CE-5CD2-4489-8AE9-3874B2B824F5}" type="presOf" srcId="{FD2077FB-584C-40B2-ADF7-559989CC034E}" destId="{F3F70AFF-31D0-4EDF-880C-510DAC12C4FD}" srcOrd="0" destOrd="0" presId="urn:microsoft.com/office/officeart/2005/8/layout/list1"/>
    <dgm:cxn modelId="{E1C4F1D1-4113-4D5F-8650-375B52857FB0}" type="presOf" srcId="{48F2FE81-1C03-4DE1-82F3-D1FAAFAD4226}" destId="{19DB91A6-A56A-4DC3-840A-36714C170ED4}" srcOrd="0" destOrd="0" presId="urn:microsoft.com/office/officeart/2005/8/layout/list1"/>
    <dgm:cxn modelId="{3EC352E9-E2A6-4E81-B310-B26AA1A2D080}" type="presOf" srcId="{480F643E-FC1C-46F9-8C82-57747274B298}" destId="{942496C0-3613-45D3-BC49-585393325EEE}" srcOrd="1" destOrd="0" presId="urn:microsoft.com/office/officeart/2005/8/layout/list1"/>
    <dgm:cxn modelId="{2043173F-FA10-469F-8A3A-46354E017D56}" type="presParOf" srcId="{F3F70AFF-31D0-4EDF-880C-510DAC12C4FD}" destId="{92131E85-3BB4-4C31-8CB1-D26211C6E33D}" srcOrd="0" destOrd="0" presId="urn:microsoft.com/office/officeart/2005/8/layout/list1"/>
    <dgm:cxn modelId="{05011C71-59C8-4368-8672-DC7DA9181E85}" type="presParOf" srcId="{92131E85-3BB4-4C31-8CB1-D26211C6E33D}" destId="{19DB91A6-A56A-4DC3-840A-36714C170ED4}" srcOrd="0" destOrd="0" presId="urn:microsoft.com/office/officeart/2005/8/layout/list1"/>
    <dgm:cxn modelId="{9B356299-E8AF-4C54-BEA9-59CB40DA3451}" type="presParOf" srcId="{92131E85-3BB4-4C31-8CB1-D26211C6E33D}" destId="{3B317C99-706A-40DE-AB6A-00188E9B0600}" srcOrd="1" destOrd="0" presId="urn:microsoft.com/office/officeart/2005/8/layout/list1"/>
    <dgm:cxn modelId="{7F2BB989-B6B0-4010-B484-311013D09B04}" type="presParOf" srcId="{F3F70AFF-31D0-4EDF-880C-510DAC12C4FD}" destId="{E0528B35-3996-494A-8082-A77837FC8BC3}" srcOrd="1" destOrd="0" presId="urn:microsoft.com/office/officeart/2005/8/layout/list1"/>
    <dgm:cxn modelId="{628B3D86-D6E5-4D2C-8423-5D911D53A01C}" type="presParOf" srcId="{F3F70AFF-31D0-4EDF-880C-510DAC12C4FD}" destId="{05D448EB-7C65-4747-B4D5-15A3BD12F6E0}" srcOrd="2" destOrd="0" presId="urn:microsoft.com/office/officeart/2005/8/layout/list1"/>
    <dgm:cxn modelId="{DFA9307E-3EA1-4EE1-9944-01FD372D6CA5}" type="presParOf" srcId="{F3F70AFF-31D0-4EDF-880C-510DAC12C4FD}" destId="{C0B45472-7899-498D-AD1B-BB04608AD8A2}" srcOrd="3" destOrd="0" presId="urn:microsoft.com/office/officeart/2005/8/layout/list1"/>
    <dgm:cxn modelId="{6DADB595-CE3F-47EB-8A0D-0FE75678F137}" type="presParOf" srcId="{F3F70AFF-31D0-4EDF-880C-510DAC12C4FD}" destId="{9970EB3D-1773-48F9-9848-B2B152C42060}" srcOrd="4" destOrd="0" presId="urn:microsoft.com/office/officeart/2005/8/layout/list1"/>
    <dgm:cxn modelId="{A0A79DE0-AA4C-49EE-86BA-55AB4B96DEA0}" type="presParOf" srcId="{9970EB3D-1773-48F9-9848-B2B152C42060}" destId="{AC6AEE13-70F1-4B8C-BC47-F4DED7E07CC7}" srcOrd="0" destOrd="0" presId="urn:microsoft.com/office/officeart/2005/8/layout/list1"/>
    <dgm:cxn modelId="{F43139D3-AA13-4F7B-B61A-1AEAFE4F16A3}" type="presParOf" srcId="{9970EB3D-1773-48F9-9848-B2B152C42060}" destId="{F708D2BD-99A9-4958-95A8-B6429B825735}" srcOrd="1" destOrd="0" presId="urn:microsoft.com/office/officeart/2005/8/layout/list1"/>
    <dgm:cxn modelId="{B8AE1A52-A322-49B3-95D3-62221AA07D72}" type="presParOf" srcId="{F3F70AFF-31D0-4EDF-880C-510DAC12C4FD}" destId="{8FD40214-2FF7-421E-A8B3-7ABDC47C4915}" srcOrd="5" destOrd="0" presId="urn:microsoft.com/office/officeart/2005/8/layout/list1"/>
    <dgm:cxn modelId="{D1F85585-5864-4963-816D-658D4729384E}" type="presParOf" srcId="{F3F70AFF-31D0-4EDF-880C-510DAC12C4FD}" destId="{7CFFE811-DD81-43F7-AA68-EFC88C5A47D2}" srcOrd="6" destOrd="0" presId="urn:microsoft.com/office/officeart/2005/8/layout/list1"/>
    <dgm:cxn modelId="{D3C1BA6B-68A4-41BB-A45B-253B95B3803D}" type="presParOf" srcId="{F3F70AFF-31D0-4EDF-880C-510DAC12C4FD}" destId="{6F40108F-1B1D-4973-84AD-19B4AF823410}" srcOrd="7" destOrd="0" presId="urn:microsoft.com/office/officeart/2005/8/layout/list1"/>
    <dgm:cxn modelId="{36D8DDD3-70DC-4CBF-A2BF-5558F176D8D3}" type="presParOf" srcId="{F3F70AFF-31D0-4EDF-880C-510DAC12C4FD}" destId="{A90F3609-A493-4B9D-A2E4-9F7288366E25}" srcOrd="8" destOrd="0" presId="urn:microsoft.com/office/officeart/2005/8/layout/list1"/>
    <dgm:cxn modelId="{BB84FF86-7930-467D-BC6D-2FD749C5341D}" type="presParOf" srcId="{A90F3609-A493-4B9D-A2E4-9F7288366E25}" destId="{CD1D0FCE-6B79-4355-BF88-D60FBAFDC2BF}" srcOrd="0" destOrd="0" presId="urn:microsoft.com/office/officeart/2005/8/layout/list1"/>
    <dgm:cxn modelId="{7D8E1D35-7513-4E8C-81A4-4D2C25540334}" type="presParOf" srcId="{A90F3609-A493-4B9D-A2E4-9F7288366E25}" destId="{942496C0-3613-45D3-BC49-585393325EEE}" srcOrd="1" destOrd="0" presId="urn:microsoft.com/office/officeart/2005/8/layout/list1"/>
    <dgm:cxn modelId="{FAC3A83C-0DAA-4581-B2F5-D2F4CEE1F2F3}" type="presParOf" srcId="{F3F70AFF-31D0-4EDF-880C-510DAC12C4FD}" destId="{1362019E-636A-4A8B-8560-07595ECC4D49}" srcOrd="9" destOrd="0" presId="urn:microsoft.com/office/officeart/2005/8/layout/list1"/>
    <dgm:cxn modelId="{655C79CC-0FCF-425A-9D43-1596ACFC8A05}" type="presParOf" srcId="{F3F70AFF-31D0-4EDF-880C-510DAC12C4FD}" destId="{EF5C9CA4-3F09-4C4A-9A85-736643D26F0D}" srcOrd="10" destOrd="0" presId="urn:microsoft.com/office/officeart/2005/8/layout/list1"/>
    <dgm:cxn modelId="{6A417ED6-EE9A-4B8B-B6A8-9EB1FFBEB31F}" type="presParOf" srcId="{F3F70AFF-31D0-4EDF-880C-510DAC12C4FD}" destId="{3FF25B7B-0668-4DAD-A835-05A71337E8E8}" srcOrd="11" destOrd="0" presId="urn:microsoft.com/office/officeart/2005/8/layout/list1"/>
    <dgm:cxn modelId="{61E6D491-5438-4094-95AB-69A2AFBC8F7E}" type="presParOf" srcId="{F3F70AFF-31D0-4EDF-880C-510DAC12C4FD}" destId="{52C7D380-20B4-4563-A597-2156ECACF69D}" srcOrd="12" destOrd="0" presId="urn:microsoft.com/office/officeart/2005/8/layout/list1"/>
    <dgm:cxn modelId="{87DCF560-EE7C-4A27-88F8-616D9F4FA526}" type="presParOf" srcId="{52C7D380-20B4-4563-A597-2156ECACF69D}" destId="{FAD0C303-D70D-4843-9C06-425A8DE06F8D}" srcOrd="0" destOrd="0" presId="urn:microsoft.com/office/officeart/2005/8/layout/list1"/>
    <dgm:cxn modelId="{A8C3E2BD-9BCB-4217-A58D-457F127717BB}" type="presParOf" srcId="{52C7D380-20B4-4563-A597-2156ECACF69D}" destId="{2ABEC9E4-8A55-494A-998B-827726CF506C}" srcOrd="1" destOrd="0" presId="urn:microsoft.com/office/officeart/2005/8/layout/list1"/>
    <dgm:cxn modelId="{4DDB97B4-2396-4C0C-BA6B-B411420AE046}" type="presParOf" srcId="{F3F70AFF-31D0-4EDF-880C-510DAC12C4FD}" destId="{9F16B56C-1D50-432D-AE4E-67CF55C84C5F}" srcOrd="13" destOrd="0" presId="urn:microsoft.com/office/officeart/2005/8/layout/list1"/>
    <dgm:cxn modelId="{B09EBD2C-3B11-4A45-863F-9B4D20931CEC}" type="presParOf" srcId="{F3F70AFF-31D0-4EDF-880C-510DAC12C4FD}" destId="{917E5FB1-0BB5-4BD7-962B-FB95501C83C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D448EB-7C65-4747-B4D5-15A3BD12F6E0}">
      <dsp:nvSpPr>
        <dsp:cNvPr id="0" name=""/>
        <dsp:cNvSpPr/>
      </dsp:nvSpPr>
      <dsp:spPr>
        <a:xfrm>
          <a:off x="0" y="435499"/>
          <a:ext cx="7776864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B317C99-706A-40DE-AB6A-00188E9B0600}">
      <dsp:nvSpPr>
        <dsp:cNvPr id="0" name=""/>
        <dsp:cNvSpPr/>
      </dsp:nvSpPr>
      <dsp:spPr>
        <a:xfrm>
          <a:off x="388843" y="51739"/>
          <a:ext cx="7385228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800" b="1" kern="1200" dirty="0">
              <a:latin typeface="Arial" pitchFamily="34" charset="0"/>
              <a:cs typeface="Arial" pitchFamily="34" charset="0"/>
            </a:rPr>
            <a:t>IDENTIFY MARKET OPPORTUNITIES</a:t>
          </a:r>
        </a:p>
      </dsp:txBody>
      <dsp:txXfrm>
        <a:off x="426310" y="89206"/>
        <a:ext cx="7310294" cy="692586"/>
      </dsp:txXfrm>
    </dsp:sp>
    <dsp:sp modelId="{7CFFE811-DD81-43F7-AA68-EFC88C5A47D2}">
      <dsp:nvSpPr>
        <dsp:cNvPr id="0" name=""/>
        <dsp:cNvSpPr/>
      </dsp:nvSpPr>
      <dsp:spPr>
        <a:xfrm>
          <a:off x="0" y="1614859"/>
          <a:ext cx="7776864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708D2BD-99A9-4958-95A8-B6429B825735}">
      <dsp:nvSpPr>
        <dsp:cNvPr id="0" name=""/>
        <dsp:cNvSpPr/>
      </dsp:nvSpPr>
      <dsp:spPr>
        <a:xfrm>
          <a:off x="388843" y="1231099"/>
          <a:ext cx="7385228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800" b="1" kern="1200" dirty="0">
              <a:latin typeface="Arial" pitchFamily="34" charset="0"/>
              <a:cs typeface="Arial" pitchFamily="34" charset="0"/>
            </a:rPr>
            <a:t>MARKET ENTRY OPTIONS</a:t>
          </a:r>
        </a:p>
      </dsp:txBody>
      <dsp:txXfrm>
        <a:off x="426310" y="1268566"/>
        <a:ext cx="7310294" cy="692586"/>
      </dsp:txXfrm>
    </dsp:sp>
    <dsp:sp modelId="{EF5C9CA4-3F09-4C4A-9A85-736643D26F0D}">
      <dsp:nvSpPr>
        <dsp:cNvPr id="0" name=""/>
        <dsp:cNvSpPr/>
      </dsp:nvSpPr>
      <dsp:spPr>
        <a:xfrm>
          <a:off x="0" y="2794219"/>
          <a:ext cx="7776864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42496C0-3613-45D3-BC49-585393325EEE}">
      <dsp:nvSpPr>
        <dsp:cNvPr id="0" name=""/>
        <dsp:cNvSpPr/>
      </dsp:nvSpPr>
      <dsp:spPr>
        <a:xfrm>
          <a:off x="385656" y="2443171"/>
          <a:ext cx="7391207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800" b="1" kern="1200" dirty="0">
              <a:latin typeface="Arial" pitchFamily="34" charset="0"/>
              <a:cs typeface="Arial" pitchFamily="34" charset="0"/>
            </a:rPr>
            <a:t>IN COUNTRY RESEARCH</a:t>
          </a:r>
        </a:p>
      </dsp:txBody>
      <dsp:txXfrm>
        <a:off x="423123" y="2480638"/>
        <a:ext cx="7316273" cy="692586"/>
      </dsp:txXfrm>
    </dsp:sp>
    <dsp:sp modelId="{917E5FB1-0BB5-4BD7-962B-FB95501C83C0}">
      <dsp:nvSpPr>
        <dsp:cNvPr id="0" name=""/>
        <dsp:cNvSpPr/>
      </dsp:nvSpPr>
      <dsp:spPr>
        <a:xfrm>
          <a:off x="0" y="3973580"/>
          <a:ext cx="7776864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ABEC9E4-8A55-494A-998B-827726CF506C}">
      <dsp:nvSpPr>
        <dsp:cNvPr id="0" name=""/>
        <dsp:cNvSpPr/>
      </dsp:nvSpPr>
      <dsp:spPr>
        <a:xfrm>
          <a:off x="385045" y="3589820"/>
          <a:ext cx="7387228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800" b="1" kern="1200" dirty="0">
              <a:latin typeface="Arial" pitchFamily="34" charset="0"/>
              <a:cs typeface="Arial" pitchFamily="34" charset="0"/>
            </a:rPr>
            <a:t>MARKET RESEARCH ON SA PRODUCT ACCEPTABILITY</a:t>
          </a:r>
        </a:p>
      </dsp:txBody>
      <dsp:txXfrm>
        <a:off x="422512" y="3627287"/>
        <a:ext cx="7312294" cy="692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4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83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83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3FA96-A5F7-425A-A451-44513D6E2BC6}" type="datetimeFigureOut">
              <a:rPr lang="en-ZA" smtClean="0"/>
              <a:pPr/>
              <a:t>2022-06-13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288"/>
            <a:ext cx="2945659" cy="4968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1288"/>
            <a:ext cx="2945659" cy="4968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F1A8A-B4DB-4EB0-8E88-E8F81CDA5AF0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0D6F8-7B0F-4099-8886-EAAC0EDB33DF}" type="datetimeFigureOut">
              <a:rPr lang="en-ZA" smtClean="0"/>
              <a:pPr/>
              <a:t>2022-06-13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627C0-431C-47A9-8963-04BC60C135A0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You</a:t>
            </a:r>
            <a:r>
              <a:rPr lang="en-ZA" baseline="0" dirty="0"/>
              <a:t> are Smart </a:t>
            </a:r>
          </a:p>
          <a:p>
            <a:r>
              <a:rPr lang="en-ZA" baseline="0" dirty="0"/>
              <a:t>You are Beautiful </a:t>
            </a:r>
          </a:p>
          <a:p>
            <a:r>
              <a:rPr lang="en-ZA" baseline="0" dirty="0"/>
              <a:t>You are Important </a:t>
            </a:r>
          </a:p>
          <a:p>
            <a:endParaRPr lang="en-ZA" baseline="0" dirty="0"/>
          </a:p>
          <a:p>
            <a:r>
              <a:rPr lang="en-ZA" baseline="0" dirty="0"/>
              <a:t>Good morning Mr. Mandela – Zelda Le Grange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627C0-431C-47A9-8963-04BC60C135A0}" type="slidenum">
              <a:rPr lang="en-ZA" smtClean="0"/>
              <a:pPr/>
              <a:t>1</a:t>
            </a:fld>
            <a:endParaRPr lang="en-Z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627C0-431C-47A9-8963-04BC60C135A0}" type="slidenum">
              <a:rPr lang="en-ZA" smtClean="0"/>
              <a:pPr/>
              <a:t>45</a:t>
            </a:fld>
            <a:endParaRPr lang="en-Z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627C0-431C-47A9-8963-04BC60C135A0}" type="slidenum">
              <a:rPr lang="en-ZA" smtClean="0"/>
              <a:pPr/>
              <a:t>46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4928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cov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16" y="0"/>
            <a:ext cx="9141768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tex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16" y="0"/>
            <a:ext cx="9141768" cy="6858000"/>
          </a:xfrm>
          <a:prstGeom prst="rect">
            <a:avLst/>
          </a:prstGeom>
        </p:spPr>
      </p:pic>
      <p:pic>
        <p:nvPicPr>
          <p:cNvPr id="8" name="Picture 7" descr="ppt graph_divider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16" y="0"/>
            <a:ext cx="9141768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tex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16" y="0"/>
            <a:ext cx="9141768" cy="6858000"/>
          </a:xfrm>
          <a:prstGeom prst="rect">
            <a:avLst/>
          </a:prstGeom>
        </p:spPr>
      </p:pic>
      <p:pic>
        <p:nvPicPr>
          <p:cNvPr id="8" name="Picture 7" descr="ppt graph_divider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16" y="0"/>
            <a:ext cx="9141768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tex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16" y="0"/>
            <a:ext cx="9141768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end sli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16" y="0"/>
            <a:ext cx="9141768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E39B89-98ED-450D-9764-C8BD18E917E1}" type="datetimeFigureOut">
              <a:rPr lang="en-ZA" smtClean="0"/>
              <a:pPr/>
              <a:t>2022-06-13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D61445-4B81-4781-98F0-E83436EA6FE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9" r:id="rId5"/>
    <p:sldLayoutId id="2147483662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77072"/>
            <a:ext cx="78843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PMB CHAMBER GLOBAL EXPORT ACCELLERATOR PROGRAMME (GEAP)</a:t>
            </a:r>
          </a:p>
          <a:p>
            <a:pPr algn="ctr"/>
            <a:endParaRPr lang="en-US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RESEARCHING MARKETS</a:t>
            </a:r>
          </a:p>
          <a:p>
            <a:pPr algn="ctr"/>
            <a:endParaRPr lang="en-US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10 JUNE 2022</a:t>
            </a:r>
            <a:endParaRPr lang="en-ZA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EFDAD57-25C1-4670-9C07-1D064F821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/>
          <a:lstStyle/>
          <a:p>
            <a:r>
              <a:rPr lang="en-GB" sz="4000" dirty="0"/>
              <a:t>Steps available for Researcher to alleviate aforementioned Factors 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A7ED0-51A9-49C8-AEB4-E9F685203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Looks to well-known and respected publications/websites,</a:t>
            </a:r>
          </a:p>
          <a:p>
            <a:r>
              <a:rPr lang="en-GB" sz="2800" dirty="0"/>
              <a:t>Ensures sampling approach used is as scientific as possible,</a:t>
            </a:r>
          </a:p>
          <a:p>
            <a:r>
              <a:rPr lang="en-GB" sz="2800" dirty="0"/>
              <a:t>Tries to collect info that can be objectively analysed and compared,</a:t>
            </a:r>
          </a:p>
          <a:p>
            <a:r>
              <a:rPr lang="en-GB" sz="2800" dirty="0"/>
              <a:t>Ensures questionnaires and promotional material are professionally and accurately translated,</a:t>
            </a:r>
          </a:p>
          <a:p>
            <a:r>
              <a:rPr lang="en-GB" sz="2800" dirty="0"/>
              <a:t>Sets out to verify specific findings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57028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CAD28-4AD6-41F8-912E-AE8322A0E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en-GB" sz="4000" dirty="0"/>
              <a:t>Whether or not to Outsource the Foreign Market Research Function 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4F966-9BCC-4EAF-A349-A48225B1B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u="sng" dirty="0"/>
              <a:t>Instances when FMR best conducted internally</a:t>
            </a:r>
          </a:p>
          <a:p>
            <a:r>
              <a:rPr lang="en-GB" sz="2800" dirty="0"/>
              <a:t>Company wishes to develop expertise in FMR and/or an understanding of the market under consideration,</a:t>
            </a:r>
          </a:p>
          <a:p>
            <a:r>
              <a:rPr lang="en-GB" sz="2800" dirty="0"/>
              <a:t>Company already has strong points of contact in the foreign market,</a:t>
            </a:r>
          </a:p>
          <a:p>
            <a:r>
              <a:rPr lang="en-GB" sz="2800" dirty="0"/>
              <a:t>Company’s product and information needs are highly specialised.</a:t>
            </a:r>
          </a:p>
        </p:txBody>
      </p:sp>
    </p:spTree>
    <p:extLst>
      <p:ext uri="{BB962C8B-B14F-4D97-AF65-F5344CB8AC3E}">
        <p14:creationId xmlns:p14="http://schemas.microsoft.com/office/powerpoint/2010/main" val="1052042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EAF16-7C07-4477-8414-6D7F5585F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en-GB" sz="4000" dirty="0"/>
              <a:t>Whether or not to Outsource to Foreign Market Research Function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BC5AA-724E-449D-AB13-B53CB0314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u="sng" dirty="0"/>
              <a:t>Instances where FMR is best conducted externally </a:t>
            </a:r>
          </a:p>
          <a:p>
            <a:r>
              <a:rPr lang="en-GB" sz="2800" dirty="0"/>
              <a:t>The company has little or no experience in conducting research into FM’s and/or information-gathering technique requires specialised approach,</a:t>
            </a:r>
          </a:p>
          <a:p>
            <a:r>
              <a:rPr lang="en-GB" sz="2800" dirty="0"/>
              <a:t>FM in question is difficult from a language and cultural point of view,</a:t>
            </a:r>
          </a:p>
          <a:p>
            <a:r>
              <a:rPr lang="en-GB" sz="2800" dirty="0"/>
              <a:t>Anticipated volume of business emanating from FM initiative is small,</a:t>
            </a:r>
          </a:p>
          <a:p>
            <a:r>
              <a:rPr lang="en-GB" sz="2800" dirty="0"/>
              <a:t>The is a need for an independent and objective assessment of the FM.</a:t>
            </a:r>
          </a:p>
        </p:txBody>
      </p:sp>
    </p:spTree>
    <p:extLst>
      <p:ext uri="{BB962C8B-B14F-4D97-AF65-F5344CB8AC3E}">
        <p14:creationId xmlns:p14="http://schemas.microsoft.com/office/powerpoint/2010/main" val="55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AFC91-40DB-40C8-981D-921761F10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en-GB" sz="4000" dirty="0"/>
              <a:t>Different Forms of FM Entry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A4959-6D95-428B-AE71-4600ADF49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/>
              <a:t>Choosing an appropriate form of market entry is said to test the mettle of a company because it calls for an integrated view of the company’s goals, customers’ requirements and the practical constraints of the market-from competitive forces to dour officialdom. ALL forms of FM entry place their own unique demands on a company’s financial and organizational resources. </a:t>
            </a:r>
          </a:p>
          <a:p>
            <a:endParaRPr lang="en-GB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37126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402F8-6331-8975-30B5-C009B573C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FME Strategies: 1: </a:t>
            </a:r>
            <a:r>
              <a:rPr lang="en-GB" sz="4000" b="1" dirty="0"/>
              <a:t>EXPORTING</a:t>
            </a:r>
            <a:endParaRPr lang="en-ZA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92A58-8CB0-13FB-F35C-B9BFB4C57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u="sng" dirty="0"/>
              <a:t>Preamble</a:t>
            </a:r>
          </a:p>
          <a:p>
            <a:pPr marL="0" indent="0">
              <a:buNone/>
            </a:pPr>
            <a:r>
              <a:rPr lang="en-GB" u="sng" dirty="0"/>
              <a:t>Exporting is a convenient strategy if:</a:t>
            </a:r>
          </a:p>
          <a:p>
            <a:pPr marL="0" indent="0">
              <a:buNone/>
            </a:pPr>
            <a:r>
              <a:rPr lang="en-GB" dirty="0"/>
              <a:t>-a company has no prior international experience,</a:t>
            </a:r>
          </a:p>
          <a:p>
            <a:pPr marL="0" indent="0">
              <a:buNone/>
            </a:pPr>
            <a:r>
              <a:rPr lang="en-GB" dirty="0"/>
              <a:t>-the target market poses a high degree of uncertainty,</a:t>
            </a:r>
          </a:p>
          <a:p>
            <a:pPr marL="0" indent="0">
              <a:buNone/>
            </a:pPr>
            <a:r>
              <a:rPr lang="en-GB" dirty="0"/>
              <a:t>-equity participation in the target market is undesirable/not feasible.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01656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A56AD-88F1-6A63-96C4-A94BE4D6F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Two Different Routes in Exporting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BD48B-26D0-0A92-69C1-68A52A437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/>
              <a:t>1: </a:t>
            </a:r>
            <a:r>
              <a:rPr lang="en-GB" sz="2800" u="sng" dirty="0"/>
              <a:t>Indirect Exporting</a:t>
            </a:r>
            <a:r>
              <a:rPr lang="en-GB" sz="2800" dirty="0"/>
              <a:t>-similar to domestic trading in that the company sells it’s products to a trading house/distributor in the home market which in turn undertakes to locate and enter into sales transactions with buyers in the foreign market,</a:t>
            </a:r>
          </a:p>
          <a:p>
            <a:pPr marL="0" indent="0">
              <a:buNone/>
            </a:pPr>
            <a:r>
              <a:rPr lang="en-GB" sz="2800" dirty="0"/>
              <a:t>2. </a:t>
            </a:r>
            <a:r>
              <a:rPr lang="en-GB" sz="2800" u="sng" dirty="0"/>
              <a:t>Direct Exporting</a:t>
            </a:r>
            <a:r>
              <a:rPr lang="en-GB" sz="2800" dirty="0"/>
              <a:t>-involves more investment and risk, exposes company to practical realities of doing business with foreign markets, but then also carries greater profit potential.</a:t>
            </a:r>
          </a:p>
          <a:p>
            <a:pPr marL="0" indent="0">
              <a:buNone/>
            </a:pPr>
            <a:r>
              <a:rPr lang="en-GB" sz="2800" dirty="0"/>
              <a:t>Companies usually set-up special units in-house.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596332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933BC-64E0-896E-96FA-9F37CCA4D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Direct Exporter’s Buyers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66166-56B9-13AE-284A-FC3A04031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sz="2800" dirty="0"/>
              <a:t>End users-commercial or industrial concerns, such as importers of raw materials/equipment,</a:t>
            </a:r>
          </a:p>
          <a:p>
            <a:pPr marL="514350" indent="-514350">
              <a:buAutoNum type="arabicPeriod"/>
            </a:pPr>
            <a:r>
              <a:rPr lang="en-GB" sz="2800" dirty="0"/>
              <a:t>Government entities,</a:t>
            </a:r>
          </a:p>
          <a:p>
            <a:pPr marL="514350" indent="-514350">
              <a:buAutoNum type="arabicPeriod"/>
            </a:pPr>
            <a:r>
              <a:rPr lang="en-GB" sz="2800" dirty="0"/>
              <a:t>Individual consumers,</a:t>
            </a:r>
          </a:p>
          <a:p>
            <a:pPr marL="514350" indent="-514350">
              <a:buAutoNum type="arabicPeriod"/>
            </a:pPr>
            <a:r>
              <a:rPr lang="en-GB" sz="2800" dirty="0"/>
              <a:t>Foreign market-based trading houses and/or distributors, which are in the business of wholesaling or retailing goods such as food, electronic items or décor.</a:t>
            </a:r>
          </a:p>
          <a:p>
            <a:pPr marL="514350" indent="-514350">
              <a:buAutoNum type="arabi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51799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B9DB1-69BF-95E5-BE2B-015F3A48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Costs Associated with Export Venture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987FE-B787-92F1-9CB8-D3A6AA0A5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/>
              <a:t>1. Hiring/training of appropriate personnel,</a:t>
            </a:r>
          </a:p>
          <a:p>
            <a:pPr marL="0" indent="0">
              <a:buNone/>
            </a:pPr>
            <a:r>
              <a:rPr lang="en-GB" sz="2800" dirty="0"/>
              <a:t>2. Researching of foreign markets,</a:t>
            </a:r>
          </a:p>
          <a:p>
            <a:pPr marL="0" indent="0">
              <a:buNone/>
            </a:pPr>
            <a:r>
              <a:rPr lang="en-GB" sz="2800" dirty="0"/>
              <a:t>3. Adapting products to meet foreign market tastes,</a:t>
            </a:r>
          </a:p>
          <a:p>
            <a:pPr marL="0" indent="0">
              <a:buNone/>
            </a:pPr>
            <a:r>
              <a:rPr lang="en-ZA" sz="2800" dirty="0"/>
              <a:t>4. Expanding production capacity and acquiring</a:t>
            </a:r>
          </a:p>
          <a:p>
            <a:pPr marL="0" indent="0">
              <a:buNone/>
            </a:pPr>
            <a:r>
              <a:rPr lang="en-ZA" sz="2800" dirty="0"/>
              <a:t>     additional materials,</a:t>
            </a:r>
          </a:p>
          <a:p>
            <a:pPr marL="0" indent="0">
              <a:buNone/>
            </a:pPr>
            <a:r>
              <a:rPr lang="en-ZA" sz="2800" dirty="0"/>
              <a:t>5. Developing promotional literature,</a:t>
            </a:r>
          </a:p>
          <a:p>
            <a:pPr marL="0" indent="0">
              <a:buNone/>
            </a:pPr>
            <a:r>
              <a:rPr lang="en-ZA" sz="2800" dirty="0"/>
              <a:t>6. Allowing foreign customers extended credit terms.</a:t>
            </a:r>
          </a:p>
        </p:txBody>
      </p:sp>
    </p:spTree>
    <p:extLst>
      <p:ext uri="{BB962C8B-B14F-4D97-AF65-F5344CB8AC3E}">
        <p14:creationId xmlns:p14="http://schemas.microsoft.com/office/powerpoint/2010/main" val="2153948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48C21-3720-1D03-A5F9-1BABF597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FME Strategies: 2:                 </a:t>
            </a:r>
            <a:r>
              <a:rPr lang="en-GB" sz="4000" b="1" dirty="0"/>
              <a:t>Competitive Alliances</a:t>
            </a:r>
            <a:endParaRPr lang="en-ZA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3362F-2B26-ADF0-EC76-7CE4C7840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Def: Refers to an arrangement between two companies whereby each agrees to collaborate in producing a particular product/product range, and to share one/more of its strategically important assets.</a:t>
            </a:r>
          </a:p>
          <a:p>
            <a:r>
              <a:rPr lang="en-GB" sz="2800" dirty="0"/>
              <a:t>The symbiotic nature of such a relationship enables the companies to jointly deliver a more competitive product/product range than either would have had the capability of producing independently.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9759903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6EE9A-5745-AB01-E91C-916F59088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Kinds of Assets which parties might Agree to share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B65FD-6AA3-D52B-DB3E-C0B81D3CD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sz="2800" dirty="0"/>
              <a:t>Technological know-how,</a:t>
            </a:r>
          </a:p>
          <a:p>
            <a:pPr marL="514350" indent="-514350">
              <a:buAutoNum type="arabicPeriod"/>
            </a:pPr>
            <a:r>
              <a:rPr lang="en-GB" sz="2800" dirty="0"/>
              <a:t>A patented production process,</a:t>
            </a:r>
          </a:p>
          <a:p>
            <a:pPr marL="514350" indent="-514350">
              <a:buAutoNum type="arabicPeriod"/>
            </a:pPr>
            <a:r>
              <a:rPr lang="en-GB" sz="2800" dirty="0"/>
              <a:t>Access to a particular market,</a:t>
            </a:r>
          </a:p>
          <a:p>
            <a:pPr marL="514350" indent="-514350">
              <a:buAutoNum type="arabicPeriod"/>
            </a:pPr>
            <a:r>
              <a:rPr lang="en-GB" sz="2800" dirty="0"/>
              <a:t>Market knowledge,</a:t>
            </a:r>
          </a:p>
          <a:p>
            <a:pPr marL="514350" indent="-514350">
              <a:buAutoNum type="arabicPeriod"/>
            </a:pPr>
            <a:r>
              <a:rPr lang="en-GB" sz="2800" dirty="0"/>
              <a:t>Access to an established distribution channel,</a:t>
            </a:r>
          </a:p>
          <a:p>
            <a:pPr marL="514350" indent="-514350">
              <a:buAutoNum type="arabicPeriod"/>
            </a:pPr>
            <a:r>
              <a:rPr lang="en-GB" sz="2800" dirty="0"/>
              <a:t>Manufacturing capacity,</a:t>
            </a:r>
          </a:p>
          <a:p>
            <a:pPr marL="514350" indent="-514350">
              <a:buAutoNum type="arabicPeriod"/>
            </a:pPr>
            <a:r>
              <a:rPr lang="en-GB" sz="2800" dirty="0"/>
              <a:t>Raw materials,</a:t>
            </a:r>
          </a:p>
          <a:p>
            <a:pPr marL="514350" indent="-514350">
              <a:buAutoNum type="arabicPeriod"/>
            </a:pPr>
            <a:r>
              <a:rPr lang="en-GB" sz="2800" dirty="0"/>
              <a:t>An established/well-known trade mark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907376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323850" y="476250"/>
            <a:ext cx="8820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ZA" sz="2800">
              <a:latin typeface="HelveticaNeueLT Std Lt Ext"/>
              <a:cs typeface="Arial" pitchFamily="34" charset="0"/>
            </a:endParaRP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0" y="404813"/>
            <a:ext cx="9036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>
                <a:cs typeface="Arial" pitchFamily="34" charset="0"/>
              </a:rPr>
              <a:t>AGENDA</a:t>
            </a:r>
            <a:endParaRPr lang="en-ZA" sz="3200" b="1" dirty="0">
              <a:cs typeface="Arial" pitchFamily="34" charset="0"/>
            </a:endParaRP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611188" y="404813"/>
            <a:ext cx="885666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400" b="1">
              <a:latin typeface="Arial Narrow" pitchFamily="34" charset="0"/>
              <a:ea typeface="MS PGothic" pitchFamily="34" charset="-128"/>
            </a:endParaRPr>
          </a:p>
          <a:p>
            <a:endParaRPr lang="en-US" sz="1400" b="1">
              <a:latin typeface="Arial Narrow" pitchFamily="34" charset="0"/>
              <a:ea typeface="MS PGothic" pitchFamily="34" charset="-128"/>
            </a:endParaRPr>
          </a:p>
          <a:p>
            <a:endParaRPr lang="en-US" sz="1400" b="1">
              <a:latin typeface="Arial Narrow" pitchFamily="34" charset="0"/>
              <a:ea typeface="MS PGothic" pitchFamily="34" charset="-128"/>
            </a:endParaRPr>
          </a:p>
          <a:p>
            <a:endParaRPr lang="en-US" sz="1400" b="1">
              <a:latin typeface="Arial Narrow" pitchFamily="34" charset="0"/>
              <a:ea typeface="MS PGothic" pitchFamily="34" charset="-128"/>
            </a:endParaRPr>
          </a:p>
          <a:p>
            <a:endParaRPr lang="en-US" sz="1400" b="1">
              <a:latin typeface="Arial Narrow" pitchFamily="34" charset="0"/>
              <a:ea typeface="MS PGothic" pitchFamily="34" charset="-128"/>
            </a:endParaRPr>
          </a:p>
          <a:p>
            <a:endParaRPr lang="en-US" sz="1400" b="1">
              <a:latin typeface="Arial Narrow" pitchFamily="34" charset="0"/>
              <a:ea typeface="MS PGothic" pitchFamily="34" charset="-128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13386652"/>
              </p:ext>
            </p:extLst>
          </p:nvPr>
        </p:nvGraphicFramePr>
        <p:xfrm>
          <a:off x="683568" y="1006760"/>
          <a:ext cx="777686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39511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A959B-FABE-C465-570E-61DC76357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Main Forms of </a:t>
            </a:r>
            <a:r>
              <a:rPr lang="en-GB" sz="4000" dirty="0" err="1"/>
              <a:t>Compet</a:t>
            </a:r>
            <a:r>
              <a:rPr lang="en-GB" sz="4000" dirty="0"/>
              <a:t>. Alliance:         A-</a:t>
            </a:r>
            <a:r>
              <a:rPr lang="en-GB" sz="4000" b="1" dirty="0"/>
              <a:t>Licensing</a:t>
            </a:r>
            <a:endParaRPr lang="en-ZA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9116D-7C2A-0E31-57C6-2E35D2358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Licensing-one company (licensor) permits another (licensee) to use a </a:t>
            </a:r>
            <a:r>
              <a:rPr lang="en-GB" sz="2800" dirty="0" err="1"/>
              <a:t>manuf</a:t>
            </a:r>
            <a:r>
              <a:rPr lang="en-GB" sz="2800" dirty="0"/>
              <a:t> process, trade mark, a copyright-protected work, technical know-how and/or some other asset in exchange for a fee or a royalty.</a:t>
            </a:r>
          </a:p>
          <a:p>
            <a:pPr marL="0" indent="0">
              <a:buNone/>
            </a:pPr>
            <a:r>
              <a:rPr lang="en-ZA" sz="2800" dirty="0"/>
              <a:t>From licensor’s point of view, licensing is generally viewed as a low-risk, low-reward means of entering target markets. By using companies in a particular target market as a conduit for it’s product offering, the licensor avoids the cost and risk associated with market development. The licensee gains access to foreign technology and know-how in return for a relatively small investment. </a:t>
            </a:r>
          </a:p>
          <a:p>
            <a:pPr marL="0" indent="0">
              <a:buNone/>
            </a:pP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110392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C501D-C7D0-65EA-48C2-E56BDB9DD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From Licensor’s Perspective, convenient when: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87E81-56A6-5A1E-33C9-EA8074A55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sz="2400" dirty="0"/>
              <a:t>Target market perceived as complex/risky and company would prefer not to get too involved in a  market development exercise,</a:t>
            </a:r>
          </a:p>
          <a:p>
            <a:pPr marL="514350" indent="-514350">
              <a:buAutoNum type="arabicPeriod"/>
            </a:pPr>
            <a:r>
              <a:rPr lang="en-GB" sz="2400" dirty="0"/>
              <a:t>If host country restricts imports/FDI,</a:t>
            </a:r>
          </a:p>
          <a:p>
            <a:pPr marL="514350" indent="-514350">
              <a:buAutoNum type="arabicPeriod"/>
            </a:pPr>
            <a:r>
              <a:rPr lang="en-GB" sz="2400" dirty="0"/>
              <a:t>If expense associated with shipping the company’s heavy, low-value product is prohibitive,</a:t>
            </a:r>
          </a:p>
          <a:p>
            <a:pPr marL="514350" indent="-514350">
              <a:buAutoNum type="arabicPeriod"/>
            </a:pPr>
            <a:r>
              <a:rPr lang="en-GB" sz="2400" dirty="0"/>
              <a:t>If company’s product requires installation/after-sales support in the target market,</a:t>
            </a:r>
          </a:p>
          <a:p>
            <a:pPr marL="514350" indent="-514350">
              <a:buAutoNum type="arabicPeriod"/>
            </a:pPr>
            <a:r>
              <a:rPr lang="en-GB" sz="2400" dirty="0"/>
              <a:t>If the inherent business potential in the target market is substantial but the company has neither the sales force nor the production capacity to serve the needs of the market,</a:t>
            </a:r>
          </a:p>
          <a:p>
            <a:pPr marL="514350" indent="-514350">
              <a:buAutoNum type="arabicPeriod"/>
            </a:pPr>
            <a:r>
              <a:rPr lang="en-GB" sz="2400" dirty="0"/>
              <a:t>If the company lacks the financial resources to perform much in the way of research and development.    </a:t>
            </a:r>
          </a:p>
          <a:p>
            <a:pPr marL="514350" indent="-514350">
              <a:buAutoNum type="arabi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634495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60CC7-3DC2-2345-E84C-D76EBBCB6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Drawbacks of Licensing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52B09-4BF0-2F16-C433-F1BB6177D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sz="2800" dirty="0"/>
              <a:t>By leaving marketing function in the hands of it’s licensee, the licensor often fails to develop any true appreciation of the target market,</a:t>
            </a:r>
          </a:p>
          <a:p>
            <a:pPr marL="514350" indent="-514350">
              <a:buAutoNum type="arabicPeriod"/>
            </a:pPr>
            <a:r>
              <a:rPr lang="en-GB" sz="2800" dirty="0"/>
              <a:t>By giving licensee access to its intellectual property, a licensor runs the risk of creating a future competitor,</a:t>
            </a:r>
          </a:p>
          <a:p>
            <a:pPr marL="514350" indent="-514350">
              <a:buAutoNum type="arabicPeriod"/>
            </a:pPr>
            <a:r>
              <a:rPr lang="en-GB" sz="2800" dirty="0"/>
              <a:t>It is often difficult for a licensor to ensure that licensees maintain adequate quality control in the production process (reputational risk).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4293422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F3645-E595-3E47-B548-720627BA1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Main Forms of </a:t>
            </a:r>
            <a:r>
              <a:rPr lang="en-GB" sz="4000" dirty="0" err="1"/>
              <a:t>Compet</a:t>
            </a:r>
            <a:r>
              <a:rPr lang="en-GB" sz="4000" dirty="0"/>
              <a:t>. Alliance</a:t>
            </a:r>
            <a:br>
              <a:rPr lang="en-GB" sz="4000" dirty="0"/>
            </a:br>
            <a:r>
              <a:rPr lang="en-GB" sz="4000" dirty="0"/>
              <a:t>B-</a:t>
            </a:r>
            <a:r>
              <a:rPr lang="en-GB" sz="4000" b="1" dirty="0"/>
              <a:t>Franchising</a:t>
            </a:r>
            <a:endParaRPr lang="en-ZA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14348-AECE-26D4-2197-38D806CCE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Franchising is essentially a form of licensing.</a:t>
            </a:r>
          </a:p>
          <a:p>
            <a:pPr marL="0" indent="0">
              <a:buNone/>
            </a:pPr>
            <a:r>
              <a:rPr lang="en-ZA" sz="2800" b="1" dirty="0"/>
              <a:t>Def</a:t>
            </a:r>
            <a:r>
              <a:rPr lang="en-ZA" sz="2800" dirty="0"/>
              <a:t>: Under a franchise agreement, a parent company (the franchisor) grants another independent entity (the franchisee) the right to use the parent company’s:</a:t>
            </a:r>
          </a:p>
          <a:p>
            <a:pPr marL="0" indent="0">
              <a:buNone/>
            </a:pPr>
            <a:r>
              <a:rPr lang="en-ZA" sz="2800" dirty="0"/>
              <a:t>-trade mark and logo,</a:t>
            </a:r>
          </a:p>
          <a:p>
            <a:pPr marL="0" indent="0">
              <a:buNone/>
            </a:pPr>
            <a:r>
              <a:rPr lang="en-ZA" sz="2800" dirty="0"/>
              <a:t>-products and packaging,</a:t>
            </a:r>
          </a:p>
          <a:p>
            <a:pPr marL="0" indent="0">
              <a:buNone/>
            </a:pPr>
            <a:r>
              <a:rPr lang="en-ZA" sz="2800" dirty="0"/>
              <a:t>-business model.</a:t>
            </a:r>
          </a:p>
          <a:p>
            <a:pPr marL="0" indent="0">
              <a:buNone/>
            </a:pPr>
            <a:r>
              <a:rPr lang="en-ZA" sz="2800" dirty="0"/>
              <a:t>In exchange for a fee (often determined as a percentage of turnover).</a:t>
            </a:r>
          </a:p>
          <a:p>
            <a:pPr marL="0" indent="0">
              <a:buNone/>
            </a:pPr>
            <a:r>
              <a:rPr lang="en-ZA" sz="2800" dirty="0" err="1"/>
              <a:t>E.g</a:t>
            </a:r>
            <a:r>
              <a:rPr lang="en-ZA" sz="2800" dirty="0"/>
              <a:t>: Benetton, Avis Rent-a-Car, IKEA </a:t>
            </a:r>
          </a:p>
          <a:p>
            <a:pPr marL="0" indent="0">
              <a:buNone/>
            </a:pPr>
            <a:r>
              <a:rPr lang="en-ZA" dirty="0"/>
              <a:t> 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976999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8B0FD-791F-92BE-F198-252E8E8CA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Rationale for Franchising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FD22A-49CD-2873-3A9A-1C9A1259E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02634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From a franchisor’s point of view, franchising offers a fairly low-risk, medium-return means of rapidly entering target markets. The franchisee, in turn, acquires-for a relatively small investment-an established business with a built-in reputation and formula for success. The chances of the franchise being successful are enhanced by the fact that the franchisee:</a:t>
            </a:r>
          </a:p>
          <a:p>
            <a:pPr marL="0" indent="0">
              <a:buNone/>
            </a:pPr>
            <a:r>
              <a:rPr lang="en-GB" sz="2800" dirty="0"/>
              <a:t>-has all the tools at his disposal to commence work immediately,</a:t>
            </a:r>
          </a:p>
          <a:p>
            <a:pPr marL="0" indent="0">
              <a:buNone/>
            </a:pPr>
            <a:r>
              <a:rPr lang="en-GB" sz="2800" dirty="0"/>
              <a:t>-is well acquainted with the local market and,</a:t>
            </a:r>
          </a:p>
          <a:p>
            <a:pPr marL="0" indent="0">
              <a:buNone/>
            </a:pPr>
            <a:r>
              <a:rPr lang="en-GB" sz="2800" dirty="0"/>
              <a:t>-as a self-employed person, is likely to run the business with energy and enthusiasm.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3571945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B4805-CFC9-0DFA-4FC6-6B455186A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Reasons for Exponential Growth in Franchising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1182F-25BA-E71C-9F09-A1DCF2137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sz="2800" dirty="0"/>
              <a:t>The gradual decline in traditional manufacturing, and the corresponding growth in the service industry,</a:t>
            </a:r>
          </a:p>
          <a:p>
            <a:pPr marL="514350" indent="-514350">
              <a:buAutoNum type="arabicPeriod"/>
            </a:pPr>
            <a:r>
              <a:rPr lang="en-GB" sz="2800" dirty="0"/>
              <a:t>The growing appeal of self-employment, with many government promoting franchising as a solution to unemployment.</a:t>
            </a:r>
          </a:p>
          <a:p>
            <a:pPr marL="0" indent="0">
              <a:buNone/>
            </a:pPr>
            <a:r>
              <a:rPr lang="en-GB" sz="2800" dirty="0"/>
              <a:t>In SA, turnover in franchising has grown by about 83% each year since 1994, and now absorbs about 12% of SA consumer spending and provides jobs to hundreds of thousands of people.</a:t>
            </a:r>
          </a:p>
          <a:p>
            <a:pPr marL="514350" indent="-514350">
              <a:buAutoNum type="arabicPeriod"/>
            </a:pPr>
            <a:endParaRPr lang="en-GB" sz="2800" dirty="0"/>
          </a:p>
          <a:p>
            <a:pPr marL="514350" indent="-514350">
              <a:buAutoNum type="arabi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980649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89C45-2143-1714-A544-B80C49244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000" dirty="0"/>
              <a:t>What Circumstances Favour International Franchising?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3ACBF-8647-F1C5-769E-8FD14F5CE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ZA" sz="2800" dirty="0"/>
              <a:t>Customer profile and economic conditions in target market are similar to those in home market, but company prefers not to get too involved in market development exercise,</a:t>
            </a:r>
          </a:p>
          <a:p>
            <a:pPr marL="514350" indent="-514350">
              <a:buAutoNum type="arabicPeriod"/>
            </a:pPr>
            <a:r>
              <a:rPr lang="en-ZA" sz="2800" dirty="0"/>
              <a:t>Host country restricts imports and/or FDI,</a:t>
            </a:r>
          </a:p>
          <a:p>
            <a:pPr marL="514350" indent="-514350">
              <a:buAutoNum type="arabicPeriod"/>
            </a:pPr>
            <a:r>
              <a:rPr lang="en-ZA" sz="2800" dirty="0"/>
              <a:t>Company’s product requires installation or after-sales support in the target market,</a:t>
            </a:r>
          </a:p>
          <a:p>
            <a:pPr marL="514350" indent="-514350">
              <a:buAutoNum type="arabicPeriod"/>
            </a:pPr>
            <a:r>
              <a:rPr lang="en-ZA" sz="2800" dirty="0"/>
              <a:t>Company has neither the sales force nor the production capacity to serve the needs of the target market,</a:t>
            </a:r>
          </a:p>
        </p:txBody>
      </p:sp>
    </p:spTree>
    <p:extLst>
      <p:ext uri="{BB962C8B-B14F-4D97-AF65-F5344CB8AC3E}">
        <p14:creationId xmlns:p14="http://schemas.microsoft.com/office/powerpoint/2010/main" val="40495898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A3D0D-F492-CCAF-EB61-780E41515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000" dirty="0"/>
              <a:t>What Circumstances Favour International Franchising?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74B2B-5D71-438F-21B0-B62F0DCE6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2800" dirty="0"/>
              <a:t>5. Commpany operates in the service industry and service delivery would otherwise be difficult without a partner in the local market,</a:t>
            </a:r>
          </a:p>
          <a:p>
            <a:pPr marL="0" indent="0">
              <a:buNone/>
            </a:pPr>
            <a:r>
              <a:rPr lang="en-ZA" sz="2800" dirty="0"/>
              <a:t>6. If the company does not have the time  or inclination to worry about the day-to-day running of an off-shore business.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2571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A4913-30D8-F35A-E27A-C9E70AD1B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000" dirty="0"/>
              <a:t>Franchising is a convenient option from Franchisee’s perspective when: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43D93-CD3C-5EDF-7F78-6BA54C41F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ZA" sz="2800" dirty="0"/>
              <a:t>The individual lacks the financial resources and business acumen to start an operation from scratch,</a:t>
            </a:r>
          </a:p>
          <a:p>
            <a:pPr marL="514350" indent="-514350">
              <a:buAutoNum type="arabicPeriod"/>
            </a:pPr>
            <a:r>
              <a:rPr lang="en-ZA" sz="2800" dirty="0"/>
              <a:t>The individual is retiring/has been retrenched from the corporate world and is seeking a new employment opportunity which has the potential to generate fairly rapid returns.</a:t>
            </a:r>
          </a:p>
        </p:txBody>
      </p:sp>
    </p:spTree>
    <p:extLst>
      <p:ext uri="{BB962C8B-B14F-4D97-AF65-F5344CB8AC3E}">
        <p14:creationId xmlns:p14="http://schemas.microsoft.com/office/powerpoint/2010/main" val="8318580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69C25-6966-F638-04A8-83C65B295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000" dirty="0"/>
              <a:t>Disadvantages of International Franchising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CEF57-3A35-479E-07E6-0E74ED12C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ZA" sz="2800" dirty="0"/>
              <a:t>By giving it’s franchisee access to it’s intellectual property, a franchisor runs the risk of creating a future competitor (albeit in a different guise),</a:t>
            </a:r>
          </a:p>
          <a:p>
            <a:pPr marL="514350" indent="-514350">
              <a:buAutoNum type="arabicPeriod"/>
            </a:pPr>
            <a:r>
              <a:rPr lang="en-ZA" sz="2800" dirty="0"/>
              <a:t>A franchisee which fails to maintain prescribed standards could, because of a highly visible brand, bring the entire franchise name into disrepute in a particular market.</a:t>
            </a:r>
          </a:p>
        </p:txBody>
      </p:sp>
    </p:spTree>
    <p:extLst>
      <p:ext uri="{BB962C8B-B14F-4D97-AF65-F5344CB8AC3E}">
        <p14:creationId xmlns:p14="http://schemas.microsoft.com/office/powerpoint/2010/main" val="4040188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400B9-30FF-4D8B-96FD-2F8E7F100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Reasons for Skimping on Foreign Market Research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18781-F77B-4851-A71E-FF9228F75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Companies pursue export orders in an opportunistic fashion.</a:t>
            </a:r>
          </a:p>
          <a:p>
            <a:r>
              <a:rPr lang="en-GB" sz="2800" dirty="0"/>
              <a:t>Small companies cite lack of time and resources.</a:t>
            </a:r>
          </a:p>
          <a:p>
            <a:r>
              <a:rPr lang="en-GB" sz="2800" dirty="0"/>
              <a:t>Some companies claim their product/service offering is too specialised to warrant exhaustive foreign market research.</a:t>
            </a:r>
          </a:p>
          <a:p>
            <a:r>
              <a:rPr lang="en-GB" sz="2800" dirty="0"/>
              <a:t>Some companies believe that continuous changes in the market render research results out of date.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951863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53425-93D2-8361-B52D-1BD35F576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000" dirty="0"/>
              <a:t>Main forms of </a:t>
            </a:r>
            <a:r>
              <a:rPr lang="en-ZA" sz="4000" dirty="0" err="1"/>
              <a:t>Compet</a:t>
            </a:r>
            <a:r>
              <a:rPr lang="en-ZA" sz="4000" dirty="0"/>
              <a:t>. Alliance:         </a:t>
            </a:r>
            <a:r>
              <a:rPr lang="en-ZA" sz="4000" b="1" dirty="0"/>
              <a:t>C</a:t>
            </a:r>
            <a:r>
              <a:rPr lang="en-ZA" sz="4000" dirty="0"/>
              <a:t>-Joint Ventures (JV’s)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43AB6-5EAC-B1B3-6FCC-0BF1CA488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marL="0" indent="0">
              <a:buNone/>
            </a:pPr>
            <a:r>
              <a:rPr lang="en-ZA" sz="2800" dirty="0"/>
              <a:t>A JV is an equity arrangement between two or more independent entities which agree to collaborate in a productive endeavour.</a:t>
            </a:r>
          </a:p>
          <a:p>
            <a:pPr marL="0" indent="0">
              <a:buNone/>
            </a:pPr>
            <a:r>
              <a:rPr lang="en-ZA" sz="2800" dirty="0"/>
              <a:t>In many cases, a separate company is formed to support the JV, with the partners contributing in varying measures, these being:</a:t>
            </a:r>
          </a:p>
          <a:p>
            <a:pPr marL="0" indent="0">
              <a:buNone/>
            </a:pPr>
            <a:r>
              <a:rPr lang="en-ZA" sz="2800" dirty="0"/>
              <a:t>-financial,</a:t>
            </a:r>
          </a:p>
          <a:p>
            <a:pPr marL="0" indent="0">
              <a:buNone/>
            </a:pPr>
            <a:r>
              <a:rPr lang="en-ZA" sz="2800" dirty="0"/>
              <a:t>-managerial and</a:t>
            </a:r>
          </a:p>
          <a:p>
            <a:pPr marL="0" indent="0">
              <a:buNone/>
            </a:pPr>
            <a:r>
              <a:rPr lang="en-ZA" sz="2800" dirty="0"/>
              <a:t>-technical resources, and agreeing to share the profits according to a specific formula.</a:t>
            </a:r>
          </a:p>
        </p:txBody>
      </p:sp>
    </p:spTree>
    <p:extLst>
      <p:ext uri="{BB962C8B-B14F-4D97-AF65-F5344CB8AC3E}">
        <p14:creationId xmlns:p14="http://schemas.microsoft.com/office/powerpoint/2010/main" val="11674105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36FE9-7B66-A288-0D36-AD198E749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000" dirty="0"/>
              <a:t>JV’s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38-1904-5078-DCAC-ED260FAD9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-</a:t>
            </a:r>
            <a:r>
              <a:rPr lang="en-GB" sz="2800" dirty="0"/>
              <a:t>Whereas international licensing and franchising arrangements involve little day-to-day involvement on the part of the licensor and franchisor in their respective foreign market initiatives, the operation of a JV requires direct and regular contact between the partners.</a:t>
            </a:r>
          </a:p>
          <a:p>
            <a:pPr marL="0" indent="0">
              <a:buNone/>
            </a:pPr>
            <a:r>
              <a:rPr lang="en-GB" sz="2800" dirty="0"/>
              <a:t>-A JV provides a convenient means through which companies can make serious inroads into, or enhance their competitive position in foreign target markets.</a:t>
            </a:r>
          </a:p>
          <a:p>
            <a:pPr marL="0" indent="0">
              <a:buNone/>
            </a:pP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6807119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69D07-5792-FB39-AAFF-56ED980FB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JV’s (Cont.)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22DC7-7D89-3190-C1FA-D73546DBB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-</a:t>
            </a:r>
            <a:r>
              <a:rPr lang="en-GB" sz="2800" dirty="0"/>
              <a:t>Typically, JV’s are formed for the purposes of affording one partner access to the market and the other access to a new product range, technological know-how and/or innovative marketing ideas.</a:t>
            </a:r>
          </a:p>
          <a:p>
            <a:pPr marL="0" indent="0">
              <a:buNone/>
            </a:pPr>
            <a:r>
              <a:rPr lang="en-GB" sz="2800" dirty="0"/>
              <a:t>-</a:t>
            </a:r>
            <a:r>
              <a:rPr lang="en-GB" sz="2800" dirty="0" err="1"/>
              <a:t>E.g.Heineken</a:t>
            </a:r>
            <a:r>
              <a:rPr lang="en-GB" sz="2800" dirty="0"/>
              <a:t> entering into a JV with SAB when they undertook to distribute a certain quota of Heineken beer to the SA market every year, using it’s (SAB’s) existing distribution channels.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40078304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921D3-F230-D897-267F-6CBA95EFE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Factors Favouring JV’s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C39AE-4130-5BEC-50F1-9C88D2B40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sz="2800" dirty="0"/>
              <a:t>If the target market is perceived to be ‘’culturally distant’’ (the way many Western businesses view Eastern markets),</a:t>
            </a:r>
          </a:p>
          <a:p>
            <a:pPr marL="514350" indent="-514350">
              <a:buAutoNum type="arabicPeriod"/>
            </a:pPr>
            <a:r>
              <a:rPr lang="en-GB" sz="2800" dirty="0"/>
              <a:t>If the host country restricts imports and/or FDI,</a:t>
            </a:r>
          </a:p>
          <a:p>
            <a:pPr marL="514350" indent="-514350">
              <a:buAutoNum type="arabicPeriod"/>
            </a:pPr>
            <a:r>
              <a:rPr lang="en-GB" sz="2800" dirty="0"/>
              <a:t>If the target market is characterised by high levels of competition in the same (or a related) sector as that which the company occupies,</a:t>
            </a:r>
          </a:p>
          <a:p>
            <a:pPr marL="514350" indent="-514350">
              <a:buAutoNum type="arabicPeriod"/>
            </a:pPr>
            <a:r>
              <a:rPr lang="en-GB" sz="2800" dirty="0"/>
              <a:t>If the main distribution channels in </a:t>
            </a:r>
            <a:r>
              <a:rPr lang="en-GB" sz="2800" dirty="0" err="1"/>
              <a:t>th</a:t>
            </a:r>
            <a:r>
              <a:rPr lang="en-GB" sz="2800" dirty="0"/>
              <a:t> </a:t>
            </a:r>
            <a:r>
              <a:rPr lang="en-GB" sz="2800" dirty="0" err="1"/>
              <a:t>etarget</a:t>
            </a:r>
            <a:r>
              <a:rPr lang="en-GB" sz="2800" dirty="0"/>
              <a:t> market are inaccessible because </a:t>
            </a:r>
            <a:r>
              <a:rPr lang="en-GB" sz="2800" dirty="0" err="1"/>
              <a:t>thay</a:t>
            </a:r>
            <a:r>
              <a:rPr lang="en-GB" sz="2800" dirty="0"/>
              <a:t> are already dominated by other entities,</a:t>
            </a:r>
          </a:p>
          <a:p>
            <a:pPr marL="514350" indent="-514350">
              <a:buAutoNum type="arabicPeriod"/>
            </a:pPr>
            <a:endParaRPr lang="en-GB" sz="28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566187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4FC71-C07E-A3A4-DC14-F8D15ADBE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Factors Favouring JV’s (Cont.)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A23BC-6F09-DE7E-6CD1-D9FD5E12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/>
              <a:t>5. If successfully making inroads into the target market requires significant investment and a more competitive product offering,</a:t>
            </a:r>
          </a:p>
          <a:p>
            <a:pPr marL="0" indent="0">
              <a:buNone/>
            </a:pPr>
            <a:r>
              <a:rPr lang="en-GB" sz="2800" dirty="0"/>
              <a:t>6. If the interned foreign market initiative is short-term in nature, e.g. a construction project.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6305848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E9477-2756-4B81-8B64-7771FA31F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Drawbacks of International JV’s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F3912-3955-D862-4C5D-8032175FB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sz="2800" dirty="0"/>
              <a:t>JV’s can be difficult to manage and have a high failure rate,</a:t>
            </a:r>
          </a:p>
          <a:p>
            <a:pPr marL="514350" indent="-514350">
              <a:buAutoNum type="arabicPeriod"/>
            </a:pPr>
            <a:r>
              <a:rPr lang="en-GB" sz="2800" dirty="0"/>
              <a:t>The cost of controlling a JV can be considerable,</a:t>
            </a:r>
          </a:p>
          <a:p>
            <a:pPr marL="514350" indent="-514350">
              <a:buAutoNum type="arabicPeriod"/>
            </a:pPr>
            <a:r>
              <a:rPr lang="en-GB" sz="2800" dirty="0"/>
              <a:t>Company might be helping to create a future competitor by entering into JV with foreign comp,</a:t>
            </a:r>
          </a:p>
          <a:p>
            <a:pPr marL="514350" indent="-514350">
              <a:buAutoNum type="arabicPeriod"/>
            </a:pPr>
            <a:r>
              <a:rPr lang="en-GB" sz="2800" dirty="0"/>
              <a:t>One partner to the JV might become increasingly dependant on the other,</a:t>
            </a:r>
          </a:p>
          <a:p>
            <a:pPr marL="514350" indent="-514350">
              <a:buAutoNum type="arabicPeriod"/>
            </a:pPr>
            <a:r>
              <a:rPr lang="en-GB" sz="2800" dirty="0"/>
              <a:t>Partnerships should bring complementary skills and attitudes to the table, and the JV should be given as much autonomy as possible to pursue its goals.</a:t>
            </a:r>
          </a:p>
          <a:p>
            <a:pPr marL="514350" indent="-514350">
              <a:buAutoNum type="arabicPeriod"/>
            </a:pPr>
            <a:endParaRPr lang="en-GB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383711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314E3-4C56-A11D-2277-89AB654BC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000" dirty="0"/>
              <a:t>Foreign Direct Investment (FDI) as a Foreign Market Entry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F0C14-7732-030C-7583-8D626F633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2800" dirty="0"/>
              <a:t>Companies opting for DI in foreign markets have progressed to an advanced stage of international business activity and are often multinational in nature.</a:t>
            </a:r>
          </a:p>
          <a:p>
            <a:pPr marL="0" indent="0">
              <a:buNone/>
            </a:pPr>
            <a:r>
              <a:rPr lang="en-ZA" sz="2800" dirty="0"/>
              <a:t>FDI, which usually involves considerable commitment and financial outlay, either involves:</a:t>
            </a:r>
          </a:p>
          <a:p>
            <a:pPr marL="514350" indent="-514350">
              <a:buAutoNum type="arabicPeriod"/>
            </a:pPr>
            <a:r>
              <a:rPr lang="en-ZA" sz="2800" dirty="0"/>
              <a:t>Developing a business from scratch, or establishing a retail </a:t>
            </a:r>
            <a:r>
              <a:rPr lang="en-ZA" sz="2800" dirty="0" err="1"/>
              <a:t>operatio</a:t>
            </a:r>
            <a:r>
              <a:rPr lang="en-ZA" sz="2800" dirty="0"/>
              <a:t> in a FM,</a:t>
            </a:r>
          </a:p>
          <a:p>
            <a:pPr marL="514350" indent="-514350">
              <a:buAutoNum type="arabicPeriod"/>
            </a:pPr>
            <a:r>
              <a:rPr lang="en-ZA" sz="2800" dirty="0"/>
              <a:t>Buying into, or acquiring the total assets of, a foreign operation.</a:t>
            </a:r>
          </a:p>
          <a:p>
            <a:pPr marL="514350" indent="-514350">
              <a:buAutoNum type="arabi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943128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B7085-D1FE-8C5F-55AC-61DAF7B3B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000" dirty="0"/>
              <a:t>FDI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0B0D9-4B50-99B7-1632-4C7AA2C57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2800" dirty="0"/>
              <a:t>Whilst developing a business from scratch can be a very protracted affair, the company benefits from the fact that it assumes control over all aspects of the operation-from the hiring of staff to formulating business plans and marketing strategies.</a:t>
            </a:r>
          </a:p>
          <a:p>
            <a:r>
              <a:rPr lang="en-ZA" sz="2800" dirty="0"/>
              <a:t>Partial or full acquisition of a foreign entity is also a convenient option because it gives the company access to a ready-made business with an established customer base and distribution network, as well as a recognisable trademark.</a:t>
            </a:r>
          </a:p>
        </p:txBody>
      </p:sp>
    </p:spTree>
    <p:extLst>
      <p:ext uri="{BB962C8B-B14F-4D97-AF65-F5344CB8AC3E}">
        <p14:creationId xmlns:p14="http://schemas.microsoft.com/office/powerpoint/2010/main" val="643186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F57CC-4E70-851B-3EA8-B90B9CC14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000" dirty="0"/>
              <a:t>Factors Favouring FDI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A416D-AAB9-F74A-CE7B-BA288D9B6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ZA" sz="2800" dirty="0"/>
              <a:t>If the target market is similar to that of the home country (buyer characteristics &amp; behaviour),</a:t>
            </a:r>
          </a:p>
          <a:p>
            <a:pPr marL="514350" indent="-514350">
              <a:buAutoNum type="arabicPeriod"/>
            </a:pPr>
            <a:r>
              <a:rPr lang="en-ZA" sz="2800" dirty="0"/>
              <a:t>If the host country restricts imports through, e.g. tariff barriers &amp; quotas,</a:t>
            </a:r>
          </a:p>
          <a:p>
            <a:pPr marL="514350" indent="-514350">
              <a:buAutoNum type="arabicPeriod"/>
            </a:pPr>
            <a:r>
              <a:rPr lang="en-ZA" sz="2800" dirty="0"/>
              <a:t>If the host country’s government encourages FDI by means of, e.g., tax holidays &amp; other incentives,</a:t>
            </a:r>
          </a:p>
          <a:p>
            <a:pPr marL="514350" indent="-514350">
              <a:buAutoNum type="arabicPeriod"/>
            </a:pPr>
            <a:r>
              <a:rPr lang="en-ZA" sz="2800" dirty="0"/>
              <a:t>If the target market is characterised by high levels of competition in the same or related sector as that which the company occupies,</a:t>
            </a:r>
          </a:p>
          <a:p>
            <a:pPr marL="514350" indent="-514350">
              <a:buAutoNum type="arabicPeriod"/>
            </a:pPr>
            <a:endParaRPr lang="en-ZA" sz="2800" dirty="0"/>
          </a:p>
          <a:p>
            <a:pPr marL="514350" indent="-514350">
              <a:buAutoNum type="arabi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941042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C4ECA-7E19-A139-872E-46FD4D0D4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000" dirty="0"/>
              <a:t>Factors Favouring FDI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DDE23-9A5D-0F67-B494-2F5F1EE9D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5</a:t>
            </a:r>
            <a:r>
              <a:rPr lang="en-ZA" sz="2800" dirty="0"/>
              <a:t>. If the target market is relatively stable from a political and social perspective,</a:t>
            </a:r>
          </a:p>
          <a:p>
            <a:pPr marL="0" indent="0">
              <a:buNone/>
            </a:pPr>
            <a:r>
              <a:rPr lang="en-ZA" sz="2800" dirty="0"/>
              <a:t>6. If the target market is a cheap and/or convenient source of one or more key factors of production,</a:t>
            </a:r>
          </a:p>
          <a:p>
            <a:pPr marL="0" indent="0">
              <a:buNone/>
            </a:pPr>
            <a:r>
              <a:rPr lang="en-ZA" sz="2800" dirty="0"/>
              <a:t>7. If it is strategically important for the company to retain full control of it’s operation,</a:t>
            </a:r>
          </a:p>
          <a:p>
            <a:pPr marL="0" indent="0">
              <a:buNone/>
            </a:pPr>
            <a:r>
              <a:rPr lang="en-ZA" dirty="0"/>
              <a:t>8. If the target market lacks general management and marketing skills, and the company can capitalise on this weakness.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80548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6E3D9C-332D-4BCB-9BE4-50687461D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GB" sz="4000" dirty="0"/>
              <a:t>Sources of Foreign Market Information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7CD1-A9C7-4A70-ACF9-F59738A41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en-GB" dirty="0"/>
              <a:t>International organisations-UN, WB, IMF,</a:t>
            </a:r>
          </a:p>
          <a:p>
            <a:r>
              <a:rPr lang="en-GB" dirty="0"/>
              <a:t>National statistical bureaux-BER, SSA,</a:t>
            </a:r>
          </a:p>
          <a:p>
            <a:r>
              <a:rPr lang="en-GB" dirty="0"/>
              <a:t>Other government departments-DOA, DOH, DOT, DTIC (to be covered this afternoon),</a:t>
            </a:r>
          </a:p>
          <a:p>
            <a:r>
              <a:rPr lang="en-GB" dirty="0"/>
              <a:t>Trade associations-NAACAM, SASSDA, SAAFF,</a:t>
            </a:r>
          </a:p>
          <a:p>
            <a:r>
              <a:rPr lang="en-GB" dirty="0"/>
              <a:t>National &amp; bi-national CoC-SACOB, FSACH, AMCHAM, SABRITA,</a:t>
            </a:r>
          </a:p>
          <a:p>
            <a:r>
              <a:rPr lang="en-GB" dirty="0"/>
              <a:t>Banks.</a:t>
            </a:r>
          </a:p>
          <a:p>
            <a:r>
              <a:rPr lang="en-GB" dirty="0"/>
              <a:t>Credit Insurers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796942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0AAFD-EC4B-93C3-9A0C-3D93DD57D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000" dirty="0"/>
              <a:t>Drawbacks of FDI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D7ACE-19EB-4D35-F24A-23CFB133A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5861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ZA" sz="2800" dirty="0"/>
              <a:t>The company’s investment could be exposed to risks such as a depreciating currency, foreign exchange shortages and worsening market conditions,</a:t>
            </a:r>
          </a:p>
          <a:p>
            <a:pPr marL="514350" indent="-514350">
              <a:buAutoNum type="arabicPeriod"/>
            </a:pPr>
            <a:r>
              <a:rPr lang="en-ZA" sz="2800" dirty="0"/>
              <a:t>The company might find that the consumers in the foreign market respond in a different manner from those at home-even to a product with apparently universal appeal.</a:t>
            </a:r>
          </a:p>
          <a:p>
            <a:pPr marL="514350" indent="-514350">
              <a:buAutoNum type="arabicPeriod"/>
            </a:pPr>
            <a:r>
              <a:rPr lang="en-ZA" sz="2800" dirty="0"/>
              <a:t>When a company buys into/acquires a foreign operation, it often results in the merging of two very different national and/or corporate cultures which can cause unhappiness amongst staff.</a:t>
            </a:r>
          </a:p>
        </p:txBody>
      </p:sp>
    </p:spTree>
    <p:extLst>
      <p:ext uri="{BB962C8B-B14F-4D97-AF65-F5344CB8AC3E}">
        <p14:creationId xmlns:p14="http://schemas.microsoft.com/office/powerpoint/2010/main" val="15908215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4D8CA-5DB5-103F-0350-BF5A8ABAC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000" dirty="0"/>
              <a:t>Deciding on an Appropriate form of FM Entry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24957-9695-ACEE-36ED-D1E1DF582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pPr marL="0" indent="0">
              <a:buNone/>
            </a:pPr>
            <a:r>
              <a:rPr lang="en-ZA" sz="2800" dirty="0"/>
              <a:t>Deciding on an optimal approach involves giving careful consideration to a number of questions, answers to which should help throw light on two fundamental issues:</a:t>
            </a:r>
          </a:p>
          <a:p>
            <a:pPr marL="514350" indent="-514350">
              <a:buAutoNum type="arabicPeriod"/>
            </a:pPr>
            <a:r>
              <a:rPr lang="en-ZA" sz="2800" dirty="0"/>
              <a:t>The perceived level of difficulty or uncertainty associated with the target market, and</a:t>
            </a:r>
          </a:p>
          <a:p>
            <a:pPr marL="514350" indent="-514350">
              <a:buAutoNum type="arabicPeriod"/>
            </a:pPr>
            <a:r>
              <a:rPr lang="en-ZA" sz="2800" dirty="0"/>
              <a:t>The company’s desired level of involvement in/control over the foreign market initiative</a:t>
            </a:r>
          </a:p>
          <a:p>
            <a:pPr marL="0" indent="0">
              <a:buNone/>
            </a:pPr>
            <a:r>
              <a:rPr lang="en-ZA" sz="2800" dirty="0"/>
              <a:t>Having gained experience/reputation, more involvement in a foreign market can be seen as being more feasible. </a:t>
            </a:r>
          </a:p>
        </p:txBody>
      </p:sp>
    </p:spTree>
    <p:extLst>
      <p:ext uri="{BB962C8B-B14F-4D97-AF65-F5344CB8AC3E}">
        <p14:creationId xmlns:p14="http://schemas.microsoft.com/office/powerpoint/2010/main" val="21958432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D4F46-5063-6F99-2266-A3535B001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000" dirty="0"/>
              <a:t>Questions probing the level of uncertainty with the target market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3B782-E299-9631-F54F-6D5C874B4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ZA" sz="2800" dirty="0"/>
              <a:t>How much experience does the company have in the TM,</a:t>
            </a:r>
          </a:p>
          <a:p>
            <a:pPr marL="514350" indent="-514350">
              <a:buAutoNum type="arabicPeriod"/>
            </a:pPr>
            <a:r>
              <a:rPr lang="en-ZA" sz="2800" dirty="0"/>
              <a:t>How accessible is the TM, (tariffs, exchange control, competition, etc),</a:t>
            </a:r>
          </a:p>
          <a:p>
            <a:pPr marL="514350" indent="-514350">
              <a:buAutoNum type="arabicPeriod"/>
            </a:pPr>
            <a:r>
              <a:rPr lang="en-ZA" sz="2800" dirty="0"/>
              <a:t>Economic conditions in TM,</a:t>
            </a:r>
          </a:p>
          <a:p>
            <a:pPr marL="514350" indent="-514350">
              <a:buAutoNum type="arabicPeriod"/>
            </a:pPr>
            <a:r>
              <a:rPr lang="en-ZA" sz="2800" dirty="0"/>
              <a:t>Political stability of TM,</a:t>
            </a:r>
          </a:p>
          <a:p>
            <a:pPr marL="514350" indent="-514350">
              <a:buAutoNum type="arabicPeriod"/>
            </a:pPr>
            <a:r>
              <a:rPr lang="en-ZA" sz="2800" dirty="0"/>
              <a:t>Company risk posed by competing brands and operators,</a:t>
            </a:r>
          </a:p>
          <a:p>
            <a:pPr marL="514350" indent="-514350">
              <a:buAutoNum type="arabicPeriod"/>
            </a:pPr>
            <a:r>
              <a:rPr lang="en-ZA" sz="2800" dirty="0"/>
              <a:t>Perceived language/cultural barriers in TM,</a:t>
            </a:r>
          </a:p>
          <a:p>
            <a:pPr marL="514350" indent="-514350">
              <a:buAutoNum type="arabicPeriod"/>
            </a:pPr>
            <a:endParaRPr lang="en-ZA" dirty="0"/>
          </a:p>
          <a:p>
            <a:pPr marL="514350" indent="-514350">
              <a:buAutoNum type="arabi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421033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E4FB2-EA1E-2389-9EA5-14211512C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000" dirty="0"/>
              <a:t>Questions probing the level of uncertainty with the TM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00E58-624F-A69D-7A4E-E0BDD2396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7</a:t>
            </a:r>
            <a:r>
              <a:rPr lang="en-ZA" sz="2800" dirty="0"/>
              <a:t>. Facility of obtaining raw materials &amp; other inputs for production,</a:t>
            </a:r>
          </a:p>
          <a:p>
            <a:pPr marL="0" indent="0">
              <a:buNone/>
            </a:pPr>
            <a:r>
              <a:rPr lang="en-ZA" sz="2800" dirty="0"/>
              <a:t>8. Is skilled labour available in the TM,</a:t>
            </a:r>
          </a:p>
          <a:p>
            <a:pPr marL="0" indent="0">
              <a:buNone/>
            </a:pPr>
            <a:r>
              <a:rPr lang="en-ZA" sz="2800" dirty="0"/>
              <a:t>9. Level of development and maintenance of transport &amp; telecommunications infrastructure in TM,</a:t>
            </a:r>
          </a:p>
          <a:p>
            <a:pPr marL="0" indent="0">
              <a:buNone/>
            </a:pPr>
            <a:r>
              <a:rPr lang="en-ZA" sz="2800" dirty="0"/>
              <a:t>10. Level of sophistication of TM (technology, etc),</a:t>
            </a:r>
          </a:p>
          <a:p>
            <a:pPr marL="0" indent="0">
              <a:buNone/>
            </a:pPr>
            <a:r>
              <a:rPr lang="en-ZA" sz="2800" dirty="0"/>
              <a:t>11. Extent to which TM’s regulatory framework encourages strategic alliances  with foreign entities and/or foreign investment.</a:t>
            </a:r>
          </a:p>
          <a:p>
            <a:pPr marL="0" indent="0">
              <a:buNone/>
            </a:pP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9759432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23B56-8BD3-121C-E925-7A1B2FFCA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510EA-54AF-B763-869A-F3CA85D14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866403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76C135-31ED-443D-A1EF-18FABC328558}"/>
              </a:ext>
            </a:extLst>
          </p:cNvPr>
          <p:cNvSpPr txBox="1"/>
          <p:nvPr/>
        </p:nvSpPr>
        <p:spPr>
          <a:xfrm>
            <a:off x="1259632" y="980728"/>
            <a:ext cx="68407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  <a:t>François </a:t>
            </a:r>
            <a:r>
              <a:rPr lang="en-ZA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Biétrix</a:t>
            </a:r>
            <a: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Z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  <a:t>Tel: (031) 368-9650</a:t>
            </a:r>
          </a:p>
          <a:p>
            <a:endParaRPr lang="en-Z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4000" b="1" dirty="0">
                <a:latin typeface="Arial" panose="020B0604020202020204" pitchFamily="34" charset="0"/>
                <a:cs typeface="Arial" panose="020B0604020202020204" pitchFamily="34" charset="0"/>
              </a:rPr>
              <a:t>Cell: 082 465 5595</a:t>
            </a:r>
          </a:p>
          <a:p>
            <a:endParaRPr lang="en-Z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Email:francois@tikzn.co.za</a:t>
            </a:r>
            <a:endParaRPr lang="en-Z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252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92AC6-82C2-4F7D-9541-536AD4EF1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GB" sz="4000" dirty="0"/>
              <a:t>Sources of FM Information (</a:t>
            </a:r>
            <a:r>
              <a:rPr lang="en-GB" sz="4000" dirty="0" err="1"/>
              <a:t>Cont</a:t>
            </a:r>
            <a:r>
              <a:rPr lang="en-GB" sz="4000" dirty="0"/>
              <a:t>)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FBAE0-790F-4B9C-AA62-DA479518A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en-GB" sz="2800" dirty="0"/>
              <a:t>Research organisations-CSIR, </a:t>
            </a:r>
            <a:r>
              <a:rPr lang="en-GB" sz="2800" dirty="0" err="1"/>
              <a:t>Markinor</a:t>
            </a:r>
            <a:r>
              <a:rPr lang="en-GB" sz="2800" dirty="0"/>
              <a:t>, AC Nielsen,</a:t>
            </a:r>
          </a:p>
          <a:p>
            <a:r>
              <a:rPr lang="en-GB" sz="2800" dirty="0"/>
              <a:t>Publishers of business and trade directories,</a:t>
            </a:r>
          </a:p>
          <a:p>
            <a:r>
              <a:rPr lang="en-GB" sz="2800" dirty="0"/>
              <a:t>Publishers of newspapers and trade journals-The Economist, Business Times, Engineering News,</a:t>
            </a:r>
          </a:p>
          <a:p>
            <a:r>
              <a:rPr lang="en-GB" sz="2800" dirty="0"/>
              <a:t> Export consultants,</a:t>
            </a:r>
          </a:p>
          <a:p>
            <a:r>
              <a:rPr lang="en-GB" sz="2800" dirty="0"/>
              <a:t>Companies actively involved in international trade</a:t>
            </a:r>
          </a:p>
        </p:txBody>
      </p:sp>
    </p:spTree>
    <p:extLst>
      <p:ext uri="{BB962C8B-B14F-4D97-AF65-F5344CB8AC3E}">
        <p14:creationId xmlns:p14="http://schemas.microsoft.com/office/powerpoint/2010/main" val="723397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44501-5CC8-4500-A23C-8F06D9707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en-ZA" sz="4000" dirty="0"/>
              <a:t>Gathering Foreign Market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D12A0-8840-455B-A10C-B67CEC506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endParaRPr lang="en-GB" dirty="0"/>
          </a:p>
          <a:p>
            <a:r>
              <a:rPr lang="en-ZA" dirty="0"/>
              <a:t>Secondary Research (often referred to as desk research)-the collection of statistical data and qualitative information that already exists somewhere,</a:t>
            </a:r>
          </a:p>
          <a:p>
            <a:r>
              <a:rPr lang="en-ZA" dirty="0"/>
              <a:t>Primary Research (often referred to as in-market research)-the collection of statistical data and/or qualitative information first hand-specifically for the task at hand</a:t>
            </a:r>
          </a:p>
        </p:txBody>
      </p:sp>
    </p:spTree>
    <p:extLst>
      <p:ext uri="{BB962C8B-B14F-4D97-AF65-F5344CB8AC3E}">
        <p14:creationId xmlns:p14="http://schemas.microsoft.com/office/powerpoint/2010/main" val="3829026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E09AA-94D6-42F4-884A-4D1FCB878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GB" sz="4000" dirty="0"/>
              <a:t>Gathering Market Information (Cont.)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0E787-9979-4EA5-B250-4900F7ECA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en-GB" sz="2800" dirty="0"/>
              <a:t>Secondary Research assists a company in conducting a primary screening of foreign markets to arrive at general conclusions about the total sales potential of a product in (a) foreign market/s,</a:t>
            </a:r>
          </a:p>
          <a:p>
            <a:r>
              <a:rPr lang="en-GB" sz="2800" dirty="0"/>
              <a:t>Primary Research is driven by a company’s unique set of circumstances and aspirations, and offers a more focussed view of a market’s potential, giving a way forward on buyer categories, consumption patterns, price tolerances, distribution activity and competitive activity.</a:t>
            </a:r>
          </a:p>
          <a:p>
            <a:r>
              <a:rPr lang="en-GB" sz="2800" dirty="0"/>
              <a:t>Primary involves travel and is far more expensive.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039543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E1096-BFAE-47F1-B46E-098376610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GB" sz="4000" dirty="0"/>
              <a:t>Techniques used in Primary Research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5793D-EAD3-4F02-A9F3-1029DA103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en-GB" sz="2800" dirty="0"/>
              <a:t>Interviews-end users, retailers, wholesalers, agents,</a:t>
            </a:r>
          </a:p>
          <a:p>
            <a:r>
              <a:rPr lang="en-GB" sz="2800" dirty="0"/>
              <a:t>Surveys-used to probe the attitudes and opinions of large samples of people,</a:t>
            </a:r>
          </a:p>
          <a:p>
            <a:r>
              <a:rPr lang="en-GB" sz="2800" dirty="0"/>
              <a:t>Observation-of, e.g. how people, live, shop, what influences people’s buying decisions, which companies are competing in a particular market segment,</a:t>
            </a:r>
          </a:p>
          <a:p>
            <a:r>
              <a:rPr lang="en-GB" sz="2800" dirty="0"/>
              <a:t>Test Marketing-making a product available for sale on a limited scale prior to launching a full-scale marketing drive in a target market.</a:t>
            </a:r>
          </a:p>
        </p:txBody>
      </p:sp>
    </p:spTree>
    <p:extLst>
      <p:ext uri="{BB962C8B-B14F-4D97-AF65-F5344CB8AC3E}">
        <p14:creationId xmlns:p14="http://schemas.microsoft.com/office/powerpoint/2010/main" val="2563831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58EFD-68B0-4BBA-92FB-42F772EB0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GB" sz="4000" dirty="0"/>
              <a:t>Reliability of Foreign Market Information Gathered.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7840D-F9B0-46C1-BFC1-7356C2220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Factors contributing to unreliability/inaccuracy of foreign market research findings:</a:t>
            </a:r>
          </a:p>
          <a:p>
            <a:pPr marL="0" indent="0">
              <a:buNone/>
            </a:pPr>
            <a:r>
              <a:rPr lang="en-GB" sz="2800" dirty="0"/>
              <a:t>-Low levels of economic development,</a:t>
            </a:r>
          </a:p>
          <a:p>
            <a:pPr marL="0" indent="0">
              <a:buNone/>
            </a:pPr>
            <a:r>
              <a:rPr lang="en-ZA" dirty="0"/>
              <a:t>-</a:t>
            </a:r>
            <a:r>
              <a:rPr lang="en-ZA" sz="2800" dirty="0"/>
              <a:t>Cultural &amp; language barriers,</a:t>
            </a:r>
          </a:p>
          <a:p>
            <a:pPr marL="0" indent="0">
              <a:buNone/>
            </a:pPr>
            <a:r>
              <a:rPr lang="en-ZA" sz="2800" dirty="0"/>
              <a:t>-Sampling errors,</a:t>
            </a:r>
          </a:p>
          <a:p>
            <a:pPr marL="0" indent="0">
              <a:buNone/>
            </a:pPr>
            <a:r>
              <a:rPr lang="en-ZA" sz="2800" dirty="0"/>
              <a:t>-Subjectivity of assessment,</a:t>
            </a:r>
          </a:p>
          <a:p>
            <a:pPr marL="0" indent="0">
              <a:buNone/>
            </a:pPr>
            <a:r>
              <a:rPr lang="en-ZA" sz="2800" dirty="0"/>
              <a:t>-Rapid obsolescence of market-related information,</a:t>
            </a:r>
          </a:p>
          <a:p>
            <a:pPr marL="0" indent="0">
              <a:buNone/>
            </a:pP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064319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4537</TotalTime>
  <Words>3019</Words>
  <Application>Microsoft Office PowerPoint</Application>
  <PresentationFormat>On-screen Show (4:3)</PresentationFormat>
  <Paragraphs>234</Paragraphs>
  <Slides>46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Arial</vt:lpstr>
      <vt:lpstr>Arial Narrow</vt:lpstr>
      <vt:lpstr>Calibri</vt:lpstr>
      <vt:lpstr>HelveticaNeueLT Std Lt Ext</vt:lpstr>
      <vt:lpstr>Tahoma</vt:lpstr>
      <vt:lpstr>Office Theme</vt:lpstr>
      <vt:lpstr>PowerPoint Presentation</vt:lpstr>
      <vt:lpstr>PowerPoint Presentation</vt:lpstr>
      <vt:lpstr>Reasons for Skimping on Foreign Market Research</vt:lpstr>
      <vt:lpstr>Sources of Foreign Market Information</vt:lpstr>
      <vt:lpstr>Sources of FM Information (Cont)</vt:lpstr>
      <vt:lpstr>Gathering Foreign Market Information</vt:lpstr>
      <vt:lpstr>Gathering Market Information (Cont.)</vt:lpstr>
      <vt:lpstr>Techniques used in Primary Research</vt:lpstr>
      <vt:lpstr>Reliability of Foreign Market Information Gathered.</vt:lpstr>
      <vt:lpstr>Steps available for Researcher to alleviate aforementioned Factors </vt:lpstr>
      <vt:lpstr>Whether or not to Outsource the Foreign Market Research Function </vt:lpstr>
      <vt:lpstr>Whether or not to Outsource to Foreign Market Research Function</vt:lpstr>
      <vt:lpstr>Different Forms of FM Entry</vt:lpstr>
      <vt:lpstr>FME Strategies: 1: EXPORTING</vt:lpstr>
      <vt:lpstr>Two Different Routes in Exporting</vt:lpstr>
      <vt:lpstr>Direct Exporter’s Buyers</vt:lpstr>
      <vt:lpstr>Costs Associated with Export Venture</vt:lpstr>
      <vt:lpstr>FME Strategies: 2:                 Competitive Alliances</vt:lpstr>
      <vt:lpstr>Kinds of Assets which parties might Agree to share</vt:lpstr>
      <vt:lpstr>Main Forms of Compet. Alliance:         A-Licensing</vt:lpstr>
      <vt:lpstr>From Licensor’s Perspective, convenient when:</vt:lpstr>
      <vt:lpstr>Drawbacks of Licensing</vt:lpstr>
      <vt:lpstr>Main Forms of Compet. Alliance B-Franchising</vt:lpstr>
      <vt:lpstr>Rationale for Franchising</vt:lpstr>
      <vt:lpstr>Reasons for Exponential Growth in Franchising</vt:lpstr>
      <vt:lpstr>What Circumstances Favour International Franchising? </vt:lpstr>
      <vt:lpstr>What Circumstances Favour International Franchising? (cont.)</vt:lpstr>
      <vt:lpstr>Franchising is a convenient option from Franchisee’s perspective when:</vt:lpstr>
      <vt:lpstr>Disadvantages of International Franchising</vt:lpstr>
      <vt:lpstr>Main forms of Compet. Alliance:         C-Joint Ventures (JV’s) </vt:lpstr>
      <vt:lpstr>JV’s (cont.)</vt:lpstr>
      <vt:lpstr>JV’s (Cont.)</vt:lpstr>
      <vt:lpstr>Factors Favouring JV’s</vt:lpstr>
      <vt:lpstr>Factors Favouring JV’s (Cont.)</vt:lpstr>
      <vt:lpstr>Drawbacks of International JV’s</vt:lpstr>
      <vt:lpstr>Foreign Direct Investment (FDI) as a Foreign Market Entry Strategy</vt:lpstr>
      <vt:lpstr>FDI (Continued)</vt:lpstr>
      <vt:lpstr>Factors Favouring FDI</vt:lpstr>
      <vt:lpstr>Factors Favouring FDI (Continued)</vt:lpstr>
      <vt:lpstr>Drawbacks of FDI </vt:lpstr>
      <vt:lpstr>Deciding on an Appropriate form of FM Entry</vt:lpstr>
      <vt:lpstr>Questions probing the level of uncertainty with the target market</vt:lpstr>
      <vt:lpstr>Questions probing the level of uncertainty with the TM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Lester Bouah</dc:creator>
  <cp:lastModifiedBy>Shan Cade</cp:lastModifiedBy>
  <cp:revision>192</cp:revision>
  <cp:lastPrinted>2018-04-09T12:16:44Z</cp:lastPrinted>
  <dcterms:created xsi:type="dcterms:W3CDTF">2012-07-27T09:00:43Z</dcterms:created>
  <dcterms:modified xsi:type="dcterms:W3CDTF">2022-06-13T07:23:47Z</dcterms:modified>
</cp:coreProperties>
</file>