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2">
  <p:sldMasterIdLst>
    <p:sldMasterId id="2147483648" r:id="rId1"/>
  </p:sldMasterIdLst>
  <p:notesMasterIdLst>
    <p:notesMasterId r:id="rId20"/>
  </p:notesMasterIdLst>
  <p:handoutMasterIdLst>
    <p:handoutMasterId r:id="rId21"/>
  </p:handoutMasterIdLst>
  <p:sldIdLst>
    <p:sldId id="256" r:id="rId2"/>
    <p:sldId id="300" r:id="rId3"/>
    <p:sldId id="355" r:id="rId4"/>
    <p:sldId id="356" r:id="rId5"/>
    <p:sldId id="357" r:id="rId6"/>
    <p:sldId id="358" r:id="rId7"/>
    <p:sldId id="359" r:id="rId8"/>
    <p:sldId id="360" r:id="rId9"/>
    <p:sldId id="361" r:id="rId10"/>
    <p:sldId id="362" r:id="rId11"/>
    <p:sldId id="398" r:id="rId12"/>
    <p:sldId id="363" r:id="rId13"/>
    <p:sldId id="364" r:id="rId14"/>
    <p:sldId id="399" r:id="rId15"/>
    <p:sldId id="372" r:id="rId16"/>
    <p:sldId id="380" r:id="rId17"/>
    <p:sldId id="258" r:id="rId18"/>
    <p:sldId id="354" r:id="rId19"/>
  </p:sldIdLst>
  <p:sldSz cx="9144000" cy="6858000" type="screen4x3"/>
  <p:notesSz cx="6797675"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379" autoAdjust="0"/>
  </p:normalViewPr>
  <p:slideViewPr>
    <p:cSldViewPr>
      <p:cViewPr varScale="1">
        <p:scale>
          <a:sx n="63" d="100"/>
          <a:sy n="63" d="100"/>
        </p:scale>
        <p:origin x="1596" y="72"/>
      </p:cViewPr>
      <p:guideLst>
        <p:guide orient="horz" pos="2160"/>
        <p:guide pos="2880"/>
      </p:guideLst>
    </p:cSldViewPr>
  </p:slideViewPr>
  <p:notesTextViewPr>
    <p:cViewPr>
      <p:scale>
        <a:sx n="100" d="100"/>
        <a:sy n="100" d="100"/>
      </p:scale>
      <p:origin x="0" y="0"/>
    </p:cViewPr>
  </p:notesTextViewPr>
  <p:notesViewPr>
    <p:cSldViewPr>
      <p:cViewPr varScale="1">
        <p:scale>
          <a:sx n="79" d="100"/>
          <a:sy n="79" d="100"/>
        </p:scale>
        <p:origin x="-1986" y="-90"/>
      </p:cViewPr>
      <p:guideLst>
        <p:guide orient="horz" pos="3128"/>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2077FB-584C-40B2-ADF7-559989CC034E}" type="doc">
      <dgm:prSet loTypeId="urn:microsoft.com/office/officeart/2005/8/layout/list1" loCatId="list" qsTypeId="urn:microsoft.com/office/officeart/2005/8/quickstyle/3d2#41" qsCatId="3D" csTypeId="urn:microsoft.com/office/officeart/2005/8/colors/accent1_2" csCatId="accent1" phldr="1"/>
      <dgm:spPr/>
      <dgm:t>
        <a:bodyPr/>
        <a:lstStyle/>
        <a:p>
          <a:endParaRPr lang="en-ZA"/>
        </a:p>
      </dgm:t>
    </dgm:pt>
    <dgm:pt modelId="{48F2FE81-1C03-4DE1-82F3-D1FAAFAD4226}">
      <dgm:prSet phldrT="[Text]" custT="1"/>
      <dgm:spPr/>
      <dgm:t>
        <a:bodyPr/>
        <a:lstStyle/>
        <a:p>
          <a:r>
            <a:rPr lang="en-GB" sz="1800" b="1" dirty="0">
              <a:latin typeface="Arial" pitchFamily="34" charset="0"/>
              <a:cs typeface="Arial" pitchFamily="34" charset="0"/>
            </a:rPr>
            <a:t>USING INTERNATIONAL RESOURCES TAP INTO CDB</a:t>
          </a:r>
          <a:endParaRPr lang="en-ZA" sz="1800" b="1" dirty="0">
            <a:latin typeface="Arial" pitchFamily="34" charset="0"/>
            <a:cs typeface="Arial" pitchFamily="34" charset="0"/>
          </a:endParaRPr>
        </a:p>
      </dgm:t>
    </dgm:pt>
    <dgm:pt modelId="{8682D751-BF58-4D6B-8A67-31057CBB50F1}" type="parTrans" cxnId="{3E021344-A4AC-4100-BCCE-0D4988D86D64}">
      <dgm:prSet/>
      <dgm:spPr/>
      <dgm:t>
        <a:bodyPr/>
        <a:lstStyle/>
        <a:p>
          <a:endParaRPr lang="en-ZA"/>
        </a:p>
      </dgm:t>
    </dgm:pt>
    <dgm:pt modelId="{DAD28FB4-8241-422F-8C41-222ABEF739D1}" type="sibTrans" cxnId="{3E021344-A4AC-4100-BCCE-0D4988D86D64}">
      <dgm:prSet/>
      <dgm:spPr/>
      <dgm:t>
        <a:bodyPr/>
        <a:lstStyle/>
        <a:p>
          <a:endParaRPr lang="en-ZA"/>
        </a:p>
      </dgm:t>
    </dgm:pt>
    <dgm:pt modelId="{480F643E-FC1C-46F9-8C82-57747274B298}">
      <dgm:prSet phldrT="[Text]" custT="1"/>
      <dgm:spPr/>
      <dgm:t>
        <a:bodyPr/>
        <a:lstStyle/>
        <a:p>
          <a:r>
            <a:rPr lang="en-GB" sz="1800" b="1" dirty="0">
              <a:latin typeface="Arial" pitchFamily="34" charset="0"/>
              <a:cs typeface="Arial" pitchFamily="34" charset="0"/>
            </a:rPr>
            <a:t>MARKET RESEARCH FER/DTI OFFICES</a:t>
          </a:r>
          <a:endParaRPr lang="en-ZA" sz="1800" b="1" dirty="0">
            <a:latin typeface="Arial" pitchFamily="34" charset="0"/>
            <a:cs typeface="Arial" pitchFamily="34" charset="0"/>
          </a:endParaRPr>
        </a:p>
      </dgm:t>
    </dgm:pt>
    <dgm:pt modelId="{D7AE18A1-12EC-4B3B-9C6A-63ED7308FDDE}" type="parTrans" cxnId="{63B48C56-D7F3-4AC3-8B8C-38F4B7F839A4}">
      <dgm:prSet/>
      <dgm:spPr/>
      <dgm:t>
        <a:bodyPr/>
        <a:lstStyle/>
        <a:p>
          <a:endParaRPr lang="en-ZA"/>
        </a:p>
      </dgm:t>
    </dgm:pt>
    <dgm:pt modelId="{81EBF952-1D75-4A11-9CC5-54E7BA8A8959}" type="sibTrans" cxnId="{63B48C56-D7F3-4AC3-8B8C-38F4B7F839A4}">
      <dgm:prSet/>
      <dgm:spPr/>
      <dgm:t>
        <a:bodyPr/>
        <a:lstStyle/>
        <a:p>
          <a:endParaRPr lang="en-ZA"/>
        </a:p>
      </dgm:t>
    </dgm:pt>
    <dgm:pt modelId="{81B291F8-777D-42BF-B9C8-11312A64CB59}">
      <dgm:prSet phldrT="[Text]" custT="1"/>
      <dgm:spPr/>
      <dgm:t>
        <a:bodyPr/>
        <a:lstStyle/>
        <a:p>
          <a:r>
            <a:rPr lang="en-GB" sz="1800" b="1" dirty="0">
              <a:latin typeface="Arial" pitchFamily="34" charset="0"/>
              <a:cs typeface="Arial" pitchFamily="34" charset="0"/>
            </a:rPr>
            <a:t>SETTING ONLINE LINKAGE LEARNER &amp; CUSTOMER</a:t>
          </a:r>
          <a:endParaRPr lang="en-ZA" sz="1800" b="1" dirty="0">
            <a:latin typeface="Arial" pitchFamily="34" charset="0"/>
            <a:cs typeface="Arial" pitchFamily="34" charset="0"/>
          </a:endParaRPr>
        </a:p>
      </dgm:t>
    </dgm:pt>
    <dgm:pt modelId="{38D09AA4-7B6C-41EB-A99E-5F5681156F21}" type="sibTrans" cxnId="{435C232E-AA44-4DB8-AD07-E2AD4FE5BBD5}">
      <dgm:prSet/>
      <dgm:spPr/>
      <dgm:t>
        <a:bodyPr/>
        <a:lstStyle/>
        <a:p>
          <a:endParaRPr lang="en-ZA"/>
        </a:p>
      </dgm:t>
    </dgm:pt>
    <dgm:pt modelId="{60CFF7A3-D444-46CD-B725-2C15D75A5BF8}" type="parTrans" cxnId="{435C232E-AA44-4DB8-AD07-E2AD4FE5BBD5}">
      <dgm:prSet/>
      <dgm:spPr/>
      <dgm:t>
        <a:bodyPr/>
        <a:lstStyle/>
        <a:p>
          <a:endParaRPr lang="en-ZA"/>
        </a:p>
      </dgm:t>
    </dgm:pt>
    <dgm:pt modelId="{F3F70AFF-31D0-4EDF-880C-510DAC12C4FD}" type="pres">
      <dgm:prSet presAssocID="{FD2077FB-584C-40B2-ADF7-559989CC034E}" presName="linear" presStyleCnt="0">
        <dgm:presLayoutVars>
          <dgm:dir/>
          <dgm:animLvl val="lvl"/>
          <dgm:resizeHandles val="exact"/>
        </dgm:presLayoutVars>
      </dgm:prSet>
      <dgm:spPr/>
    </dgm:pt>
    <dgm:pt modelId="{92131E85-3BB4-4C31-8CB1-D26211C6E33D}" type="pres">
      <dgm:prSet presAssocID="{48F2FE81-1C03-4DE1-82F3-D1FAAFAD4226}" presName="parentLin" presStyleCnt="0"/>
      <dgm:spPr/>
    </dgm:pt>
    <dgm:pt modelId="{19DB91A6-A56A-4DC3-840A-36714C170ED4}" type="pres">
      <dgm:prSet presAssocID="{48F2FE81-1C03-4DE1-82F3-D1FAAFAD4226}" presName="parentLeftMargin" presStyleLbl="node1" presStyleIdx="0" presStyleCnt="3"/>
      <dgm:spPr/>
    </dgm:pt>
    <dgm:pt modelId="{3B317C99-706A-40DE-AB6A-00188E9B0600}" type="pres">
      <dgm:prSet presAssocID="{48F2FE81-1C03-4DE1-82F3-D1FAAFAD4226}" presName="parentText" presStyleLbl="node1" presStyleIdx="0" presStyleCnt="3" custScaleX="135663">
        <dgm:presLayoutVars>
          <dgm:chMax val="0"/>
          <dgm:bulletEnabled val="1"/>
        </dgm:presLayoutVars>
      </dgm:prSet>
      <dgm:spPr/>
    </dgm:pt>
    <dgm:pt modelId="{E0528B35-3996-494A-8082-A77837FC8BC3}" type="pres">
      <dgm:prSet presAssocID="{48F2FE81-1C03-4DE1-82F3-D1FAAFAD4226}" presName="negativeSpace" presStyleCnt="0"/>
      <dgm:spPr/>
    </dgm:pt>
    <dgm:pt modelId="{05D448EB-7C65-4747-B4D5-15A3BD12F6E0}" type="pres">
      <dgm:prSet presAssocID="{48F2FE81-1C03-4DE1-82F3-D1FAAFAD4226}" presName="childText" presStyleLbl="conFgAcc1" presStyleIdx="0" presStyleCnt="3">
        <dgm:presLayoutVars>
          <dgm:bulletEnabled val="1"/>
        </dgm:presLayoutVars>
      </dgm:prSet>
      <dgm:spPr/>
    </dgm:pt>
    <dgm:pt modelId="{C0B45472-7899-498D-AD1B-BB04608AD8A2}" type="pres">
      <dgm:prSet presAssocID="{DAD28FB4-8241-422F-8C41-222ABEF739D1}" presName="spaceBetweenRectangles" presStyleCnt="0"/>
      <dgm:spPr/>
    </dgm:pt>
    <dgm:pt modelId="{9970EB3D-1773-48F9-9848-B2B152C42060}" type="pres">
      <dgm:prSet presAssocID="{81B291F8-777D-42BF-B9C8-11312A64CB59}" presName="parentLin" presStyleCnt="0"/>
      <dgm:spPr/>
    </dgm:pt>
    <dgm:pt modelId="{AC6AEE13-70F1-4B8C-BC47-F4DED7E07CC7}" type="pres">
      <dgm:prSet presAssocID="{81B291F8-777D-42BF-B9C8-11312A64CB59}" presName="parentLeftMargin" presStyleLbl="node1" presStyleIdx="0" presStyleCnt="3"/>
      <dgm:spPr/>
    </dgm:pt>
    <dgm:pt modelId="{F708D2BD-99A9-4958-95A8-B6429B825735}" type="pres">
      <dgm:prSet presAssocID="{81B291F8-777D-42BF-B9C8-11312A64CB59}" presName="parentText" presStyleLbl="node1" presStyleIdx="1" presStyleCnt="3" custScaleX="135663">
        <dgm:presLayoutVars>
          <dgm:chMax val="0"/>
          <dgm:bulletEnabled val="1"/>
        </dgm:presLayoutVars>
      </dgm:prSet>
      <dgm:spPr/>
    </dgm:pt>
    <dgm:pt modelId="{8FD40214-2FF7-421E-A8B3-7ABDC47C4915}" type="pres">
      <dgm:prSet presAssocID="{81B291F8-777D-42BF-B9C8-11312A64CB59}" presName="negativeSpace" presStyleCnt="0"/>
      <dgm:spPr/>
    </dgm:pt>
    <dgm:pt modelId="{7CFFE811-DD81-43F7-AA68-EFC88C5A47D2}" type="pres">
      <dgm:prSet presAssocID="{81B291F8-777D-42BF-B9C8-11312A64CB59}" presName="childText" presStyleLbl="conFgAcc1" presStyleIdx="1" presStyleCnt="3">
        <dgm:presLayoutVars>
          <dgm:bulletEnabled val="1"/>
        </dgm:presLayoutVars>
      </dgm:prSet>
      <dgm:spPr/>
    </dgm:pt>
    <dgm:pt modelId="{6F40108F-1B1D-4973-84AD-19B4AF823410}" type="pres">
      <dgm:prSet presAssocID="{38D09AA4-7B6C-41EB-A99E-5F5681156F21}" presName="spaceBetweenRectangles" presStyleCnt="0"/>
      <dgm:spPr/>
    </dgm:pt>
    <dgm:pt modelId="{A90F3609-A493-4B9D-A2E4-9F7288366E25}" type="pres">
      <dgm:prSet presAssocID="{480F643E-FC1C-46F9-8C82-57747274B298}" presName="parentLin" presStyleCnt="0"/>
      <dgm:spPr/>
    </dgm:pt>
    <dgm:pt modelId="{CD1D0FCE-6B79-4355-BF88-D60FBAFDC2BF}" type="pres">
      <dgm:prSet presAssocID="{480F643E-FC1C-46F9-8C82-57747274B298}" presName="parentLeftMargin" presStyleLbl="node1" presStyleIdx="1" presStyleCnt="3"/>
      <dgm:spPr/>
    </dgm:pt>
    <dgm:pt modelId="{942496C0-3613-45D3-BC49-585393325EEE}" type="pres">
      <dgm:prSet presAssocID="{480F643E-FC1C-46F9-8C82-57747274B298}" presName="parentText" presStyleLbl="node1" presStyleIdx="2" presStyleCnt="3" custScaleX="139310" custLinFactNeighborX="11111" custLinFactNeighborY="4262">
        <dgm:presLayoutVars>
          <dgm:chMax val="0"/>
          <dgm:bulletEnabled val="1"/>
        </dgm:presLayoutVars>
      </dgm:prSet>
      <dgm:spPr/>
    </dgm:pt>
    <dgm:pt modelId="{1362019E-636A-4A8B-8560-07595ECC4D49}" type="pres">
      <dgm:prSet presAssocID="{480F643E-FC1C-46F9-8C82-57747274B298}" presName="negativeSpace" presStyleCnt="0"/>
      <dgm:spPr/>
    </dgm:pt>
    <dgm:pt modelId="{EF5C9CA4-3F09-4C4A-9A85-736643D26F0D}" type="pres">
      <dgm:prSet presAssocID="{480F643E-FC1C-46F9-8C82-57747274B298}" presName="childText" presStyleLbl="conFgAcc1" presStyleIdx="2" presStyleCnt="3">
        <dgm:presLayoutVars>
          <dgm:bulletEnabled val="1"/>
        </dgm:presLayoutVars>
      </dgm:prSet>
      <dgm:spPr/>
    </dgm:pt>
  </dgm:ptLst>
  <dgm:cxnLst>
    <dgm:cxn modelId="{72D3721F-EC03-4058-93F0-68C153CF473E}" type="presOf" srcId="{480F643E-FC1C-46F9-8C82-57747274B298}" destId="{CD1D0FCE-6B79-4355-BF88-D60FBAFDC2BF}" srcOrd="0" destOrd="0" presId="urn:microsoft.com/office/officeart/2005/8/layout/list1"/>
    <dgm:cxn modelId="{435C232E-AA44-4DB8-AD07-E2AD4FE5BBD5}" srcId="{FD2077FB-584C-40B2-ADF7-559989CC034E}" destId="{81B291F8-777D-42BF-B9C8-11312A64CB59}" srcOrd="1" destOrd="0" parTransId="{60CFF7A3-D444-46CD-B725-2C15D75A5BF8}" sibTransId="{38D09AA4-7B6C-41EB-A99E-5F5681156F21}"/>
    <dgm:cxn modelId="{F8E56533-DE45-48E5-B531-55D077E6B483}" type="presOf" srcId="{48F2FE81-1C03-4DE1-82F3-D1FAAFAD4226}" destId="{3B317C99-706A-40DE-AB6A-00188E9B0600}" srcOrd="1" destOrd="0" presId="urn:microsoft.com/office/officeart/2005/8/layout/list1"/>
    <dgm:cxn modelId="{3E021344-A4AC-4100-BCCE-0D4988D86D64}" srcId="{FD2077FB-584C-40B2-ADF7-559989CC034E}" destId="{48F2FE81-1C03-4DE1-82F3-D1FAAFAD4226}" srcOrd="0" destOrd="0" parTransId="{8682D751-BF58-4D6B-8A67-31057CBB50F1}" sibTransId="{DAD28FB4-8241-422F-8C41-222ABEF739D1}"/>
    <dgm:cxn modelId="{2BEBE145-CCC5-492C-99D5-2E177BEB4E85}" type="presOf" srcId="{81B291F8-777D-42BF-B9C8-11312A64CB59}" destId="{F708D2BD-99A9-4958-95A8-B6429B825735}" srcOrd="1" destOrd="0" presId="urn:microsoft.com/office/officeart/2005/8/layout/list1"/>
    <dgm:cxn modelId="{63B48C56-D7F3-4AC3-8B8C-38F4B7F839A4}" srcId="{FD2077FB-584C-40B2-ADF7-559989CC034E}" destId="{480F643E-FC1C-46F9-8C82-57747274B298}" srcOrd="2" destOrd="0" parTransId="{D7AE18A1-12EC-4B3B-9C6A-63ED7308FDDE}" sibTransId="{81EBF952-1D75-4A11-9CC5-54E7BA8A8959}"/>
    <dgm:cxn modelId="{7633AFAC-BD4F-4DBC-BF1E-47353D294518}" type="presOf" srcId="{81B291F8-777D-42BF-B9C8-11312A64CB59}" destId="{AC6AEE13-70F1-4B8C-BC47-F4DED7E07CC7}" srcOrd="0" destOrd="0" presId="urn:microsoft.com/office/officeart/2005/8/layout/list1"/>
    <dgm:cxn modelId="{079D63CE-5CD2-4489-8AE9-3874B2B824F5}" type="presOf" srcId="{FD2077FB-584C-40B2-ADF7-559989CC034E}" destId="{F3F70AFF-31D0-4EDF-880C-510DAC12C4FD}" srcOrd="0" destOrd="0" presId="urn:microsoft.com/office/officeart/2005/8/layout/list1"/>
    <dgm:cxn modelId="{E1C4F1D1-4113-4D5F-8650-375B52857FB0}" type="presOf" srcId="{48F2FE81-1C03-4DE1-82F3-D1FAAFAD4226}" destId="{19DB91A6-A56A-4DC3-840A-36714C170ED4}" srcOrd="0" destOrd="0" presId="urn:microsoft.com/office/officeart/2005/8/layout/list1"/>
    <dgm:cxn modelId="{3EC352E9-E2A6-4E81-B310-B26AA1A2D080}" type="presOf" srcId="{480F643E-FC1C-46F9-8C82-57747274B298}" destId="{942496C0-3613-45D3-BC49-585393325EEE}" srcOrd="1" destOrd="0" presId="urn:microsoft.com/office/officeart/2005/8/layout/list1"/>
    <dgm:cxn modelId="{2043173F-FA10-469F-8A3A-46354E017D56}" type="presParOf" srcId="{F3F70AFF-31D0-4EDF-880C-510DAC12C4FD}" destId="{92131E85-3BB4-4C31-8CB1-D26211C6E33D}" srcOrd="0" destOrd="0" presId="urn:microsoft.com/office/officeart/2005/8/layout/list1"/>
    <dgm:cxn modelId="{05011C71-59C8-4368-8672-DC7DA9181E85}" type="presParOf" srcId="{92131E85-3BB4-4C31-8CB1-D26211C6E33D}" destId="{19DB91A6-A56A-4DC3-840A-36714C170ED4}" srcOrd="0" destOrd="0" presId="urn:microsoft.com/office/officeart/2005/8/layout/list1"/>
    <dgm:cxn modelId="{9B356299-E8AF-4C54-BEA9-59CB40DA3451}" type="presParOf" srcId="{92131E85-3BB4-4C31-8CB1-D26211C6E33D}" destId="{3B317C99-706A-40DE-AB6A-00188E9B0600}" srcOrd="1" destOrd="0" presId="urn:microsoft.com/office/officeart/2005/8/layout/list1"/>
    <dgm:cxn modelId="{7F2BB989-B6B0-4010-B484-311013D09B04}" type="presParOf" srcId="{F3F70AFF-31D0-4EDF-880C-510DAC12C4FD}" destId="{E0528B35-3996-494A-8082-A77837FC8BC3}" srcOrd="1" destOrd="0" presId="urn:microsoft.com/office/officeart/2005/8/layout/list1"/>
    <dgm:cxn modelId="{628B3D86-D6E5-4D2C-8423-5D911D53A01C}" type="presParOf" srcId="{F3F70AFF-31D0-4EDF-880C-510DAC12C4FD}" destId="{05D448EB-7C65-4747-B4D5-15A3BD12F6E0}" srcOrd="2" destOrd="0" presId="urn:microsoft.com/office/officeart/2005/8/layout/list1"/>
    <dgm:cxn modelId="{DFA9307E-3EA1-4EE1-9944-01FD372D6CA5}" type="presParOf" srcId="{F3F70AFF-31D0-4EDF-880C-510DAC12C4FD}" destId="{C0B45472-7899-498D-AD1B-BB04608AD8A2}" srcOrd="3" destOrd="0" presId="urn:microsoft.com/office/officeart/2005/8/layout/list1"/>
    <dgm:cxn modelId="{6DADB595-CE3F-47EB-8A0D-0FE75678F137}" type="presParOf" srcId="{F3F70AFF-31D0-4EDF-880C-510DAC12C4FD}" destId="{9970EB3D-1773-48F9-9848-B2B152C42060}" srcOrd="4" destOrd="0" presId="urn:microsoft.com/office/officeart/2005/8/layout/list1"/>
    <dgm:cxn modelId="{A0A79DE0-AA4C-49EE-86BA-55AB4B96DEA0}" type="presParOf" srcId="{9970EB3D-1773-48F9-9848-B2B152C42060}" destId="{AC6AEE13-70F1-4B8C-BC47-F4DED7E07CC7}" srcOrd="0" destOrd="0" presId="urn:microsoft.com/office/officeart/2005/8/layout/list1"/>
    <dgm:cxn modelId="{F43139D3-AA13-4F7B-B61A-1AEAFE4F16A3}" type="presParOf" srcId="{9970EB3D-1773-48F9-9848-B2B152C42060}" destId="{F708D2BD-99A9-4958-95A8-B6429B825735}" srcOrd="1" destOrd="0" presId="urn:microsoft.com/office/officeart/2005/8/layout/list1"/>
    <dgm:cxn modelId="{B8AE1A52-A322-49B3-95D3-62221AA07D72}" type="presParOf" srcId="{F3F70AFF-31D0-4EDF-880C-510DAC12C4FD}" destId="{8FD40214-2FF7-421E-A8B3-7ABDC47C4915}" srcOrd="5" destOrd="0" presId="urn:microsoft.com/office/officeart/2005/8/layout/list1"/>
    <dgm:cxn modelId="{D1F85585-5864-4963-816D-658D4729384E}" type="presParOf" srcId="{F3F70AFF-31D0-4EDF-880C-510DAC12C4FD}" destId="{7CFFE811-DD81-43F7-AA68-EFC88C5A47D2}" srcOrd="6" destOrd="0" presId="urn:microsoft.com/office/officeart/2005/8/layout/list1"/>
    <dgm:cxn modelId="{D3C1BA6B-68A4-41BB-A45B-253B95B3803D}" type="presParOf" srcId="{F3F70AFF-31D0-4EDF-880C-510DAC12C4FD}" destId="{6F40108F-1B1D-4973-84AD-19B4AF823410}" srcOrd="7" destOrd="0" presId="urn:microsoft.com/office/officeart/2005/8/layout/list1"/>
    <dgm:cxn modelId="{36D8DDD3-70DC-4CBF-A2BF-5558F176D8D3}" type="presParOf" srcId="{F3F70AFF-31D0-4EDF-880C-510DAC12C4FD}" destId="{A90F3609-A493-4B9D-A2E4-9F7288366E25}" srcOrd="8" destOrd="0" presId="urn:microsoft.com/office/officeart/2005/8/layout/list1"/>
    <dgm:cxn modelId="{BB84FF86-7930-467D-BC6D-2FD749C5341D}" type="presParOf" srcId="{A90F3609-A493-4B9D-A2E4-9F7288366E25}" destId="{CD1D0FCE-6B79-4355-BF88-D60FBAFDC2BF}" srcOrd="0" destOrd="0" presId="urn:microsoft.com/office/officeart/2005/8/layout/list1"/>
    <dgm:cxn modelId="{7D8E1D35-7513-4E8C-81A4-4D2C25540334}" type="presParOf" srcId="{A90F3609-A493-4B9D-A2E4-9F7288366E25}" destId="{942496C0-3613-45D3-BC49-585393325EEE}" srcOrd="1" destOrd="0" presId="urn:microsoft.com/office/officeart/2005/8/layout/list1"/>
    <dgm:cxn modelId="{FAC3A83C-0DAA-4581-B2F5-D2F4CEE1F2F3}" type="presParOf" srcId="{F3F70AFF-31D0-4EDF-880C-510DAC12C4FD}" destId="{1362019E-636A-4A8B-8560-07595ECC4D49}" srcOrd="9" destOrd="0" presId="urn:microsoft.com/office/officeart/2005/8/layout/list1"/>
    <dgm:cxn modelId="{655C79CC-0FCF-425A-9D43-1596ACFC8A05}" type="presParOf" srcId="{F3F70AFF-31D0-4EDF-880C-510DAC12C4FD}" destId="{EF5C9CA4-3F09-4C4A-9A85-736643D26F0D}"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D448EB-7C65-4747-B4D5-15A3BD12F6E0}">
      <dsp:nvSpPr>
        <dsp:cNvPr id="0" name=""/>
        <dsp:cNvSpPr/>
      </dsp:nvSpPr>
      <dsp:spPr>
        <a:xfrm>
          <a:off x="0" y="569959"/>
          <a:ext cx="7776864" cy="8820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3B317C99-706A-40DE-AB6A-00188E9B0600}">
      <dsp:nvSpPr>
        <dsp:cNvPr id="0" name=""/>
        <dsp:cNvSpPr/>
      </dsp:nvSpPr>
      <dsp:spPr>
        <a:xfrm>
          <a:off x="388843" y="53359"/>
          <a:ext cx="7385228" cy="10332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5763" tIns="0" rIns="205763" bIns="0" numCol="1" spcCol="1270" anchor="ctr" anchorCtr="0">
          <a:noAutofit/>
        </a:bodyPr>
        <a:lstStyle/>
        <a:p>
          <a:pPr marL="0" lvl="0" indent="0" algn="l" defTabSz="800100">
            <a:lnSpc>
              <a:spcPct val="90000"/>
            </a:lnSpc>
            <a:spcBef>
              <a:spcPct val="0"/>
            </a:spcBef>
            <a:spcAft>
              <a:spcPct val="35000"/>
            </a:spcAft>
            <a:buNone/>
          </a:pPr>
          <a:r>
            <a:rPr lang="en-GB" sz="1800" b="1" kern="1200" dirty="0">
              <a:latin typeface="Arial" pitchFamily="34" charset="0"/>
              <a:cs typeface="Arial" pitchFamily="34" charset="0"/>
            </a:rPr>
            <a:t>USING INTERNATIONAL RESOURCES TAP INTO CDB</a:t>
          </a:r>
          <a:endParaRPr lang="en-ZA" sz="1800" b="1" kern="1200" dirty="0">
            <a:latin typeface="Arial" pitchFamily="34" charset="0"/>
            <a:cs typeface="Arial" pitchFamily="34" charset="0"/>
          </a:endParaRPr>
        </a:p>
      </dsp:txBody>
      <dsp:txXfrm>
        <a:off x="439280" y="103796"/>
        <a:ext cx="7284354" cy="932326"/>
      </dsp:txXfrm>
    </dsp:sp>
    <dsp:sp modelId="{7CFFE811-DD81-43F7-AA68-EFC88C5A47D2}">
      <dsp:nvSpPr>
        <dsp:cNvPr id="0" name=""/>
        <dsp:cNvSpPr/>
      </dsp:nvSpPr>
      <dsp:spPr>
        <a:xfrm>
          <a:off x="0" y="2157560"/>
          <a:ext cx="7776864" cy="8820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F708D2BD-99A9-4958-95A8-B6429B825735}">
      <dsp:nvSpPr>
        <dsp:cNvPr id="0" name=""/>
        <dsp:cNvSpPr/>
      </dsp:nvSpPr>
      <dsp:spPr>
        <a:xfrm>
          <a:off x="388843" y="1640960"/>
          <a:ext cx="7385228" cy="10332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5763" tIns="0" rIns="205763" bIns="0" numCol="1" spcCol="1270" anchor="ctr" anchorCtr="0">
          <a:noAutofit/>
        </a:bodyPr>
        <a:lstStyle/>
        <a:p>
          <a:pPr marL="0" lvl="0" indent="0" algn="l" defTabSz="800100">
            <a:lnSpc>
              <a:spcPct val="90000"/>
            </a:lnSpc>
            <a:spcBef>
              <a:spcPct val="0"/>
            </a:spcBef>
            <a:spcAft>
              <a:spcPct val="35000"/>
            </a:spcAft>
            <a:buNone/>
          </a:pPr>
          <a:r>
            <a:rPr lang="en-GB" sz="1800" b="1" kern="1200" dirty="0">
              <a:latin typeface="Arial" pitchFamily="34" charset="0"/>
              <a:cs typeface="Arial" pitchFamily="34" charset="0"/>
            </a:rPr>
            <a:t>SETTING ONLINE LINKAGE LEARNER &amp; CUSTOMER</a:t>
          </a:r>
          <a:endParaRPr lang="en-ZA" sz="1800" b="1" kern="1200" dirty="0">
            <a:latin typeface="Arial" pitchFamily="34" charset="0"/>
            <a:cs typeface="Arial" pitchFamily="34" charset="0"/>
          </a:endParaRPr>
        </a:p>
      </dsp:txBody>
      <dsp:txXfrm>
        <a:off x="439280" y="1691397"/>
        <a:ext cx="7284354" cy="932326"/>
      </dsp:txXfrm>
    </dsp:sp>
    <dsp:sp modelId="{EF5C9CA4-3F09-4C4A-9A85-736643D26F0D}">
      <dsp:nvSpPr>
        <dsp:cNvPr id="0" name=""/>
        <dsp:cNvSpPr/>
      </dsp:nvSpPr>
      <dsp:spPr>
        <a:xfrm>
          <a:off x="0" y="3745160"/>
          <a:ext cx="7776864" cy="8820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942496C0-3613-45D3-BC49-585393325EEE}">
      <dsp:nvSpPr>
        <dsp:cNvPr id="0" name=""/>
        <dsp:cNvSpPr/>
      </dsp:nvSpPr>
      <dsp:spPr>
        <a:xfrm>
          <a:off x="385656" y="3272594"/>
          <a:ext cx="7391207" cy="10332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5763" tIns="0" rIns="205763" bIns="0" numCol="1" spcCol="1270" anchor="ctr" anchorCtr="0">
          <a:noAutofit/>
        </a:bodyPr>
        <a:lstStyle/>
        <a:p>
          <a:pPr marL="0" lvl="0" indent="0" algn="l" defTabSz="800100">
            <a:lnSpc>
              <a:spcPct val="90000"/>
            </a:lnSpc>
            <a:spcBef>
              <a:spcPct val="0"/>
            </a:spcBef>
            <a:spcAft>
              <a:spcPct val="35000"/>
            </a:spcAft>
            <a:buNone/>
          </a:pPr>
          <a:r>
            <a:rPr lang="en-GB" sz="1800" b="1" kern="1200" dirty="0">
              <a:latin typeface="Arial" pitchFamily="34" charset="0"/>
              <a:cs typeface="Arial" pitchFamily="34" charset="0"/>
            </a:rPr>
            <a:t>MARKET RESEARCH FER/DTI OFFICES</a:t>
          </a:r>
          <a:endParaRPr lang="en-ZA" sz="1800" b="1" kern="1200" dirty="0">
            <a:latin typeface="Arial" pitchFamily="34" charset="0"/>
            <a:cs typeface="Arial" pitchFamily="34" charset="0"/>
          </a:endParaRPr>
        </a:p>
      </dsp:txBody>
      <dsp:txXfrm>
        <a:off x="436093" y="3323031"/>
        <a:ext cx="7290333" cy="93232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4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83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sz="quarter" idx="1"/>
          </p:nvPr>
        </p:nvSpPr>
        <p:spPr>
          <a:xfrm>
            <a:off x="3850443" y="0"/>
            <a:ext cx="2945659" cy="496830"/>
          </a:xfrm>
          <a:prstGeom prst="rect">
            <a:avLst/>
          </a:prstGeom>
        </p:spPr>
        <p:txBody>
          <a:bodyPr vert="horz" lIns="91440" tIns="45720" rIns="91440" bIns="45720" rtlCol="0"/>
          <a:lstStyle>
            <a:lvl1pPr algn="r">
              <a:defRPr sz="1200"/>
            </a:lvl1pPr>
          </a:lstStyle>
          <a:p>
            <a:fld id="{4BF3FA96-A5F7-425A-A451-44513D6E2BC6}" type="datetimeFigureOut">
              <a:rPr lang="en-ZA" smtClean="0"/>
              <a:pPr/>
              <a:t>2022-06-15</a:t>
            </a:fld>
            <a:endParaRPr lang="en-ZA"/>
          </a:p>
        </p:txBody>
      </p:sp>
      <p:sp>
        <p:nvSpPr>
          <p:cNvPr id="4" name="Footer Placeholder 3"/>
          <p:cNvSpPr>
            <a:spLocks noGrp="1"/>
          </p:cNvSpPr>
          <p:nvPr>
            <p:ph type="ftr" sz="quarter" idx="2"/>
          </p:nvPr>
        </p:nvSpPr>
        <p:spPr>
          <a:xfrm>
            <a:off x="0" y="9431288"/>
            <a:ext cx="2945659" cy="496830"/>
          </a:xfrm>
          <a:prstGeom prst="rect">
            <a:avLst/>
          </a:prstGeom>
        </p:spPr>
        <p:txBody>
          <a:bodyPr vert="horz" lIns="91440" tIns="45720" rIns="91440" bIns="45720" rtlCol="0" anchor="b"/>
          <a:lstStyle>
            <a:lvl1pPr algn="l">
              <a:defRPr sz="1200"/>
            </a:lvl1pPr>
          </a:lstStyle>
          <a:p>
            <a:endParaRPr lang="en-ZA"/>
          </a:p>
        </p:txBody>
      </p:sp>
      <p:sp>
        <p:nvSpPr>
          <p:cNvPr id="5" name="Slide Number Placeholder 4"/>
          <p:cNvSpPr>
            <a:spLocks noGrp="1"/>
          </p:cNvSpPr>
          <p:nvPr>
            <p:ph type="sldNum" sz="quarter" idx="3"/>
          </p:nvPr>
        </p:nvSpPr>
        <p:spPr>
          <a:xfrm>
            <a:off x="3850443" y="9431288"/>
            <a:ext cx="2945659" cy="496830"/>
          </a:xfrm>
          <a:prstGeom prst="rect">
            <a:avLst/>
          </a:prstGeom>
        </p:spPr>
        <p:txBody>
          <a:bodyPr vert="horz" lIns="91440" tIns="45720" rIns="91440" bIns="45720" rtlCol="0" anchor="b"/>
          <a:lstStyle>
            <a:lvl1pPr algn="r">
              <a:defRPr sz="1200"/>
            </a:lvl1pPr>
          </a:lstStyle>
          <a:p>
            <a:fld id="{549F1A8A-B4DB-4EB0-8E88-E8F81CDA5AF0}" type="slidenum">
              <a:rPr lang="en-ZA" smtClean="0"/>
              <a:pPr/>
              <a:t>‹#›</a:t>
            </a:fld>
            <a:endParaRPr lang="en-ZA"/>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91"/>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50443" y="0"/>
            <a:ext cx="2945659" cy="496491"/>
          </a:xfrm>
          <a:prstGeom prst="rect">
            <a:avLst/>
          </a:prstGeom>
        </p:spPr>
        <p:txBody>
          <a:bodyPr vert="horz" lIns="91440" tIns="45720" rIns="91440" bIns="45720" rtlCol="0"/>
          <a:lstStyle>
            <a:lvl1pPr algn="r">
              <a:defRPr sz="1200"/>
            </a:lvl1pPr>
          </a:lstStyle>
          <a:p>
            <a:fld id="{1180D6F8-7B0F-4099-8886-EAAC0EDB33DF}" type="datetimeFigureOut">
              <a:rPr lang="en-ZA" smtClean="0"/>
              <a:pPr/>
              <a:t>2022-06-15</a:t>
            </a:fld>
            <a:endParaRPr lang="en-ZA"/>
          </a:p>
        </p:txBody>
      </p:sp>
      <p:sp>
        <p:nvSpPr>
          <p:cNvPr id="4" name="Slide Image Placeholder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79768" y="4716661"/>
            <a:ext cx="5438140" cy="44684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9431599"/>
            <a:ext cx="2945659" cy="496491"/>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50443" y="9431599"/>
            <a:ext cx="2945659" cy="496491"/>
          </a:xfrm>
          <a:prstGeom prst="rect">
            <a:avLst/>
          </a:prstGeom>
        </p:spPr>
        <p:txBody>
          <a:bodyPr vert="horz" lIns="91440" tIns="45720" rIns="91440" bIns="45720" rtlCol="0" anchor="b"/>
          <a:lstStyle>
            <a:lvl1pPr algn="r">
              <a:defRPr sz="1200"/>
            </a:lvl1pPr>
          </a:lstStyle>
          <a:p>
            <a:fld id="{0E2627C0-431C-47A9-8963-04BC60C135A0}" type="slidenum">
              <a:rPr lang="en-ZA" smtClean="0"/>
              <a:pPr/>
              <a:t>‹#›</a:t>
            </a:fld>
            <a:endParaRPr lang="en-Z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dirty="0"/>
              <a:t>You</a:t>
            </a:r>
            <a:r>
              <a:rPr lang="en-ZA" baseline="0" dirty="0"/>
              <a:t> are Smart </a:t>
            </a:r>
          </a:p>
          <a:p>
            <a:r>
              <a:rPr lang="en-ZA" baseline="0" dirty="0"/>
              <a:t>You are Beautiful </a:t>
            </a:r>
          </a:p>
          <a:p>
            <a:r>
              <a:rPr lang="en-ZA" baseline="0" dirty="0"/>
              <a:t>You are Important </a:t>
            </a:r>
          </a:p>
          <a:p>
            <a:endParaRPr lang="en-ZA" baseline="0" dirty="0"/>
          </a:p>
          <a:p>
            <a:r>
              <a:rPr lang="en-ZA" baseline="0" dirty="0"/>
              <a:t>Good morning Mr. Mandela – Zelda Le Grange</a:t>
            </a:r>
            <a:endParaRPr lang="en-ZA" dirty="0"/>
          </a:p>
        </p:txBody>
      </p:sp>
      <p:sp>
        <p:nvSpPr>
          <p:cNvPr id="4" name="Slide Number Placeholder 3"/>
          <p:cNvSpPr>
            <a:spLocks noGrp="1"/>
          </p:cNvSpPr>
          <p:nvPr>
            <p:ph type="sldNum" sz="quarter" idx="10"/>
          </p:nvPr>
        </p:nvSpPr>
        <p:spPr/>
        <p:txBody>
          <a:bodyPr/>
          <a:lstStyle/>
          <a:p>
            <a:fld id="{0E2627C0-431C-47A9-8963-04BC60C135A0}" type="slidenum">
              <a:rPr lang="en-ZA" smtClean="0"/>
              <a:pPr/>
              <a:t>1</a:t>
            </a:fld>
            <a:endParaRPr lang="en-Z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0E2627C0-431C-47A9-8963-04BC60C135A0}" type="slidenum">
              <a:rPr lang="en-ZA" smtClean="0"/>
              <a:pPr/>
              <a:t>17</a:t>
            </a:fld>
            <a:endParaRPr lang="en-Z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0E2627C0-431C-47A9-8963-04BC60C135A0}" type="slidenum">
              <a:rPr lang="en-ZA" smtClean="0"/>
              <a:pPr/>
              <a:t>18</a:t>
            </a:fld>
            <a:endParaRPr lang="en-ZA"/>
          </a:p>
        </p:txBody>
      </p:sp>
    </p:spTree>
    <p:extLst>
      <p:ext uri="{BB962C8B-B14F-4D97-AF65-F5344CB8AC3E}">
        <p14:creationId xmlns:p14="http://schemas.microsoft.com/office/powerpoint/2010/main" val="26492829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ppt cover.jpg"/>
          <p:cNvPicPr>
            <a:picLocks noChangeAspect="1"/>
          </p:cNvPicPr>
          <p:nvPr userDrawn="1"/>
        </p:nvPicPr>
        <p:blipFill>
          <a:blip r:embed="rId2" cstate="print"/>
          <a:stretch>
            <a:fillRect/>
          </a:stretch>
        </p:blipFill>
        <p:spPr>
          <a:xfrm>
            <a:off x="1116" y="0"/>
            <a:ext cx="9141768" cy="68580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6" descr="ppt text.jpg"/>
          <p:cNvPicPr>
            <a:picLocks noChangeAspect="1"/>
          </p:cNvPicPr>
          <p:nvPr userDrawn="1"/>
        </p:nvPicPr>
        <p:blipFill>
          <a:blip r:embed="rId2" cstate="print"/>
          <a:stretch>
            <a:fillRect/>
          </a:stretch>
        </p:blipFill>
        <p:spPr>
          <a:xfrm>
            <a:off x="1116" y="0"/>
            <a:ext cx="9141768" cy="6858000"/>
          </a:xfrm>
          <a:prstGeom prst="rect">
            <a:avLst/>
          </a:prstGeom>
        </p:spPr>
      </p:pic>
      <p:pic>
        <p:nvPicPr>
          <p:cNvPr id="8" name="Picture 7" descr="ppt graph_divider.jpg"/>
          <p:cNvPicPr>
            <a:picLocks noChangeAspect="1"/>
          </p:cNvPicPr>
          <p:nvPr userDrawn="1"/>
        </p:nvPicPr>
        <p:blipFill>
          <a:blip r:embed="rId3" cstate="print"/>
          <a:stretch>
            <a:fillRect/>
          </a:stretch>
        </p:blipFill>
        <p:spPr>
          <a:xfrm>
            <a:off x="1116" y="0"/>
            <a:ext cx="9141768" cy="68580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7" name="Picture 6" descr="ppt text.jpg"/>
          <p:cNvPicPr>
            <a:picLocks noChangeAspect="1"/>
          </p:cNvPicPr>
          <p:nvPr userDrawn="1"/>
        </p:nvPicPr>
        <p:blipFill>
          <a:blip r:embed="rId2" cstate="print"/>
          <a:stretch>
            <a:fillRect/>
          </a:stretch>
        </p:blipFill>
        <p:spPr>
          <a:xfrm>
            <a:off x="1116" y="0"/>
            <a:ext cx="9141768" cy="6858000"/>
          </a:xfrm>
          <a:prstGeom prst="rect">
            <a:avLst/>
          </a:prstGeom>
        </p:spPr>
      </p:pic>
      <p:pic>
        <p:nvPicPr>
          <p:cNvPr id="8" name="Picture 7" descr="ppt graph_divider.jpg"/>
          <p:cNvPicPr>
            <a:picLocks noChangeAspect="1"/>
          </p:cNvPicPr>
          <p:nvPr userDrawn="1"/>
        </p:nvPicPr>
        <p:blipFill>
          <a:blip r:embed="rId3" cstate="print"/>
          <a:stretch>
            <a:fillRect/>
          </a:stretch>
        </p:blipFill>
        <p:spPr>
          <a:xfrm>
            <a:off x="1116" y="0"/>
            <a:ext cx="9141768" cy="68580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7" name="Picture 6" descr="ppt text.jpg"/>
          <p:cNvPicPr>
            <a:picLocks noChangeAspect="1"/>
          </p:cNvPicPr>
          <p:nvPr userDrawn="1"/>
        </p:nvPicPr>
        <p:blipFill>
          <a:blip r:embed="rId2" cstate="print"/>
          <a:stretch>
            <a:fillRect/>
          </a:stretch>
        </p:blipFill>
        <p:spPr>
          <a:xfrm>
            <a:off x="1116" y="0"/>
            <a:ext cx="9141768" cy="685800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pic>
        <p:nvPicPr>
          <p:cNvPr id="7" name="Picture 6" descr="ppt end slide.jpg"/>
          <p:cNvPicPr>
            <a:picLocks noChangeAspect="1"/>
          </p:cNvPicPr>
          <p:nvPr userDrawn="1"/>
        </p:nvPicPr>
        <p:blipFill>
          <a:blip r:embed="rId2" cstate="print"/>
          <a:stretch>
            <a:fillRect/>
          </a:stretch>
        </p:blipFill>
        <p:spPr>
          <a:xfrm>
            <a:off x="1116" y="0"/>
            <a:ext cx="9141768" cy="685800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ZA"/>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AE39B89-98ED-450D-9764-C8BD18E917E1}" type="datetimeFigureOut">
              <a:rPr lang="en-ZA" smtClean="0"/>
              <a:pPr/>
              <a:t>2022-06-15</a:t>
            </a:fld>
            <a:endParaRPr lang="en-ZA"/>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ZA"/>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3D61445-4B81-4781-98F0-E83436EA6FE2}" type="slidenum">
              <a:rPr lang="en-ZA" smtClean="0"/>
              <a:pPr/>
              <a:t>‹#›</a:t>
            </a:fld>
            <a:endParaRPr lang="en-ZA"/>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500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9" r:id="rId5"/>
    <p:sldLayoutId id="2147483662" r:id="rId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4077072"/>
            <a:ext cx="7884368" cy="2308324"/>
          </a:xfrm>
          <a:prstGeom prst="rect">
            <a:avLst/>
          </a:prstGeom>
          <a:noFill/>
        </p:spPr>
        <p:txBody>
          <a:bodyPr wrap="square" rtlCol="0">
            <a:spAutoFit/>
          </a:bodyPr>
          <a:lstStyle/>
          <a:p>
            <a:pPr algn="ctr"/>
            <a:r>
              <a:rPr lang="en-US" sz="2400" b="1" dirty="0">
                <a:latin typeface="Tahoma" pitchFamily="34" charset="0"/>
                <a:ea typeface="Tahoma" pitchFamily="34" charset="0"/>
                <a:cs typeface="Tahoma" pitchFamily="34" charset="0"/>
              </a:rPr>
              <a:t>PMB CHAMBER GLOBAL EXPORT ACCELLERATOR PROGRAMME (GEAP)</a:t>
            </a:r>
          </a:p>
          <a:p>
            <a:pPr algn="ctr"/>
            <a:endParaRPr lang="en-US" sz="2400" b="1" dirty="0">
              <a:latin typeface="Tahoma" pitchFamily="34" charset="0"/>
              <a:ea typeface="Tahoma" pitchFamily="34" charset="0"/>
              <a:cs typeface="Tahoma" pitchFamily="34" charset="0"/>
            </a:endParaRPr>
          </a:p>
          <a:p>
            <a:pPr algn="ctr"/>
            <a:r>
              <a:rPr lang="en-US" sz="2400" b="1" dirty="0">
                <a:latin typeface="Tahoma" pitchFamily="34" charset="0"/>
                <a:ea typeface="Tahoma" pitchFamily="34" charset="0"/>
                <a:cs typeface="Tahoma" pitchFamily="34" charset="0"/>
              </a:rPr>
              <a:t>RESEARCHING MARKETS</a:t>
            </a:r>
          </a:p>
          <a:p>
            <a:pPr algn="ctr"/>
            <a:endParaRPr lang="en-US" sz="2400" b="1" dirty="0">
              <a:latin typeface="Tahoma" pitchFamily="34" charset="0"/>
              <a:ea typeface="Tahoma" pitchFamily="34" charset="0"/>
              <a:cs typeface="Tahoma" pitchFamily="34" charset="0"/>
            </a:endParaRPr>
          </a:p>
          <a:p>
            <a:pPr algn="ctr"/>
            <a:r>
              <a:rPr lang="en-US" sz="2400" b="1" dirty="0">
                <a:latin typeface="Tahoma" pitchFamily="34" charset="0"/>
                <a:ea typeface="Tahoma" pitchFamily="34" charset="0"/>
                <a:cs typeface="Tahoma" pitchFamily="34" charset="0"/>
              </a:rPr>
              <a:t>17 JUNE 2022</a:t>
            </a:r>
            <a:endParaRPr lang="en-ZA" sz="2400" b="1" dirty="0">
              <a:latin typeface="Tahoma" pitchFamily="34" charset="0"/>
              <a:ea typeface="Tahoma" pitchFamily="34" charset="0"/>
              <a:cs typeface="Tahom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EFDAD57-25C1-4670-9C07-1D064F821E28}"/>
              </a:ext>
            </a:extLst>
          </p:cNvPr>
          <p:cNvSpPr>
            <a:spLocks noGrp="1"/>
          </p:cNvSpPr>
          <p:nvPr>
            <p:ph type="title"/>
          </p:nvPr>
        </p:nvSpPr>
        <p:spPr>
          <a:xfrm>
            <a:off x="457200" y="274638"/>
            <a:ext cx="8229600" cy="1325562"/>
          </a:xfrm>
        </p:spPr>
        <p:txBody>
          <a:bodyPr/>
          <a:lstStyle/>
          <a:p>
            <a:r>
              <a:rPr lang="en-GB" sz="4000" dirty="0"/>
              <a:t>Information Management for Effective Export Marketing (Cont.) </a:t>
            </a:r>
            <a:endParaRPr lang="en-ZA" sz="4000" dirty="0"/>
          </a:p>
        </p:txBody>
      </p:sp>
      <p:sp>
        <p:nvSpPr>
          <p:cNvPr id="3" name="Content Placeholder 2">
            <a:extLst>
              <a:ext uri="{FF2B5EF4-FFF2-40B4-BE49-F238E27FC236}">
                <a16:creationId xmlns:a16="http://schemas.microsoft.com/office/drawing/2014/main" id="{92BA7ED0-51A9-49C8-AEB4-E9F685203455}"/>
              </a:ext>
            </a:extLst>
          </p:cNvPr>
          <p:cNvSpPr>
            <a:spLocks noGrp="1"/>
          </p:cNvSpPr>
          <p:nvPr>
            <p:ph idx="1"/>
          </p:nvPr>
        </p:nvSpPr>
        <p:spPr>
          <a:xfrm>
            <a:off x="457200" y="1844824"/>
            <a:ext cx="8229600" cy="4608512"/>
          </a:xfrm>
        </p:spPr>
        <p:txBody>
          <a:bodyPr/>
          <a:lstStyle/>
          <a:p>
            <a:pPr marL="0" indent="0">
              <a:buNone/>
            </a:pPr>
            <a:r>
              <a:rPr lang="en-GB" sz="2800" dirty="0"/>
              <a:t>6. Commissioning of a research report by an industry expert,</a:t>
            </a:r>
          </a:p>
          <a:p>
            <a:pPr marL="0" indent="0">
              <a:buNone/>
            </a:pPr>
            <a:r>
              <a:rPr lang="en-GB" sz="2800" dirty="0"/>
              <a:t>7. Carrying out structured competitive intelligence</a:t>
            </a:r>
          </a:p>
          <a:p>
            <a:pPr marL="0" indent="0">
              <a:buNone/>
            </a:pPr>
            <a:r>
              <a:rPr lang="en-GB" sz="2800" dirty="0"/>
              <a:t>8. Watching TV news bulletins or documentaries,</a:t>
            </a:r>
          </a:p>
          <a:p>
            <a:pPr marL="0" indent="0">
              <a:buNone/>
            </a:pPr>
            <a:r>
              <a:rPr lang="en-GB" sz="2800" dirty="0"/>
              <a:t>9. Observing buyer behaviour in a foreign market,</a:t>
            </a:r>
          </a:p>
          <a:p>
            <a:pPr marL="0" indent="0">
              <a:buNone/>
            </a:pPr>
            <a:r>
              <a:rPr lang="en-GB" sz="2800" dirty="0"/>
              <a:t>10. Consulting pieces of government legislation pertaining to a particular industry/product group,</a:t>
            </a:r>
          </a:p>
          <a:p>
            <a:pPr marL="0" indent="0">
              <a:buNone/>
            </a:pPr>
            <a:r>
              <a:rPr lang="en-GB" sz="2800" dirty="0"/>
              <a:t>11. Talking to agents/distributors,</a:t>
            </a:r>
          </a:p>
          <a:p>
            <a:pPr marL="0" indent="0">
              <a:buNone/>
            </a:pPr>
            <a:r>
              <a:rPr lang="en-GB" sz="2800" dirty="0"/>
              <a:t>12. Negotiating with potential customers,</a:t>
            </a:r>
          </a:p>
          <a:p>
            <a:endParaRPr lang="en-GB" sz="2800" dirty="0"/>
          </a:p>
        </p:txBody>
      </p:sp>
    </p:spTree>
    <p:extLst>
      <p:ext uri="{BB962C8B-B14F-4D97-AF65-F5344CB8AC3E}">
        <p14:creationId xmlns:p14="http://schemas.microsoft.com/office/powerpoint/2010/main" val="3757028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97844-73D3-41B4-97DD-C5C1D275FA38}"/>
              </a:ext>
            </a:extLst>
          </p:cNvPr>
          <p:cNvSpPr>
            <a:spLocks noGrp="1"/>
          </p:cNvSpPr>
          <p:nvPr>
            <p:ph type="title"/>
          </p:nvPr>
        </p:nvSpPr>
        <p:spPr/>
        <p:txBody>
          <a:bodyPr/>
          <a:lstStyle/>
          <a:p>
            <a:r>
              <a:rPr lang="en-GB" sz="4000" dirty="0"/>
              <a:t>Information Management for Effective Export Marketing (Cont.)</a:t>
            </a:r>
            <a:endParaRPr lang="en-ZA" sz="4000" dirty="0"/>
          </a:p>
        </p:txBody>
      </p:sp>
      <p:sp>
        <p:nvSpPr>
          <p:cNvPr id="3" name="Content Placeholder 2">
            <a:extLst>
              <a:ext uri="{FF2B5EF4-FFF2-40B4-BE49-F238E27FC236}">
                <a16:creationId xmlns:a16="http://schemas.microsoft.com/office/drawing/2014/main" id="{C21D34FE-DE7A-E6E8-5AA2-9298662203A0}"/>
              </a:ext>
            </a:extLst>
          </p:cNvPr>
          <p:cNvSpPr>
            <a:spLocks noGrp="1"/>
          </p:cNvSpPr>
          <p:nvPr>
            <p:ph idx="1"/>
          </p:nvPr>
        </p:nvSpPr>
        <p:spPr/>
        <p:txBody>
          <a:bodyPr/>
          <a:lstStyle/>
          <a:p>
            <a:pPr marL="0" indent="0">
              <a:buNone/>
            </a:pPr>
            <a:r>
              <a:rPr lang="en-GB" sz="2800" dirty="0"/>
              <a:t>13. Liaising with colleagues and potential external service providers,</a:t>
            </a:r>
          </a:p>
          <a:p>
            <a:pPr marL="0" indent="0">
              <a:buNone/>
            </a:pPr>
            <a:r>
              <a:rPr lang="en-GB" sz="2800" dirty="0"/>
              <a:t>14. Carrying out performance appraisals with staff,</a:t>
            </a:r>
          </a:p>
          <a:p>
            <a:pPr marL="0" indent="0">
              <a:buNone/>
            </a:pPr>
            <a:r>
              <a:rPr lang="en-GB" sz="2800" dirty="0"/>
              <a:t>15. Attending a motivational seminar.</a:t>
            </a:r>
          </a:p>
          <a:p>
            <a:endParaRPr lang="en-ZA" dirty="0"/>
          </a:p>
        </p:txBody>
      </p:sp>
    </p:spTree>
    <p:extLst>
      <p:ext uri="{BB962C8B-B14F-4D97-AF65-F5344CB8AC3E}">
        <p14:creationId xmlns:p14="http://schemas.microsoft.com/office/powerpoint/2010/main" val="40682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CAD28-4AD6-41F8-912E-AE8322A0E067}"/>
              </a:ext>
            </a:extLst>
          </p:cNvPr>
          <p:cNvSpPr>
            <a:spLocks noGrp="1"/>
          </p:cNvSpPr>
          <p:nvPr>
            <p:ph type="title"/>
          </p:nvPr>
        </p:nvSpPr>
        <p:spPr>
          <a:xfrm>
            <a:off x="457200" y="274638"/>
            <a:ext cx="8229600" cy="1325562"/>
          </a:xfrm>
        </p:spPr>
        <p:txBody>
          <a:bodyPr/>
          <a:lstStyle/>
          <a:p>
            <a:r>
              <a:rPr lang="en-GB" sz="4000" dirty="0"/>
              <a:t>Difference between Surveillance and Search Methods </a:t>
            </a:r>
            <a:endParaRPr lang="en-ZA" sz="4000" dirty="0"/>
          </a:p>
        </p:txBody>
      </p:sp>
      <p:sp>
        <p:nvSpPr>
          <p:cNvPr id="3" name="Content Placeholder 2">
            <a:extLst>
              <a:ext uri="{FF2B5EF4-FFF2-40B4-BE49-F238E27FC236}">
                <a16:creationId xmlns:a16="http://schemas.microsoft.com/office/drawing/2014/main" id="{45F4F966-9BCC-4EAF-A349-A48225B1BC1A}"/>
              </a:ext>
            </a:extLst>
          </p:cNvPr>
          <p:cNvSpPr>
            <a:spLocks noGrp="1"/>
          </p:cNvSpPr>
          <p:nvPr>
            <p:ph idx="1"/>
          </p:nvPr>
        </p:nvSpPr>
        <p:spPr>
          <a:xfrm>
            <a:off x="457200" y="1600200"/>
            <a:ext cx="8229600" cy="4853136"/>
          </a:xfrm>
        </p:spPr>
        <p:txBody>
          <a:bodyPr/>
          <a:lstStyle/>
          <a:p>
            <a:pPr marL="514350" indent="-514350">
              <a:buAutoNum type="arabicPeriod"/>
            </a:pPr>
            <a:r>
              <a:rPr lang="en-GB" sz="2800" u="sng" dirty="0"/>
              <a:t>Surveillance</a:t>
            </a:r>
            <a:r>
              <a:rPr lang="en-GB" sz="2800" dirty="0"/>
              <a:t> refers to informal information gathering, and is undertaken by suitably experienced and enthusiastic individuals who keep their eyes and ears open for new business opportunities-browsing through newspapers and journals/foraging through the internet, etc,</a:t>
            </a:r>
          </a:p>
          <a:p>
            <a:pPr marL="514350" indent="-514350">
              <a:buAutoNum type="arabicPeriod"/>
            </a:pPr>
            <a:r>
              <a:rPr lang="en-GB" sz="2800" u="sng" dirty="0"/>
              <a:t>Searching</a:t>
            </a:r>
            <a:r>
              <a:rPr lang="en-GB" sz="2800" dirty="0"/>
              <a:t>-a more formal activity which is deliberate in seeking out specific information. Can assume many different forms, from conducting intensive research into a market’s cultural orientation to doing a Google search.</a:t>
            </a:r>
          </a:p>
          <a:p>
            <a:pPr marL="514350" indent="-514350">
              <a:buAutoNum type="arabicPeriod"/>
            </a:pPr>
            <a:endParaRPr lang="en-GB" sz="2800" dirty="0"/>
          </a:p>
        </p:txBody>
      </p:sp>
    </p:spTree>
    <p:extLst>
      <p:ext uri="{BB962C8B-B14F-4D97-AF65-F5344CB8AC3E}">
        <p14:creationId xmlns:p14="http://schemas.microsoft.com/office/powerpoint/2010/main" val="1052042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EAF16-7C07-4477-8414-6D7F5585FD67}"/>
              </a:ext>
            </a:extLst>
          </p:cNvPr>
          <p:cNvSpPr>
            <a:spLocks noGrp="1"/>
          </p:cNvSpPr>
          <p:nvPr>
            <p:ph type="title"/>
          </p:nvPr>
        </p:nvSpPr>
        <p:spPr>
          <a:xfrm>
            <a:off x="457200" y="274638"/>
            <a:ext cx="8229600" cy="1325562"/>
          </a:xfrm>
        </p:spPr>
        <p:txBody>
          <a:bodyPr/>
          <a:lstStyle/>
          <a:p>
            <a:r>
              <a:rPr lang="en-GB" sz="4000" dirty="0"/>
              <a:t>Searching &amp; Surveillance </a:t>
            </a:r>
            <a:endParaRPr lang="en-ZA" sz="4000" dirty="0"/>
          </a:p>
        </p:txBody>
      </p:sp>
      <p:sp>
        <p:nvSpPr>
          <p:cNvPr id="3" name="Content Placeholder 2">
            <a:extLst>
              <a:ext uri="{FF2B5EF4-FFF2-40B4-BE49-F238E27FC236}">
                <a16:creationId xmlns:a16="http://schemas.microsoft.com/office/drawing/2014/main" id="{99DBC5AA-724E-449D-AB13-B53CB0314BCC}"/>
              </a:ext>
            </a:extLst>
          </p:cNvPr>
          <p:cNvSpPr>
            <a:spLocks noGrp="1"/>
          </p:cNvSpPr>
          <p:nvPr>
            <p:ph idx="1"/>
          </p:nvPr>
        </p:nvSpPr>
        <p:spPr>
          <a:xfrm>
            <a:off x="457200" y="1124744"/>
            <a:ext cx="8229600" cy="5001419"/>
          </a:xfrm>
        </p:spPr>
        <p:txBody>
          <a:bodyPr/>
          <a:lstStyle/>
          <a:p>
            <a:pPr marL="0" indent="0">
              <a:buNone/>
            </a:pPr>
            <a:r>
              <a:rPr lang="en-GB" sz="2800" dirty="0"/>
              <a:t>To avoid duplication, the export marketing manager should assign specific responsibility for certain types of information acquisition to particular individuals, based on, for example:</a:t>
            </a:r>
          </a:p>
          <a:p>
            <a:pPr marL="514350" indent="-514350">
              <a:buAutoNum type="arabicPeriod"/>
            </a:pPr>
            <a:r>
              <a:rPr lang="en-GB" sz="2800" dirty="0"/>
              <a:t>Their knowledge of the business,</a:t>
            </a:r>
          </a:p>
          <a:p>
            <a:pPr marL="514350" indent="-514350">
              <a:buAutoNum type="arabicPeriod"/>
            </a:pPr>
            <a:r>
              <a:rPr lang="en-GB" sz="2800" dirty="0"/>
              <a:t>Their area of expertise,</a:t>
            </a:r>
          </a:p>
          <a:p>
            <a:pPr marL="514350" indent="-514350">
              <a:buAutoNum type="arabicPeriod"/>
            </a:pPr>
            <a:r>
              <a:rPr lang="en-GB" sz="2800" dirty="0"/>
              <a:t>Their ability to speak one/more foreign languages,</a:t>
            </a:r>
          </a:p>
          <a:p>
            <a:pPr marL="514350" indent="-514350">
              <a:buAutoNum type="arabicPeriod"/>
            </a:pPr>
            <a:r>
              <a:rPr lang="en-GB" sz="2800" dirty="0"/>
              <a:t>The frequency with which they travel to certain locations,</a:t>
            </a:r>
          </a:p>
          <a:p>
            <a:pPr marL="514350" indent="-514350">
              <a:buAutoNum type="arabicPeriod"/>
            </a:pPr>
            <a:r>
              <a:rPr lang="en-GB" sz="2800" dirty="0"/>
              <a:t>Their line or functional authority,</a:t>
            </a:r>
          </a:p>
          <a:p>
            <a:pPr marL="514350" indent="-514350">
              <a:buAutoNum type="arabicPeriod"/>
            </a:pPr>
            <a:endParaRPr lang="en-GB" sz="2800" dirty="0"/>
          </a:p>
        </p:txBody>
      </p:sp>
    </p:spTree>
    <p:extLst>
      <p:ext uri="{BB962C8B-B14F-4D97-AF65-F5344CB8AC3E}">
        <p14:creationId xmlns:p14="http://schemas.microsoft.com/office/powerpoint/2010/main" val="55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2C9CD-A025-A103-EF7E-14FD817A5D16}"/>
              </a:ext>
            </a:extLst>
          </p:cNvPr>
          <p:cNvSpPr>
            <a:spLocks noGrp="1"/>
          </p:cNvSpPr>
          <p:nvPr>
            <p:ph type="title"/>
          </p:nvPr>
        </p:nvSpPr>
        <p:spPr/>
        <p:txBody>
          <a:bodyPr/>
          <a:lstStyle/>
          <a:p>
            <a:r>
              <a:rPr lang="en-ZA" sz="4000" dirty="0"/>
              <a:t>Searching &amp; Surveillance (Cont.)</a:t>
            </a:r>
          </a:p>
        </p:txBody>
      </p:sp>
      <p:sp>
        <p:nvSpPr>
          <p:cNvPr id="3" name="Content Placeholder 2">
            <a:extLst>
              <a:ext uri="{FF2B5EF4-FFF2-40B4-BE49-F238E27FC236}">
                <a16:creationId xmlns:a16="http://schemas.microsoft.com/office/drawing/2014/main" id="{8045E2AC-6220-2DD1-2B1A-FCE932F0EFB6}"/>
              </a:ext>
            </a:extLst>
          </p:cNvPr>
          <p:cNvSpPr>
            <a:spLocks noGrp="1"/>
          </p:cNvSpPr>
          <p:nvPr>
            <p:ph idx="1"/>
          </p:nvPr>
        </p:nvSpPr>
        <p:spPr/>
        <p:txBody>
          <a:bodyPr/>
          <a:lstStyle/>
          <a:p>
            <a:pPr marL="0" indent="0">
              <a:buNone/>
            </a:pPr>
            <a:r>
              <a:rPr lang="en-ZA" sz="2800" dirty="0"/>
              <a:t>6. Their report writing, presentation or computer skills,</a:t>
            </a:r>
          </a:p>
          <a:p>
            <a:pPr marL="0" indent="0">
              <a:buNone/>
            </a:pPr>
            <a:r>
              <a:rPr lang="en-ZA" sz="2800" dirty="0"/>
              <a:t>7. Their seniority in the organization and the frequency with which they attend strategic meetings and workshops.</a:t>
            </a:r>
          </a:p>
          <a:p>
            <a:pPr marL="0" indent="0">
              <a:buNone/>
            </a:pPr>
            <a:r>
              <a:rPr lang="en-ZA" sz="2800" dirty="0"/>
              <a:t>A great deal of business intelligence is acquired though personal interactions with other people. Creating short summaries of foreign market visits, strategic meetings and presentations attended, and recording personal impressions whilst they are still fresh can also aid the decision-making process.</a:t>
            </a:r>
          </a:p>
        </p:txBody>
      </p:sp>
    </p:spTree>
    <p:extLst>
      <p:ext uri="{BB962C8B-B14F-4D97-AF65-F5344CB8AC3E}">
        <p14:creationId xmlns:p14="http://schemas.microsoft.com/office/powerpoint/2010/main" val="2458605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A959B-FABE-C465-570E-61DC76357E3D}"/>
              </a:ext>
            </a:extLst>
          </p:cNvPr>
          <p:cNvSpPr>
            <a:spLocks noGrp="1"/>
          </p:cNvSpPr>
          <p:nvPr>
            <p:ph type="title"/>
          </p:nvPr>
        </p:nvSpPr>
        <p:spPr/>
        <p:txBody>
          <a:bodyPr/>
          <a:lstStyle/>
          <a:p>
            <a:r>
              <a:rPr lang="en-GB" sz="4000" dirty="0"/>
              <a:t>Main Forms of </a:t>
            </a:r>
            <a:r>
              <a:rPr lang="en-GB" sz="4000" dirty="0" err="1"/>
              <a:t>Compet</a:t>
            </a:r>
            <a:r>
              <a:rPr lang="en-GB" sz="4000" dirty="0"/>
              <a:t>. Alliance:         A-</a:t>
            </a:r>
            <a:r>
              <a:rPr lang="en-GB" sz="4000" b="1" dirty="0"/>
              <a:t>Licensing</a:t>
            </a:r>
            <a:endParaRPr lang="en-ZA" sz="4000" b="1" dirty="0"/>
          </a:p>
        </p:txBody>
      </p:sp>
      <p:sp>
        <p:nvSpPr>
          <p:cNvPr id="3" name="Content Placeholder 2">
            <a:extLst>
              <a:ext uri="{FF2B5EF4-FFF2-40B4-BE49-F238E27FC236}">
                <a16:creationId xmlns:a16="http://schemas.microsoft.com/office/drawing/2014/main" id="{F809116D-7C2A-0E31-57C6-2E35D2358BCA}"/>
              </a:ext>
            </a:extLst>
          </p:cNvPr>
          <p:cNvSpPr>
            <a:spLocks noGrp="1"/>
          </p:cNvSpPr>
          <p:nvPr>
            <p:ph idx="1"/>
          </p:nvPr>
        </p:nvSpPr>
        <p:spPr>
          <a:xfrm>
            <a:off x="457200" y="1556792"/>
            <a:ext cx="8229600" cy="5301208"/>
          </a:xfrm>
        </p:spPr>
        <p:txBody>
          <a:bodyPr/>
          <a:lstStyle/>
          <a:p>
            <a:pPr marL="0" indent="0">
              <a:buNone/>
            </a:pPr>
            <a:r>
              <a:rPr lang="en-GB" sz="2800" dirty="0"/>
              <a:t>Licensing-one company (licensor) permits another (licensee) to use a </a:t>
            </a:r>
            <a:r>
              <a:rPr lang="en-GB" sz="2800" dirty="0" err="1"/>
              <a:t>manuf</a:t>
            </a:r>
            <a:r>
              <a:rPr lang="en-GB" sz="2800" dirty="0"/>
              <a:t> process, trade mark, a copyright-protected work, technical know-how and/or some other asset in exchange for a fee or a royalty.</a:t>
            </a:r>
          </a:p>
          <a:p>
            <a:pPr marL="0" indent="0">
              <a:buNone/>
            </a:pPr>
            <a:r>
              <a:rPr lang="en-ZA" sz="2800" dirty="0"/>
              <a:t>From licensor’s point of view, licensing is generally viewed as a low-risk, low-reward means of entering target markets. By using companies in a particular target market as a conduit for it’s product offering, the licensor avoids the cost and risk associated with market development. The licensee gains access to foreign technology and know-how in return for a relatively small investment. </a:t>
            </a:r>
          </a:p>
          <a:p>
            <a:pPr marL="0" indent="0">
              <a:buNone/>
            </a:pPr>
            <a:endParaRPr lang="en-ZA" sz="2800" dirty="0"/>
          </a:p>
        </p:txBody>
      </p:sp>
    </p:spTree>
    <p:extLst>
      <p:ext uri="{BB962C8B-B14F-4D97-AF65-F5344CB8AC3E}">
        <p14:creationId xmlns:p14="http://schemas.microsoft.com/office/powerpoint/2010/main" val="3110392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A4913-30D8-F35A-E27A-C9E70AD1BB4F}"/>
              </a:ext>
            </a:extLst>
          </p:cNvPr>
          <p:cNvSpPr>
            <a:spLocks noGrp="1"/>
          </p:cNvSpPr>
          <p:nvPr>
            <p:ph type="title"/>
          </p:nvPr>
        </p:nvSpPr>
        <p:spPr/>
        <p:txBody>
          <a:bodyPr/>
          <a:lstStyle/>
          <a:p>
            <a:r>
              <a:rPr lang="en-ZA" sz="4000" dirty="0"/>
              <a:t>Franchising is a convenient option from Franchisee’s perspective when:</a:t>
            </a:r>
          </a:p>
        </p:txBody>
      </p:sp>
      <p:sp>
        <p:nvSpPr>
          <p:cNvPr id="3" name="Content Placeholder 2">
            <a:extLst>
              <a:ext uri="{FF2B5EF4-FFF2-40B4-BE49-F238E27FC236}">
                <a16:creationId xmlns:a16="http://schemas.microsoft.com/office/drawing/2014/main" id="{E4A43D93-CD3C-5EDF-7F78-6BA54C41F645}"/>
              </a:ext>
            </a:extLst>
          </p:cNvPr>
          <p:cNvSpPr>
            <a:spLocks noGrp="1"/>
          </p:cNvSpPr>
          <p:nvPr>
            <p:ph idx="1"/>
          </p:nvPr>
        </p:nvSpPr>
        <p:spPr/>
        <p:txBody>
          <a:bodyPr/>
          <a:lstStyle/>
          <a:p>
            <a:pPr marL="514350" indent="-514350">
              <a:buAutoNum type="arabicPeriod"/>
            </a:pPr>
            <a:r>
              <a:rPr lang="en-ZA" sz="2800" dirty="0"/>
              <a:t>The individual lacks the financial resources and business acumen to start an operation from scratch,</a:t>
            </a:r>
          </a:p>
          <a:p>
            <a:pPr marL="514350" indent="-514350">
              <a:buAutoNum type="arabicPeriod"/>
            </a:pPr>
            <a:r>
              <a:rPr lang="en-ZA" sz="2800" dirty="0"/>
              <a:t>The individual is retiring/has been retrenched from the corporate world and is seeking a new employment opportunity which has the potential to generate fairly rapid returns.</a:t>
            </a:r>
          </a:p>
        </p:txBody>
      </p:sp>
    </p:spTree>
    <p:extLst>
      <p:ext uri="{BB962C8B-B14F-4D97-AF65-F5344CB8AC3E}">
        <p14:creationId xmlns:p14="http://schemas.microsoft.com/office/powerpoint/2010/main" val="8318580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A76C135-31ED-443D-A1EF-18FABC328558}"/>
              </a:ext>
            </a:extLst>
          </p:cNvPr>
          <p:cNvSpPr txBox="1"/>
          <p:nvPr/>
        </p:nvSpPr>
        <p:spPr>
          <a:xfrm>
            <a:off x="1259632" y="980728"/>
            <a:ext cx="6840760" cy="4401205"/>
          </a:xfrm>
          <a:prstGeom prst="rect">
            <a:avLst/>
          </a:prstGeom>
          <a:noFill/>
        </p:spPr>
        <p:txBody>
          <a:bodyPr wrap="square" rtlCol="0">
            <a:spAutoFit/>
          </a:bodyPr>
          <a:lstStyle/>
          <a:p>
            <a:r>
              <a:rPr lang="en-ZA" sz="4000" b="1" dirty="0">
                <a:latin typeface="Arial" panose="020B0604020202020204" pitchFamily="34" charset="0"/>
                <a:cs typeface="Arial" panose="020B0604020202020204" pitchFamily="34" charset="0"/>
              </a:rPr>
              <a:t>François </a:t>
            </a:r>
            <a:r>
              <a:rPr lang="en-ZA" sz="4000" b="1" dirty="0" err="1">
                <a:latin typeface="Arial" panose="020B0604020202020204" pitchFamily="34" charset="0"/>
                <a:cs typeface="Arial" panose="020B0604020202020204" pitchFamily="34" charset="0"/>
              </a:rPr>
              <a:t>Biétrix</a:t>
            </a:r>
            <a:r>
              <a:rPr lang="en-ZA" sz="4000" b="1" dirty="0">
                <a:latin typeface="Arial" panose="020B0604020202020204" pitchFamily="34" charset="0"/>
                <a:cs typeface="Arial" panose="020B0604020202020204" pitchFamily="34" charset="0"/>
              </a:rPr>
              <a:t>			</a:t>
            </a:r>
          </a:p>
          <a:p>
            <a:endParaRPr lang="en-ZA" sz="4000" b="1" dirty="0">
              <a:latin typeface="Arial" panose="020B0604020202020204" pitchFamily="34" charset="0"/>
              <a:cs typeface="Arial" panose="020B0604020202020204" pitchFamily="34" charset="0"/>
            </a:endParaRPr>
          </a:p>
          <a:p>
            <a:r>
              <a:rPr lang="en-ZA" sz="4000" b="1" dirty="0">
                <a:latin typeface="Arial" panose="020B0604020202020204" pitchFamily="34" charset="0"/>
                <a:cs typeface="Arial" panose="020B0604020202020204" pitchFamily="34" charset="0"/>
              </a:rPr>
              <a:t>Tel: (031) 368-9650</a:t>
            </a:r>
          </a:p>
          <a:p>
            <a:endParaRPr lang="en-ZA" sz="4000" b="1" dirty="0">
              <a:latin typeface="Arial" panose="020B0604020202020204" pitchFamily="34" charset="0"/>
              <a:cs typeface="Arial" panose="020B0604020202020204" pitchFamily="34" charset="0"/>
            </a:endParaRPr>
          </a:p>
          <a:p>
            <a:r>
              <a:rPr lang="en-ZA" sz="4000" b="1" dirty="0">
                <a:latin typeface="Arial" panose="020B0604020202020204" pitchFamily="34" charset="0"/>
                <a:cs typeface="Arial" panose="020B0604020202020204" pitchFamily="34" charset="0"/>
              </a:rPr>
              <a:t>Cell: 082 465 5595</a:t>
            </a:r>
          </a:p>
          <a:p>
            <a:endParaRPr lang="en-ZA" sz="4000" b="1" dirty="0">
              <a:latin typeface="Arial" panose="020B0604020202020204" pitchFamily="34" charset="0"/>
              <a:cs typeface="Arial" panose="020B0604020202020204" pitchFamily="34" charset="0"/>
            </a:endParaRPr>
          </a:p>
          <a:p>
            <a:r>
              <a:rPr lang="en-ZA" sz="4000" b="1" dirty="0" err="1">
                <a:latin typeface="Arial" panose="020B0604020202020204" pitchFamily="34" charset="0"/>
                <a:cs typeface="Arial" panose="020B0604020202020204" pitchFamily="34" charset="0"/>
              </a:rPr>
              <a:t>Email:francois@tikzn.co.za</a:t>
            </a:r>
            <a:endParaRPr lang="en-ZA"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6252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3"/>
          <p:cNvSpPr txBox="1">
            <a:spLocks noChangeArrowheads="1"/>
          </p:cNvSpPr>
          <p:nvPr/>
        </p:nvSpPr>
        <p:spPr bwMode="auto">
          <a:xfrm>
            <a:off x="323850" y="476250"/>
            <a:ext cx="8820150" cy="523875"/>
          </a:xfrm>
          <a:prstGeom prst="rect">
            <a:avLst/>
          </a:prstGeom>
          <a:noFill/>
          <a:ln w="9525">
            <a:noFill/>
            <a:miter lim="800000"/>
            <a:headEnd/>
            <a:tailEnd/>
          </a:ln>
        </p:spPr>
        <p:txBody>
          <a:bodyPr>
            <a:spAutoFit/>
          </a:bodyPr>
          <a:lstStyle/>
          <a:p>
            <a:endParaRPr lang="en-ZA" sz="2800">
              <a:latin typeface="HelveticaNeueLT Std Lt Ext"/>
              <a:cs typeface="Arial" pitchFamily="34" charset="0"/>
            </a:endParaRPr>
          </a:p>
        </p:txBody>
      </p:sp>
      <p:sp>
        <p:nvSpPr>
          <p:cNvPr id="7171" name="Rectangle 5"/>
          <p:cNvSpPr>
            <a:spLocks noChangeArrowheads="1"/>
          </p:cNvSpPr>
          <p:nvPr/>
        </p:nvSpPr>
        <p:spPr bwMode="auto">
          <a:xfrm>
            <a:off x="0" y="404813"/>
            <a:ext cx="9036050" cy="584200"/>
          </a:xfrm>
          <a:prstGeom prst="rect">
            <a:avLst/>
          </a:prstGeom>
          <a:noFill/>
          <a:ln w="9525">
            <a:noFill/>
            <a:miter lim="800000"/>
            <a:headEnd/>
            <a:tailEnd/>
          </a:ln>
        </p:spPr>
        <p:txBody>
          <a:bodyPr>
            <a:spAutoFit/>
          </a:bodyPr>
          <a:lstStyle/>
          <a:p>
            <a:pPr algn="ctr"/>
            <a:r>
              <a:rPr lang="en-US" sz="3200" b="1" dirty="0">
                <a:cs typeface="Arial" pitchFamily="34" charset="0"/>
              </a:rPr>
              <a:t>AGENDA</a:t>
            </a:r>
            <a:endParaRPr lang="en-ZA" sz="3200" b="1" dirty="0">
              <a:cs typeface="Arial" pitchFamily="34" charset="0"/>
            </a:endParaRPr>
          </a:p>
        </p:txBody>
      </p:sp>
      <p:sp>
        <p:nvSpPr>
          <p:cNvPr id="7172" name="TextBox 4"/>
          <p:cNvSpPr txBox="1">
            <a:spLocks noChangeArrowheads="1"/>
          </p:cNvSpPr>
          <p:nvPr/>
        </p:nvSpPr>
        <p:spPr bwMode="auto">
          <a:xfrm>
            <a:off x="611188" y="404813"/>
            <a:ext cx="8856662" cy="1384300"/>
          </a:xfrm>
          <a:prstGeom prst="rect">
            <a:avLst/>
          </a:prstGeom>
          <a:noFill/>
          <a:ln w="9525">
            <a:noFill/>
            <a:miter lim="800000"/>
            <a:headEnd/>
            <a:tailEnd/>
          </a:ln>
        </p:spPr>
        <p:txBody>
          <a:bodyPr>
            <a:spAutoFit/>
          </a:bodyPr>
          <a:lstStyle/>
          <a:p>
            <a:endParaRPr lang="en-US" sz="1400" b="1">
              <a:latin typeface="Arial Narrow" pitchFamily="34" charset="0"/>
              <a:ea typeface="MS PGothic" pitchFamily="34" charset="-128"/>
            </a:endParaRPr>
          </a:p>
          <a:p>
            <a:endParaRPr lang="en-US" sz="1400" b="1">
              <a:latin typeface="Arial Narrow" pitchFamily="34" charset="0"/>
              <a:ea typeface="MS PGothic" pitchFamily="34" charset="-128"/>
            </a:endParaRPr>
          </a:p>
          <a:p>
            <a:endParaRPr lang="en-US" sz="1400" b="1">
              <a:latin typeface="Arial Narrow" pitchFamily="34" charset="0"/>
              <a:ea typeface="MS PGothic" pitchFamily="34" charset="-128"/>
            </a:endParaRPr>
          </a:p>
          <a:p>
            <a:endParaRPr lang="en-US" sz="1400" b="1">
              <a:latin typeface="Arial Narrow" pitchFamily="34" charset="0"/>
              <a:ea typeface="MS PGothic" pitchFamily="34" charset="-128"/>
            </a:endParaRPr>
          </a:p>
          <a:p>
            <a:endParaRPr lang="en-US" sz="1400" b="1">
              <a:latin typeface="Arial Narrow" pitchFamily="34" charset="0"/>
              <a:ea typeface="MS PGothic" pitchFamily="34" charset="-128"/>
            </a:endParaRPr>
          </a:p>
          <a:p>
            <a:endParaRPr lang="en-US" sz="1400" b="1">
              <a:latin typeface="Arial Narrow" pitchFamily="34" charset="0"/>
              <a:ea typeface="MS PGothic" pitchFamily="34" charset="-128"/>
            </a:endParaRPr>
          </a:p>
        </p:txBody>
      </p:sp>
      <p:graphicFrame>
        <p:nvGraphicFramePr>
          <p:cNvPr id="5" name="Diagram 4"/>
          <p:cNvGraphicFramePr/>
          <p:nvPr>
            <p:extLst>
              <p:ext uri="{D42A27DB-BD31-4B8C-83A1-F6EECF244321}">
                <p14:modId xmlns:p14="http://schemas.microsoft.com/office/powerpoint/2010/main" val="2036964671"/>
              </p:ext>
            </p:extLst>
          </p:nvPr>
        </p:nvGraphicFramePr>
        <p:xfrm>
          <a:off x="683568" y="1006760"/>
          <a:ext cx="7776864"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53951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400B9-30FF-4D8B-96FD-2F8E7F100F46}"/>
              </a:ext>
            </a:extLst>
          </p:cNvPr>
          <p:cNvSpPr>
            <a:spLocks noGrp="1"/>
          </p:cNvSpPr>
          <p:nvPr>
            <p:ph type="title"/>
          </p:nvPr>
        </p:nvSpPr>
        <p:spPr/>
        <p:txBody>
          <a:bodyPr/>
          <a:lstStyle/>
          <a:p>
            <a:r>
              <a:rPr lang="en-GB" sz="4000" dirty="0"/>
              <a:t>Redefining Research Function for Today’s Business Climate</a:t>
            </a:r>
            <a:endParaRPr lang="en-ZA" sz="4000" dirty="0"/>
          </a:p>
        </p:txBody>
      </p:sp>
      <p:sp>
        <p:nvSpPr>
          <p:cNvPr id="3" name="Content Placeholder 2">
            <a:extLst>
              <a:ext uri="{FF2B5EF4-FFF2-40B4-BE49-F238E27FC236}">
                <a16:creationId xmlns:a16="http://schemas.microsoft.com/office/drawing/2014/main" id="{09418781-F77B-4851-A71E-FF9228F75B7F}"/>
              </a:ext>
            </a:extLst>
          </p:cNvPr>
          <p:cNvSpPr>
            <a:spLocks noGrp="1"/>
          </p:cNvSpPr>
          <p:nvPr>
            <p:ph idx="1"/>
          </p:nvPr>
        </p:nvSpPr>
        <p:spPr/>
        <p:txBody>
          <a:bodyPr/>
          <a:lstStyle/>
          <a:p>
            <a:pPr marL="0" indent="0">
              <a:buNone/>
            </a:pPr>
            <a:r>
              <a:rPr lang="en-GB" sz="2800" dirty="0"/>
              <a:t>Research is critical because it fuels knowledge and understanding of your industry and target market segments,</a:t>
            </a:r>
          </a:p>
          <a:p>
            <a:pPr marL="0" indent="0">
              <a:buNone/>
            </a:pPr>
            <a:r>
              <a:rPr lang="en-GB" sz="2800" dirty="0"/>
              <a:t>More &amp; more people are assuming the responsibility for gathering information that could assist their businesses achieve their goals,</a:t>
            </a:r>
          </a:p>
          <a:p>
            <a:pPr marL="0" indent="0">
              <a:buNone/>
            </a:pPr>
            <a:r>
              <a:rPr lang="en-GB" sz="2800" dirty="0"/>
              <a:t>Research is becoming integral part of each division’s operation, with the allocation of special research by research units operating independently of the organization’s functional divisions being on the wane.</a:t>
            </a:r>
          </a:p>
          <a:p>
            <a:pPr marL="0" indent="0">
              <a:buNone/>
            </a:pPr>
            <a:endParaRPr lang="en-GB" sz="2800" dirty="0"/>
          </a:p>
          <a:p>
            <a:endParaRPr lang="en-ZA" dirty="0"/>
          </a:p>
        </p:txBody>
      </p:sp>
    </p:spTree>
    <p:extLst>
      <p:ext uri="{BB962C8B-B14F-4D97-AF65-F5344CB8AC3E}">
        <p14:creationId xmlns:p14="http://schemas.microsoft.com/office/powerpoint/2010/main" val="2595186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C6E3D9C-332D-4BCB-9BE4-50687461D0CB}"/>
              </a:ext>
            </a:extLst>
          </p:cNvPr>
          <p:cNvSpPr>
            <a:spLocks noGrp="1"/>
          </p:cNvSpPr>
          <p:nvPr>
            <p:ph type="title"/>
          </p:nvPr>
        </p:nvSpPr>
        <p:spPr>
          <a:xfrm>
            <a:off x="457200" y="274638"/>
            <a:ext cx="8229600" cy="1282154"/>
          </a:xfrm>
        </p:spPr>
        <p:txBody>
          <a:bodyPr/>
          <a:lstStyle/>
          <a:p>
            <a:r>
              <a:rPr lang="en-GB" sz="4000" dirty="0"/>
              <a:t>Reasons for Decentralisation of Research Function</a:t>
            </a:r>
            <a:endParaRPr lang="en-ZA" sz="4000" dirty="0"/>
          </a:p>
        </p:txBody>
      </p:sp>
      <p:sp>
        <p:nvSpPr>
          <p:cNvPr id="3" name="Content Placeholder 2">
            <a:extLst>
              <a:ext uri="{FF2B5EF4-FFF2-40B4-BE49-F238E27FC236}">
                <a16:creationId xmlns:a16="http://schemas.microsoft.com/office/drawing/2014/main" id="{F9D27CD1-A9C7-4A70-ACF9-F59738A417EE}"/>
              </a:ext>
            </a:extLst>
          </p:cNvPr>
          <p:cNvSpPr>
            <a:spLocks noGrp="1"/>
          </p:cNvSpPr>
          <p:nvPr>
            <p:ph idx="1"/>
          </p:nvPr>
        </p:nvSpPr>
        <p:spPr>
          <a:xfrm>
            <a:off x="457200" y="1556792"/>
            <a:ext cx="8229600" cy="4569371"/>
          </a:xfrm>
        </p:spPr>
        <p:txBody>
          <a:bodyPr/>
          <a:lstStyle/>
          <a:p>
            <a:pPr marL="514350" indent="-514350">
              <a:buAutoNum type="arabicPeriod"/>
            </a:pPr>
            <a:r>
              <a:rPr lang="en-GB" sz="2800" dirty="0"/>
              <a:t>Volume of Information,</a:t>
            </a:r>
          </a:p>
          <a:p>
            <a:pPr marL="514350" indent="-514350">
              <a:buAutoNum type="arabicPeriod"/>
            </a:pPr>
            <a:r>
              <a:rPr lang="en-GB" sz="2800" dirty="0"/>
              <a:t>Complexity of Information,</a:t>
            </a:r>
          </a:p>
          <a:p>
            <a:pPr marL="514350" indent="-514350">
              <a:buAutoNum type="arabicPeriod"/>
            </a:pPr>
            <a:r>
              <a:rPr lang="en-GB" sz="2800" dirty="0"/>
              <a:t>The need for quick responses</a:t>
            </a:r>
          </a:p>
          <a:p>
            <a:pPr marL="0" indent="0">
              <a:buNone/>
            </a:pPr>
            <a:r>
              <a:rPr lang="en-GB" sz="2800" dirty="0"/>
              <a:t>Managers are under increasing pressure to structure their businesses in a way that facilitates research and information-sharing.</a:t>
            </a:r>
          </a:p>
          <a:p>
            <a:pPr marL="0" indent="0">
              <a:buNone/>
            </a:pPr>
            <a:r>
              <a:rPr lang="en-GB" sz="2800" dirty="0"/>
              <a:t>If skilfully executed, research and information management can be an important tool in achieving enduring competitive advantage.</a:t>
            </a:r>
          </a:p>
        </p:txBody>
      </p:sp>
    </p:spTree>
    <p:extLst>
      <p:ext uri="{BB962C8B-B14F-4D97-AF65-F5344CB8AC3E}">
        <p14:creationId xmlns:p14="http://schemas.microsoft.com/office/powerpoint/2010/main" val="2379694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92AC6-82C2-4F7D-9541-536AD4EF113C}"/>
              </a:ext>
            </a:extLst>
          </p:cNvPr>
          <p:cNvSpPr>
            <a:spLocks noGrp="1"/>
          </p:cNvSpPr>
          <p:nvPr>
            <p:ph type="title"/>
          </p:nvPr>
        </p:nvSpPr>
        <p:spPr>
          <a:xfrm>
            <a:off x="457200" y="274638"/>
            <a:ext cx="8229600" cy="634082"/>
          </a:xfrm>
        </p:spPr>
        <p:txBody>
          <a:bodyPr/>
          <a:lstStyle/>
          <a:p>
            <a:r>
              <a:rPr lang="en-GB" sz="4000" dirty="0"/>
              <a:t>Stages in the Export Marketing Process</a:t>
            </a:r>
            <a:endParaRPr lang="en-ZA" sz="4000" dirty="0"/>
          </a:p>
        </p:txBody>
      </p:sp>
      <p:sp>
        <p:nvSpPr>
          <p:cNvPr id="3" name="Content Placeholder 2">
            <a:extLst>
              <a:ext uri="{FF2B5EF4-FFF2-40B4-BE49-F238E27FC236}">
                <a16:creationId xmlns:a16="http://schemas.microsoft.com/office/drawing/2014/main" id="{A4DFBAE0-790F-4B9C-AA62-DA479518A5D8}"/>
              </a:ext>
            </a:extLst>
          </p:cNvPr>
          <p:cNvSpPr>
            <a:spLocks noGrp="1"/>
          </p:cNvSpPr>
          <p:nvPr>
            <p:ph idx="1"/>
          </p:nvPr>
        </p:nvSpPr>
        <p:spPr>
          <a:xfrm>
            <a:off x="457200" y="1124744"/>
            <a:ext cx="8229600" cy="5328592"/>
          </a:xfrm>
        </p:spPr>
        <p:txBody>
          <a:bodyPr/>
          <a:lstStyle/>
          <a:p>
            <a:pPr marL="514350" indent="-514350">
              <a:buAutoNum type="arabicPeriod"/>
            </a:pPr>
            <a:r>
              <a:rPr lang="en-GB" sz="2800" dirty="0"/>
              <a:t>Define the export marketing objectives, i.e. if a key</a:t>
            </a:r>
          </a:p>
          <a:p>
            <a:pPr marL="0" indent="0">
              <a:buNone/>
            </a:pPr>
            <a:r>
              <a:rPr lang="en-GB" sz="2800" dirty="0"/>
              <a:t>objective is the establishment of a distribution channel, then research might be conducted into:</a:t>
            </a:r>
          </a:p>
          <a:p>
            <a:pPr marL="0" indent="0">
              <a:buNone/>
            </a:pPr>
            <a:r>
              <a:rPr lang="en-GB" sz="2800" dirty="0"/>
              <a:t>-The distribution culture,</a:t>
            </a:r>
          </a:p>
          <a:p>
            <a:pPr marL="0" indent="0">
              <a:buNone/>
            </a:pPr>
            <a:r>
              <a:rPr lang="en-GB" sz="2800" dirty="0"/>
              <a:t>-Potential agents and distributors in the product line,</a:t>
            </a:r>
          </a:p>
          <a:p>
            <a:pPr marL="0" indent="0">
              <a:buNone/>
            </a:pPr>
            <a:r>
              <a:rPr lang="en-GB" sz="2800" dirty="0"/>
              <a:t>-Legal requirements in the TM,</a:t>
            </a:r>
          </a:p>
          <a:p>
            <a:pPr marL="0" indent="0">
              <a:buNone/>
            </a:pPr>
            <a:r>
              <a:rPr lang="en-GB" sz="2800" dirty="0"/>
              <a:t>-The state of the TM’s physical/telecom infrastructure.</a:t>
            </a:r>
          </a:p>
          <a:p>
            <a:pPr marL="0" indent="0">
              <a:buNone/>
            </a:pPr>
            <a:r>
              <a:rPr lang="en-GB" sz="2800" dirty="0"/>
              <a:t>2. Directing the FM selection process-adopting a systematic approach to FM selection would involve a more intensive research than if markets were being selected in a more opportunistic fashion.</a:t>
            </a:r>
          </a:p>
        </p:txBody>
      </p:sp>
    </p:spTree>
    <p:extLst>
      <p:ext uri="{BB962C8B-B14F-4D97-AF65-F5344CB8AC3E}">
        <p14:creationId xmlns:p14="http://schemas.microsoft.com/office/powerpoint/2010/main" val="723397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44501-5CC8-4500-A23C-8F06D970728F}"/>
              </a:ext>
            </a:extLst>
          </p:cNvPr>
          <p:cNvSpPr>
            <a:spLocks noGrp="1"/>
          </p:cNvSpPr>
          <p:nvPr>
            <p:ph type="title"/>
          </p:nvPr>
        </p:nvSpPr>
        <p:spPr>
          <a:xfrm>
            <a:off x="457200" y="274638"/>
            <a:ext cx="8229600" cy="1325562"/>
          </a:xfrm>
        </p:spPr>
        <p:txBody>
          <a:bodyPr/>
          <a:lstStyle/>
          <a:p>
            <a:r>
              <a:rPr lang="en-GB" sz="4000" dirty="0"/>
              <a:t>S</a:t>
            </a:r>
            <a:r>
              <a:rPr lang="en-ZA" sz="4000" dirty="0" err="1"/>
              <a:t>tages</a:t>
            </a:r>
            <a:r>
              <a:rPr lang="en-ZA" sz="4000" dirty="0"/>
              <a:t> in EMP (Cont.)</a:t>
            </a:r>
          </a:p>
        </p:txBody>
      </p:sp>
      <p:sp>
        <p:nvSpPr>
          <p:cNvPr id="3" name="Content Placeholder 2">
            <a:extLst>
              <a:ext uri="{FF2B5EF4-FFF2-40B4-BE49-F238E27FC236}">
                <a16:creationId xmlns:a16="http://schemas.microsoft.com/office/drawing/2014/main" id="{477D12A0-8840-455B-A10C-B67CEC5064F5}"/>
              </a:ext>
            </a:extLst>
          </p:cNvPr>
          <p:cNvSpPr>
            <a:spLocks noGrp="1"/>
          </p:cNvSpPr>
          <p:nvPr>
            <p:ph idx="1"/>
          </p:nvPr>
        </p:nvSpPr>
        <p:spPr>
          <a:xfrm>
            <a:off x="457200" y="1052736"/>
            <a:ext cx="8229600" cy="5073427"/>
          </a:xfrm>
        </p:spPr>
        <p:txBody>
          <a:bodyPr/>
          <a:lstStyle/>
          <a:p>
            <a:pPr marL="0" indent="0">
              <a:buNone/>
            </a:pPr>
            <a:r>
              <a:rPr lang="en-GB" sz="2800" dirty="0"/>
              <a:t>Shortlist of potential countries/markets being researched WRT:</a:t>
            </a:r>
          </a:p>
          <a:p>
            <a:pPr marL="0" indent="0">
              <a:buNone/>
            </a:pPr>
            <a:r>
              <a:rPr lang="en-GB" sz="2800" dirty="0"/>
              <a:t>-Whether their macro environment would support a viable export venture,</a:t>
            </a:r>
          </a:p>
          <a:p>
            <a:pPr marL="0" indent="0">
              <a:buNone/>
            </a:pPr>
            <a:r>
              <a:rPr lang="en-GB" sz="2800" dirty="0"/>
              <a:t>-Whether there is adequate demand,</a:t>
            </a:r>
          </a:p>
          <a:p>
            <a:pPr marL="0" indent="0">
              <a:buNone/>
            </a:pPr>
            <a:r>
              <a:rPr lang="en-GB" sz="2800" dirty="0"/>
              <a:t>-Whether there is sufficient sales potential.</a:t>
            </a:r>
          </a:p>
          <a:p>
            <a:pPr marL="0" indent="0">
              <a:buNone/>
            </a:pPr>
            <a:r>
              <a:rPr lang="en-GB" sz="2800" dirty="0"/>
              <a:t>3. Overseeing the market segmentation process</a:t>
            </a:r>
          </a:p>
          <a:p>
            <a:pPr marL="0" indent="0">
              <a:buNone/>
            </a:pPr>
            <a:r>
              <a:rPr lang="en-GB" sz="2800" dirty="0"/>
              <a:t>4. Demining the optimal form of market entry. Market entry decision can have costly repercussions if not backed up by sound research into:</a:t>
            </a:r>
          </a:p>
        </p:txBody>
      </p:sp>
    </p:spTree>
    <p:extLst>
      <p:ext uri="{BB962C8B-B14F-4D97-AF65-F5344CB8AC3E}">
        <p14:creationId xmlns:p14="http://schemas.microsoft.com/office/powerpoint/2010/main" val="3829026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E09AA-94D6-42F4-884A-4D1FCB87885E}"/>
              </a:ext>
            </a:extLst>
          </p:cNvPr>
          <p:cNvSpPr>
            <a:spLocks noGrp="1"/>
          </p:cNvSpPr>
          <p:nvPr>
            <p:ph type="title"/>
          </p:nvPr>
        </p:nvSpPr>
        <p:spPr>
          <a:xfrm>
            <a:off x="457200" y="274638"/>
            <a:ext cx="8229600" cy="634082"/>
          </a:xfrm>
        </p:spPr>
        <p:txBody>
          <a:bodyPr/>
          <a:lstStyle/>
          <a:p>
            <a:r>
              <a:rPr lang="en-GB" sz="4000" dirty="0"/>
              <a:t>Stages in EMP (Cont.)</a:t>
            </a:r>
            <a:endParaRPr lang="en-ZA" sz="4000" dirty="0"/>
          </a:p>
        </p:txBody>
      </p:sp>
      <p:sp>
        <p:nvSpPr>
          <p:cNvPr id="3" name="Content Placeholder 2">
            <a:extLst>
              <a:ext uri="{FF2B5EF4-FFF2-40B4-BE49-F238E27FC236}">
                <a16:creationId xmlns:a16="http://schemas.microsoft.com/office/drawing/2014/main" id="{3B90E787-9979-4EA5-B250-4900F7ECAA7F}"/>
              </a:ext>
            </a:extLst>
          </p:cNvPr>
          <p:cNvSpPr>
            <a:spLocks noGrp="1"/>
          </p:cNvSpPr>
          <p:nvPr>
            <p:ph idx="1"/>
          </p:nvPr>
        </p:nvSpPr>
        <p:spPr>
          <a:xfrm>
            <a:off x="457200" y="1124744"/>
            <a:ext cx="8229600" cy="5256584"/>
          </a:xfrm>
        </p:spPr>
        <p:txBody>
          <a:bodyPr/>
          <a:lstStyle/>
          <a:p>
            <a:pPr marL="0" indent="0">
              <a:buNone/>
            </a:pPr>
            <a:r>
              <a:rPr lang="en-GB" sz="2800" dirty="0"/>
              <a:t>-The business climate and competition in the TM,</a:t>
            </a:r>
          </a:p>
          <a:p>
            <a:pPr marL="0" indent="0">
              <a:buNone/>
            </a:pPr>
            <a:r>
              <a:rPr lang="en-GB" sz="2800" dirty="0"/>
              <a:t>-The extent to which language and culture could pose a barrier to business expansion,</a:t>
            </a:r>
          </a:p>
          <a:p>
            <a:pPr marL="0" indent="0">
              <a:buNone/>
            </a:pPr>
            <a:r>
              <a:rPr lang="en-GB" sz="2800" dirty="0"/>
              <a:t>-whether the regulatory environment would help or hinder an export development exercise,</a:t>
            </a:r>
          </a:p>
          <a:p>
            <a:pPr marL="0" indent="0">
              <a:buNone/>
            </a:pPr>
            <a:r>
              <a:rPr lang="en-GB" sz="2800" dirty="0"/>
              <a:t>-Economic conditions and trends, and whether moderate or buoyant sales could be expected as a result. </a:t>
            </a:r>
          </a:p>
          <a:p>
            <a:pPr marL="0" indent="0">
              <a:buNone/>
            </a:pPr>
            <a:r>
              <a:rPr lang="en-GB" sz="2800" dirty="0"/>
              <a:t>5. Developing complementary product, pricing, distribution and promotional strategies for the chosen market(s). </a:t>
            </a:r>
          </a:p>
        </p:txBody>
      </p:sp>
    </p:spTree>
    <p:extLst>
      <p:ext uri="{BB962C8B-B14F-4D97-AF65-F5344CB8AC3E}">
        <p14:creationId xmlns:p14="http://schemas.microsoft.com/office/powerpoint/2010/main" val="1039543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E1096-BFAE-47F1-B46E-098376610245}"/>
              </a:ext>
            </a:extLst>
          </p:cNvPr>
          <p:cNvSpPr>
            <a:spLocks noGrp="1"/>
          </p:cNvSpPr>
          <p:nvPr>
            <p:ph type="title"/>
          </p:nvPr>
        </p:nvSpPr>
        <p:spPr>
          <a:xfrm>
            <a:off x="457200" y="274638"/>
            <a:ext cx="8229600" cy="1210146"/>
          </a:xfrm>
        </p:spPr>
        <p:txBody>
          <a:bodyPr/>
          <a:lstStyle/>
          <a:p>
            <a:r>
              <a:rPr lang="en-GB" sz="4000" dirty="0"/>
              <a:t>Domestic Issues impacting on Export Manager’s Job:</a:t>
            </a:r>
            <a:endParaRPr lang="en-ZA" sz="4000" dirty="0"/>
          </a:p>
        </p:txBody>
      </p:sp>
      <p:sp>
        <p:nvSpPr>
          <p:cNvPr id="3" name="Content Placeholder 2">
            <a:extLst>
              <a:ext uri="{FF2B5EF4-FFF2-40B4-BE49-F238E27FC236}">
                <a16:creationId xmlns:a16="http://schemas.microsoft.com/office/drawing/2014/main" id="{EEB5793D-EAD3-4F02-A9F3-1029DA1037EA}"/>
              </a:ext>
            </a:extLst>
          </p:cNvPr>
          <p:cNvSpPr>
            <a:spLocks noGrp="1"/>
          </p:cNvSpPr>
          <p:nvPr>
            <p:ph idx="1"/>
          </p:nvPr>
        </p:nvSpPr>
        <p:spPr>
          <a:xfrm>
            <a:off x="457200" y="1484784"/>
            <a:ext cx="8229600" cy="5098578"/>
          </a:xfrm>
        </p:spPr>
        <p:txBody>
          <a:bodyPr/>
          <a:lstStyle/>
          <a:p>
            <a:pPr marL="514350" indent="-514350">
              <a:buAutoNum type="arabicPeriod"/>
            </a:pPr>
            <a:r>
              <a:rPr lang="en-GB" sz="2800" dirty="0"/>
              <a:t>Local economic and social conditions (inflation, interest rates, petrol price, etc),</a:t>
            </a:r>
          </a:p>
          <a:p>
            <a:pPr marL="514350" indent="-514350">
              <a:buAutoNum type="arabicPeriod"/>
            </a:pPr>
            <a:r>
              <a:rPr lang="en-GB" sz="2800" dirty="0"/>
              <a:t>National regulations concerning labour and environmental standards, financial reporting and tax management,</a:t>
            </a:r>
          </a:p>
          <a:p>
            <a:pPr marL="514350" indent="-514350">
              <a:buAutoNum type="arabicPeriod"/>
            </a:pPr>
            <a:r>
              <a:rPr lang="en-GB" sz="2800" dirty="0"/>
              <a:t>Industry-specific developments and legislation, e.g. the BEE initiative, investment incentives and competition rulings,</a:t>
            </a:r>
          </a:p>
          <a:p>
            <a:pPr marL="514350" indent="-514350">
              <a:buAutoNum type="arabicPeriod"/>
            </a:pPr>
            <a:r>
              <a:rPr lang="en-GB" sz="2800" dirty="0"/>
              <a:t>Trade policy decisions as taken by the DTIC,</a:t>
            </a:r>
          </a:p>
          <a:p>
            <a:pPr marL="514350" indent="-514350">
              <a:buAutoNum type="arabicPeriod"/>
            </a:pPr>
            <a:r>
              <a:rPr lang="en-GB" sz="2800" dirty="0"/>
              <a:t>The appearance and spread of foreign operators in SA.</a:t>
            </a:r>
          </a:p>
          <a:p>
            <a:pPr marL="514350" indent="-514350">
              <a:buAutoNum type="arabicPeriod"/>
            </a:pPr>
            <a:endParaRPr lang="en-GB" sz="2800" dirty="0"/>
          </a:p>
        </p:txBody>
      </p:sp>
    </p:spTree>
    <p:extLst>
      <p:ext uri="{BB962C8B-B14F-4D97-AF65-F5344CB8AC3E}">
        <p14:creationId xmlns:p14="http://schemas.microsoft.com/office/powerpoint/2010/main" val="2563831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58EFD-68B0-4BBA-92FB-42F772EB08F2}"/>
              </a:ext>
            </a:extLst>
          </p:cNvPr>
          <p:cNvSpPr>
            <a:spLocks noGrp="1"/>
          </p:cNvSpPr>
          <p:nvPr>
            <p:ph type="title"/>
          </p:nvPr>
        </p:nvSpPr>
        <p:spPr>
          <a:xfrm>
            <a:off x="475202" y="260648"/>
            <a:ext cx="8229600" cy="634082"/>
          </a:xfrm>
        </p:spPr>
        <p:txBody>
          <a:bodyPr/>
          <a:lstStyle/>
          <a:p>
            <a:r>
              <a:rPr lang="en-GB" sz="4000" dirty="0"/>
              <a:t>Information Management for Effective Export Marketing</a:t>
            </a:r>
            <a:endParaRPr lang="en-ZA" sz="4000" dirty="0"/>
          </a:p>
        </p:txBody>
      </p:sp>
      <p:sp>
        <p:nvSpPr>
          <p:cNvPr id="3" name="Content Placeholder 2">
            <a:extLst>
              <a:ext uri="{FF2B5EF4-FFF2-40B4-BE49-F238E27FC236}">
                <a16:creationId xmlns:a16="http://schemas.microsoft.com/office/drawing/2014/main" id="{51B7840D-F9B0-46C1-BFC1-7356C2220E14}"/>
              </a:ext>
            </a:extLst>
          </p:cNvPr>
          <p:cNvSpPr>
            <a:spLocks noGrp="1"/>
          </p:cNvSpPr>
          <p:nvPr>
            <p:ph idx="1"/>
          </p:nvPr>
        </p:nvSpPr>
        <p:spPr>
          <a:xfrm>
            <a:off x="457200" y="1600200"/>
            <a:ext cx="8229600" cy="4853136"/>
          </a:xfrm>
        </p:spPr>
        <p:txBody>
          <a:bodyPr/>
          <a:lstStyle/>
          <a:p>
            <a:pPr marL="0" indent="0">
              <a:buNone/>
            </a:pPr>
            <a:r>
              <a:rPr lang="en-GB" sz="2800" dirty="0"/>
              <a:t>Information gathered to help steer the export marketing process can be elicited (sourced) from many different means, such as the responsible party:</a:t>
            </a:r>
          </a:p>
          <a:p>
            <a:pPr marL="0" indent="0">
              <a:buNone/>
            </a:pPr>
            <a:r>
              <a:rPr lang="en-GB" sz="2800" dirty="0"/>
              <a:t>1. Searching for leads or background information on various topics via the internet,</a:t>
            </a:r>
          </a:p>
          <a:p>
            <a:pPr marL="0" indent="0">
              <a:buNone/>
            </a:pPr>
            <a:r>
              <a:rPr lang="en-GB" sz="2800" dirty="0"/>
              <a:t>2. Attending a business meeting, presentation or networking event,</a:t>
            </a:r>
          </a:p>
          <a:p>
            <a:pPr marL="0" indent="0">
              <a:buNone/>
            </a:pPr>
            <a:r>
              <a:rPr lang="en-GB" sz="2800" dirty="0"/>
              <a:t>3. Participating in a trade fair,</a:t>
            </a:r>
          </a:p>
          <a:p>
            <a:pPr marL="0" indent="0">
              <a:buNone/>
            </a:pPr>
            <a:r>
              <a:rPr lang="en-GB" sz="2800" dirty="0"/>
              <a:t>4. Perusing newspaper and industry journals,</a:t>
            </a:r>
          </a:p>
          <a:p>
            <a:pPr marL="0" indent="0">
              <a:buNone/>
            </a:pPr>
            <a:r>
              <a:rPr lang="en-GB" sz="2800" dirty="0"/>
              <a:t>5. Consulting with experts in a particular field,</a:t>
            </a:r>
          </a:p>
          <a:p>
            <a:pPr marL="0" indent="0">
              <a:buNone/>
            </a:pPr>
            <a:endParaRPr lang="en-GB" sz="2800" dirty="0"/>
          </a:p>
          <a:p>
            <a:pPr marL="0" indent="0">
              <a:buNone/>
            </a:pPr>
            <a:endParaRPr lang="en-ZA" sz="2800" dirty="0"/>
          </a:p>
        </p:txBody>
      </p:sp>
    </p:spTree>
    <p:extLst>
      <p:ext uri="{BB962C8B-B14F-4D97-AF65-F5344CB8AC3E}">
        <p14:creationId xmlns:p14="http://schemas.microsoft.com/office/powerpoint/2010/main" val="20643198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4965</TotalTime>
  <Words>1142</Words>
  <Application>Microsoft Office PowerPoint</Application>
  <PresentationFormat>On-screen Show (4:3)</PresentationFormat>
  <Paragraphs>104</Paragraphs>
  <Slides>18</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Arial Narrow</vt:lpstr>
      <vt:lpstr>Calibri</vt:lpstr>
      <vt:lpstr>HelveticaNeueLT Std Lt Ext</vt:lpstr>
      <vt:lpstr>Tahoma</vt:lpstr>
      <vt:lpstr>Office Theme</vt:lpstr>
      <vt:lpstr>PowerPoint Presentation</vt:lpstr>
      <vt:lpstr>PowerPoint Presentation</vt:lpstr>
      <vt:lpstr>Redefining Research Function for Today’s Business Climate</vt:lpstr>
      <vt:lpstr>Reasons for Decentralisation of Research Function</vt:lpstr>
      <vt:lpstr>Stages in the Export Marketing Process</vt:lpstr>
      <vt:lpstr>Stages in EMP (Cont.)</vt:lpstr>
      <vt:lpstr>Stages in EMP (Cont.)</vt:lpstr>
      <vt:lpstr>Domestic Issues impacting on Export Manager’s Job:</vt:lpstr>
      <vt:lpstr>Information Management for Effective Export Marketing</vt:lpstr>
      <vt:lpstr>Information Management for Effective Export Marketing (Cont.) </vt:lpstr>
      <vt:lpstr>Information Management for Effective Export Marketing (Cont.)</vt:lpstr>
      <vt:lpstr>Difference between Surveillance and Search Methods </vt:lpstr>
      <vt:lpstr>Searching &amp; Surveillance </vt:lpstr>
      <vt:lpstr>Searching &amp; Surveillance (Cont.)</vt:lpstr>
      <vt:lpstr>Main Forms of Compet. Alliance:         A-Licensing</vt:lpstr>
      <vt:lpstr>Franchising is a convenient option from Franchisee’s perspective when: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Lester Bouah</dc:creator>
  <cp:lastModifiedBy>Shan Cade</cp:lastModifiedBy>
  <cp:revision>199</cp:revision>
  <cp:lastPrinted>2018-04-09T12:16:44Z</cp:lastPrinted>
  <dcterms:created xsi:type="dcterms:W3CDTF">2012-07-27T09:00:43Z</dcterms:created>
  <dcterms:modified xsi:type="dcterms:W3CDTF">2022-06-15T14:50:55Z</dcterms:modified>
</cp:coreProperties>
</file>