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3"/>
  </p:notesMasterIdLst>
  <p:sldIdLst>
    <p:sldId id="342" r:id="rId2"/>
    <p:sldId id="335" r:id="rId3"/>
    <p:sldId id="444" r:id="rId4"/>
    <p:sldId id="421" r:id="rId5"/>
    <p:sldId id="371" r:id="rId6"/>
    <p:sldId id="422" r:id="rId7"/>
    <p:sldId id="428" r:id="rId8"/>
    <p:sldId id="394" r:id="rId9"/>
    <p:sldId id="395" r:id="rId10"/>
    <p:sldId id="376" r:id="rId11"/>
    <p:sldId id="399" r:id="rId12"/>
    <p:sldId id="406" r:id="rId13"/>
    <p:sldId id="408" r:id="rId14"/>
    <p:sldId id="378" r:id="rId15"/>
    <p:sldId id="442" r:id="rId16"/>
    <p:sldId id="380" r:id="rId17"/>
    <p:sldId id="381" r:id="rId18"/>
    <p:sldId id="400" r:id="rId19"/>
    <p:sldId id="435" r:id="rId20"/>
    <p:sldId id="379" r:id="rId21"/>
    <p:sldId id="382" r:id="rId22"/>
    <p:sldId id="410" r:id="rId23"/>
    <p:sldId id="411" r:id="rId24"/>
    <p:sldId id="385" r:id="rId25"/>
    <p:sldId id="443" r:id="rId26"/>
    <p:sldId id="425" r:id="rId27"/>
    <p:sldId id="445" r:id="rId28"/>
    <p:sldId id="446" r:id="rId29"/>
    <p:sldId id="261" r:id="rId30"/>
    <p:sldId id="447" r:id="rId31"/>
    <p:sldId id="284" r:id="rId32"/>
  </p:sldIdLst>
  <p:sldSz cx="9144000" cy="5143500" type="screen16x9"/>
  <p:notesSz cx="6888163" cy="10018713"/>
  <p:embeddedFontLst>
    <p:embeddedFont>
      <p:font typeface="Calibri" panose="020F0502020204030204" pitchFamily="34" charset="0"/>
      <p:regular r:id="rId34"/>
      <p:bold r:id="rId35"/>
      <p:italic r:id="rId36"/>
      <p:boldItalic r:id="rId37"/>
    </p:embeddedFont>
    <p:embeddedFont>
      <p:font typeface="Oswald" panose="00000500000000000000" pitchFamily="2" charset="0"/>
      <p:regular r:id="rId38"/>
      <p:bold r:id="rId39"/>
    </p:embeddedFont>
    <p:embeddedFont>
      <p:font typeface="Tinos"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17E603-21FD-4DA3-8228-C2C60A90A23D}">
  <a:tblStyle styleId="{AE17E603-21FD-4DA3-8228-C2C60A90A23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7A161-7074-47C1-9A22-29DF567905F4}" type="doc">
      <dgm:prSet loTypeId="urn:microsoft.com/office/officeart/2005/8/layout/orgChart1" loCatId="hierarchy" qsTypeId="urn:microsoft.com/office/officeart/2005/8/quickstyle/3d7" qsCatId="3D" csTypeId="urn:microsoft.com/office/officeart/2005/8/colors/colorful3" csCatId="colorful" phldr="1"/>
      <dgm:spPr/>
      <dgm:t>
        <a:bodyPr/>
        <a:lstStyle/>
        <a:p>
          <a:endParaRPr lang="en-ZA"/>
        </a:p>
      </dgm:t>
    </dgm:pt>
    <dgm:pt modelId="{77D9C01E-1735-42CE-A6B6-04C2EB3C995B}">
      <dgm:prSet phldrT="[Text]"/>
      <dgm:spPr/>
      <dgm:t>
        <a:bodyPr/>
        <a:lstStyle/>
        <a:p>
          <a:r>
            <a:rPr lang="en-ZA" dirty="0">
              <a:solidFill>
                <a:schemeClr val="bg1"/>
              </a:solidFill>
            </a:rPr>
            <a:t>Owner</a:t>
          </a:r>
        </a:p>
      </dgm:t>
    </dgm:pt>
    <dgm:pt modelId="{0F457F49-AD3A-4075-8F5F-D5AE85C2EE17}" type="parTrans" cxnId="{4DE9E80D-A525-47A9-AB32-FFAF0A327175}">
      <dgm:prSet/>
      <dgm:spPr/>
      <dgm:t>
        <a:bodyPr/>
        <a:lstStyle/>
        <a:p>
          <a:endParaRPr lang="en-ZA">
            <a:solidFill>
              <a:schemeClr val="bg1"/>
            </a:solidFill>
          </a:endParaRPr>
        </a:p>
      </dgm:t>
    </dgm:pt>
    <dgm:pt modelId="{91D61040-3015-4B8E-A6E2-26321F0A5D60}" type="sibTrans" cxnId="{4DE9E80D-A525-47A9-AB32-FFAF0A327175}">
      <dgm:prSet/>
      <dgm:spPr/>
      <dgm:t>
        <a:bodyPr/>
        <a:lstStyle/>
        <a:p>
          <a:endParaRPr lang="en-ZA">
            <a:solidFill>
              <a:schemeClr val="bg1"/>
            </a:solidFill>
          </a:endParaRPr>
        </a:p>
      </dgm:t>
    </dgm:pt>
    <dgm:pt modelId="{4822AEBE-0B3B-4F06-8E22-212DAC5F6723}">
      <dgm:prSet phldrT="[Text]"/>
      <dgm:spPr/>
      <dgm:t>
        <a:bodyPr/>
        <a:lstStyle/>
        <a:p>
          <a:r>
            <a:rPr lang="en-ZA" dirty="0">
              <a:solidFill>
                <a:schemeClr val="bg1"/>
              </a:solidFill>
            </a:rPr>
            <a:t>Manager</a:t>
          </a:r>
        </a:p>
      </dgm:t>
    </dgm:pt>
    <dgm:pt modelId="{2E2A4ADF-98AE-48F0-9CD6-230F5168E5E1}" type="parTrans" cxnId="{1659A8F9-4018-464D-9EF2-637805A3776D}">
      <dgm:prSet/>
      <dgm:spPr/>
      <dgm:t>
        <a:bodyPr/>
        <a:lstStyle/>
        <a:p>
          <a:endParaRPr lang="en-ZA">
            <a:solidFill>
              <a:schemeClr val="bg1"/>
            </a:solidFill>
          </a:endParaRPr>
        </a:p>
      </dgm:t>
    </dgm:pt>
    <dgm:pt modelId="{C21C3406-7B0C-4916-92C1-6EA4F8253B17}" type="sibTrans" cxnId="{1659A8F9-4018-464D-9EF2-637805A3776D}">
      <dgm:prSet/>
      <dgm:spPr/>
      <dgm:t>
        <a:bodyPr/>
        <a:lstStyle/>
        <a:p>
          <a:endParaRPr lang="en-ZA">
            <a:solidFill>
              <a:schemeClr val="bg1"/>
            </a:solidFill>
          </a:endParaRPr>
        </a:p>
      </dgm:t>
    </dgm:pt>
    <dgm:pt modelId="{C8ECB45D-09BB-4353-B261-2294EB90642D}">
      <dgm:prSet phldrT="[Text]"/>
      <dgm:spPr/>
      <dgm:t>
        <a:bodyPr/>
        <a:lstStyle/>
        <a:p>
          <a:r>
            <a:rPr lang="en-ZA" dirty="0">
              <a:solidFill>
                <a:schemeClr val="bg1"/>
              </a:solidFill>
            </a:rPr>
            <a:t>Bookkeeper</a:t>
          </a:r>
        </a:p>
      </dgm:t>
    </dgm:pt>
    <dgm:pt modelId="{B3247B78-2AF5-4689-B321-10C32BF1EE61}" type="parTrans" cxnId="{A0DB1CFA-77DD-4AB3-A5FD-4251139A3384}">
      <dgm:prSet/>
      <dgm:spPr/>
      <dgm:t>
        <a:bodyPr/>
        <a:lstStyle/>
        <a:p>
          <a:endParaRPr lang="en-ZA">
            <a:solidFill>
              <a:schemeClr val="bg1"/>
            </a:solidFill>
          </a:endParaRPr>
        </a:p>
      </dgm:t>
    </dgm:pt>
    <dgm:pt modelId="{9BFF14B3-31D4-45D6-88B9-1F02CCCF7ADE}" type="sibTrans" cxnId="{A0DB1CFA-77DD-4AB3-A5FD-4251139A3384}">
      <dgm:prSet/>
      <dgm:spPr/>
      <dgm:t>
        <a:bodyPr/>
        <a:lstStyle/>
        <a:p>
          <a:endParaRPr lang="en-ZA">
            <a:solidFill>
              <a:schemeClr val="bg1"/>
            </a:solidFill>
          </a:endParaRPr>
        </a:p>
      </dgm:t>
    </dgm:pt>
    <dgm:pt modelId="{557DE050-5CE2-4E88-92C4-59E3305EE661}">
      <dgm:prSet/>
      <dgm:spPr/>
      <dgm:t>
        <a:bodyPr/>
        <a:lstStyle/>
        <a:p>
          <a:r>
            <a:rPr lang="en-ZA" dirty="0">
              <a:solidFill>
                <a:schemeClr val="bg1"/>
              </a:solidFill>
            </a:rPr>
            <a:t>Supervisor</a:t>
          </a:r>
        </a:p>
      </dgm:t>
    </dgm:pt>
    <dgm:pt modelId="{D441ECAA-526F-4C23-90D5-F511B7C577FC}" type="parTrans" cxnId="{450EB9A1-F3C3-4CB6-AFF7-3AC887163D70}">
      <dgm:prSet/>
      <dgm:spPr/>
      <dgm:t>
        <a:bodyPr/>
        <a:lstStyle/>
        <a:p>
          <a:endParaRPr lang="en-ZA">
            <a:solidFill>
              <a:schemeClr val="bg1"/>
            </a:solidFill>
          </a:endParaRPr>
        </a:p>
      </dgm:t>
    </dgm:pt>
    <dgm:pt modelId="{32BA0F61-09F6-44F5-A9E5-92E24F0A3848}" type="sibTrans" cxnId="{450EB9A1-F3C3-4CB6-AFF7-3AC887163D70}">
      <dgm:prSet/>
      <dgm:spPr/>
      <dgm:t>
        <a:bodyPr/>
        <a:lstStyle/>
        <a:p>
          <a:endParaRPr lang="en-ZA">
            <a:solidFill>
              <a:schemeClr val="bg1"/>
            </a:solidFill>
          </a:endParaRPr>
        </a:p>
      </dgm:t>
    </dgm:pt>
    <dgm:pt modelId="{01D65F53-08AB-490C-90E8-BAF6209EDDD9}">
      <dgm:prSet/>
      <dgm:spPr/>
      <dgm:t>
        <a:bodyPr/>
        <a:lstStyle/>
        <a:p>
          <a:r>
            <a:rPr lang="en-ZA" dirty="0">
              <a:solidFill>
                <a:schemeClr val="bg1"/>
              </a:solidFill>
            </a:rPr>
            <a:t> Workers</a:t>
          </a:r>
        </a:p>
      </dgm:t>
    </dgm:pt>
    <dgm:pt modelId="{ADCD0F11-EFCF-4B79-9773-453ED3908323}" type="parTrans" cxnId="{7389F8A8-724B-48FC-8724-31DE06F4434B}">
      <dgm:prSet/>
      <dgm:spPr/>
      <dgm:t>
        <a:bodyPr/>
        <a:lstStyle/>
        <a:p>
          <a:endParaRPr lang="en-ZA">
            <a:solidFill>
              <a:schemeClr val="bg1"/>
            </a:solidFill>
          </a:endParaRPr>
        </a:p>
      </dgm:t>
    </dgm:pt>
    <dgm:pt modelId="{48F68BA4-7267-41DC-BA13-B717CE6B6CAF}" type="sibTrans" cxnId="{7389F8A8-724B-48FC-8724-31DE06F4434B}">
      <dgm:prSet/>
      <dgm:spPr/>
      <dgm:t>
        <a:bodyPr/>
        <a:lstStyle/>
        <a:p>
          <a:endParaRPr lang="en-ZA">
            <a:solidFill>
              <a:schemeClr val="bg1"/>
            </a:solidFill>
          </a:endParaRPr>
        </a:p>
      </dgm:t>
    </dgm:pt>
    <dgm:pt modelId="{1FA063F4-F2B8-4C13-85B2-B59BFC83B4E0}" type="pres">
      <dgm:prSet presAssocID="{D057A161-7074-47C1-9A22-29DF567905F4}" presName="hierChild1" presStyleCnt="0">
        <dgm:presLayoutVars>
          <dgm:orgChart val="1"/>
          <dgm:chPref val="1"/>
          <dgm:dir/>
          <dgm:animOne val="branch"/>
          <dgm:animLvl val="lvl"/>
          <dgm:resizeHandles/>
        </dgm:presLayoutVars>
      </dgm:prSet>
      <dgm:spPr/>
    </dgm:pt>
    <dgm:pt modelId="{DCFEA007-C83F-4BAE-811A-7561B463F392}" type="pres">
      <dgm:prSet presAssocID="{77D9C01E-1735-42CE-A6B6-04C2EB3C995B}" presName="hierRoot1" presStyleCnt="0">
        <dgm:presLayoutVars>
          <dgm:hierBranch val="init"/>
        </dgm:presLayoutVars>
      </dgm:prSet>
      <dgm:spPr/>
    </dgm:pt>
    <dgm:pt modelId="{2411468A-A2D7-4537-9A3D-CB3AABA93C4D}" type="pres">
      <dgm:prSet presAssocID="{77D9C01E-1735-42CE-A6B6-04C2EB3C995B}" presName="rootComposite1" presStyleCnt="0"/>
      <dgm:spPr/>
    </dgm:pt>
    <dgm:pt modelId="{119ADDD2-16E5-4872-B168-6DC8076E4502}" type="pres">
      <dgm:prSet presAssocID="{77D9C01E-1735-42CE-A6B6-04C2EB3C995B}" presName="rootText1" presStyleLbl="node0" presStyleIdx="0" presStyleCnt="1">
        <dgm:presLayoutVars>
          <dgm:chPref val="3"/>
        </dgm:presLayoutVars>
      </dgm:prSet>
      <dgm:spPr/>
    </dgm:pt>
    <dgm:pt modelId="{7E2DD4B1-862E-4606-9C2D-E20D203F9279}" type="pres">
      <dgm:prSet presAssocID="{77D9C01E-1735-42CE-A6B6-04C2EB3C995B}" presName="rootConnector1" presStyleLbl="node1" presStyleIdx="0" presStyleCnt="0"/>
      <dgm:spPr/>
    </dgm:pt>
    <dgm:pt modelId="{4CCEEC5C-B0E0-4A99-9CE5-76E878EBDF34}" type="pres">
      <dgm:prSet presAssocID="{77D9C01E-1735-42CE-A6B6-04C2EB3C995B}" presName="hierChild2" presStyleCnt="0"/>
      <dgm:spPr/>
    </dgm:pt>
    <dgm:pt modelId="{6B06031F-EBAD-4022-9111-2D00A9A1C961}" type="pres">
      <dgm:prSet presAssocID="{2E2A4ADF-98AE-48F0-9CD6-230F5168E5E1}" presName="Name37" presStyleLbl="parChTrans1D2" presStyleIdx="0" presStyleCnt="2"/>
      <dgm:spPr/>
    </dgm:pt>
    <dgm:pt modelId="{0377F72D-AB40-45C1-B85F-24331D938781}" type="pres">
      <dgm:prSet presAssocID="{4822AEBE-0B3B-4F06-8E22-212DAC5F6723}" presName="hierRoot2" presStyleCnt="0">
        <dgm:presLayoutVars>
          <dgm:hierBranch val="init"/>
        </dgm:presLayoutVars>
      </dgm:prSet>
      <dgm:spPr/>
    </dgm:pt>
    <dgm:pt modelId="{8E3437A6-4F91-4389-9DC3-DE7677176A92}" type="pres">
      <dgm:prSet presAssocID="{4822AEBE-0B3B-4F06-8E22-212DAC5F6723}" presName="rootComposite" presStyleCnt="0"/>
      <dgm:spPr/>
    </dgm:pt>
    <dgm:pt modelId="{161208D7-168B-4311-AB33-C0C5DCC99DF9}" type="pres">
      <dgm:prSet presAssocID="{4822AEBE-0B3B-4F06-8E22-212DAC5F6723}" presName="rootText" presStyleLbl="node2" presStyleIdx="0" presStyleCnt="2">
        <dgm:presLayoutVars>
          <dgm:chPref val="3"/>
        </dgm:presLayoutVars>
      </dgm:prSet>
      <dgm:spPr/>
    </dgm:pt>
    <dgm:pt modelId="{BF0FD6FB-9E7D-4AA3-94D5-3FCD53AD336C}" type="pres">
      <dgm:prSet presAssocID="{4822AEBE-0B3B-4F06-8E22-212DAC5F6723}" presName="rootConnector" presStyleLbl="node2" presStyleIdx="0" presStyleCnt="2"/>
      <dgm:spPr/>
    </dgm:pt>
    <dgm:pt modelId="{B07725D2-E17F-41F9-BC16-7EDC344591CB}" type="pres">
      <dgm:prSet presAssocID="{4822AEBE-0B3B-4F06-8E22-212DAC5F6723}" presName="hierChild4" presStyleCnt="0"/>
      <dgm:spPr/>
    </dgm:pt>
    <dgm:pt modelId="{4FD008DD-E952-4D68-8348-1578C96922BA}" type="pres">
      <dgm:prSet presAssocID="{D441ECAA-526F-4C23-90D5-F511B7C577FC}" presName="Name37" presStyleLbl="parChTrans1D3" presStyleIdx="0" presStyleCnt="1"/>
      <dgm:spPr/>
    </dgm:pt>
    <dgm:pt modelId="{3B1FC44B-4F4F-4F35-9CB7-EBC0428B79F7}" type="pres">
      <dgm:prSet presAssocID="{557DE050-5CE2-4E88-92C4-59E3305EE661}" presName="hierRoot2" presStyleCnt="0">
        <dgm:presLayoutVars>
          <dgm:hierBranch val="init"/>
        </dgm:presLayoutVars>
      </dgm:prSet>
      <dgm:spPr/>
    </dgm:pt>
    <dgm:pt modelId="{8465FAB4-895D-405E-BE47-A2CE562058E9}" type="pres">
      <dgm:prSet presAssocID="{557DE050-5CE2-4E88-92C4-59E3305EE661}" presName="rootComposite" presStyleCnt="0"/>
      <dgm:spPr/>
    </dgm:pt>
    <dgm:pt modelId="{D492970A-DD60-4917-AFBE-00D719A3EE48}" type="pres">
      <dgm:prSet presAssocID="{557DE050-5CE2-4E88-92C4-59E3305EE661}" presName="rootText" presStyleLbl="node3" presStyleIdx="0" presStyleCnt="1">
        <dgm:presLayoutVars>
          <dgm:chPref val="3"/>
        </dgm:presLayoutVars>
      </dgm:prSet>
      <dgm:spPr/>
    </dgm:pt>
    <dgm:pt modelId="{EC3383CC-1A2A-4698-AB07-E2199836C233}" type="pres">
      <dgm:prSet presAssocID="{557DE050-5CE2-4E88-92C4-59E3305EE661}" presName="rootConnector" presStyleLbl="node3" presStyleIdx="0" presStyleCnt="1"/>
      <dgm:spPr/>
    </dgm:pt>
    <dgm:pt modelId="{A041237B-6C3E-4B28-8809-E53B86FEF60D}" type="pres">
      <dgm:prSet presAssocID="{557DE050-5CE2-4E88-92C4-59E3305EE661}" presName="hierChild4" presStyleCnt="0"/>
      <dgm:spPr/>
    </dgm:pt>
    <dgm:pt modelId="{E33F0464-A234-459B-86D4-05CA77FDBB44}" type="pres">
      <dgm:prSet presAssocID="{ADCD0F11-EFCF-4B79-9773-453ED3908323}" presName="Name37" presStyleLbl="parChTrans1D4" presStyleIdx="0" presStyleCnt="1"/>
      <dgm:spPr/>
    </dgm:pt>
    <dgm:pt modelId="{746ABF13-6EBD-4480-9820-A796C285656F}" type="pres">
      <dgm:prSet presAssocID="{01D65F53-08AB-490C-90E8-BAF6209EDDD9}" presName="hierRoot2" presStyleCnt="0">
        <dgm:presLayoutVars>
          <dgm:hierBranch val="init"/>
        </dgm:presLayoutVars>
      </dgm:prSet>
      <dgm:spPr/>
    </dgm:pt>
    <dgm:pt modelId="{358F3D1B-DC49-48DD-B86E-F5216DDECECE}" type="pres">
      <dgm:prSet presAssocID="{01D65F53-08AB-490C-90E8-BAF6209EDDD9}" presName="rootComposite" presStyleCnt="0"/>
      <dgm:spPr/>
    </dgm:pt>
    <dgm:pt modelId="{DE02FB77-028D-433C-85FC-13007C88F7FB}" type="pres">
      <dgm:prSet presAssocID="{01D65F53-08AB-490C-90E8-BAF6209EDDD9}" presName="rootText" presStyleLbl="node4" presStyleIdx="0" presStyleCnt="1" custLinFactNeighborY="7480">
        <dgm:presLayoutVars>
          <dgm:chPref val="3"/>
        </dgm:presLayoutVars>
      </dgm:prSet>
      <dgm:spPr/>
    </dgm:pt>
    <dgm:pt modelId="{50381247-7167-4FF3-B605-12B6BCA1E0B3}" type="pres">
      <dgm:prSet presAssocID="{01D65F53-08AB-490C-90E8-BAF6209EDDD9}" presName="rootConnector" presStyleLbl="node4" presStyleIdx="0" presStyleCnt="1"/>
      <dgm:spPr/>
    </dgm:pt>
    <dgm:pt modelId="{6BBE50DC-5F36-4BD3-8480-76E3E33E2F4E}" type="pres">
      <dgm:prSet presAssocID="{01D65F53-08AB-490C-90E8-BAF6209EDDD9}" presName="hierChild4" presStyleCnt="0"/>
      <dgm:spPr/>
    </dgm:pt>
    <dgm:pt modelId="{88849F45-92BD-4EA6-BC38-5A46F06E5E2F}" type="pres">
      <dgm:prSet presAssocID="{01D65F53-08AB-490C-90E8-BAF6209EDDD9}" presName="hierChild5" presStyleCnt="0"/>
      <dgm:spPr/>
    </dgm:pt>
    <dgm:pt modelId="{BC4FC414-D77A-4A63-A11C-FAF37AB1B249}" type="pres">
      <dgm:prSet presAssocID="{557DE050-5CE2-4E88-92C4-59E3305EE661}" presName="hierChild5" presStyleCnt="0"/>
      <dgm:spPr/>
    </dgm:pt>
    <dgm:pt modelId="{9F01AD28-F3AF-41FD-85EA-7425C8359946}" type="pres">
      <dgm:prSet presAssocID="{4822AEBE-0B3B-4F06-8E22-212DAC5F6723}" presName="hierChild5" presStyleCnt="0"/>
      <dgm:spPr/>
    </dgm:pt>
    <dgm:pt modelId="{03200F03-E7C7-4122-88CE-F6DDB3C151BC}" type="pres">
      <dgm:prSet presAssocID="{B3247B78-2AF5-4689-B321-10C32BF1EE61}" presName="Name37" presStyleLbl="parChTrans1D2" presStyleIdx="1" presStyleCnt="2"/>
      <dgm:spPr/>
    </dgm:pt>
    <dgm:pt modelId="{023C9943-BDF8-4C87-8A12-6798B898B54F}" type="pres">
      <dgm:prSet presAssocID="{C8ECB45D-09BB-4353-B261-2294EB90642D}" presName="hierRoot2" presStyleCnt="0">
        <dgm:presLayoutVars>
          <dgm:hierBranch val="init"/>
        </dgm:presLayoutVars>
      </dgm:prSet>
      <dgm:spPr/>
    </dgm:pt>
    <dgm:pt modelId="{B5F07EA0-47A6-407E-A415-59FB459EF277}" type="pres">
      <dgm:prSet presAssocID="{C8ECB45D-09BB-4353-B261-2294EB90642D}" presName="rootComposite" presStyleCnt="0"/>
      <dgm:spPr/>
    </dgm:pt>
    <dgm:pt modelId="{F3B8E4D5-BA97-42D8-935B-0A4E391F444F}" type="pres">
      <dgm:prSet presAssocID="{C8ECB45D-09BB-4353-B261-2294EB90642D}" presName="rootText" presStyleLbl="node2" presStyleIdx="1" presStyleCnt="2">
        <dgm:presLayoutVars>
          <dgm:chPref val="3"/>
        </dgm:presLayoutVars>
      </dgm:prSet>
      <dgm:spPr/>
    </dgm:pt>
    <dgm:pt modelId="{DFEFD7EB-EF6B-4E39-B4A0-CBCCC644115E}" type="pres">
      <dgm:prSet presAssocID="{C8ECB45D-09BB-4353-B261-2294EB90642D}" presName="rootConnector" presStyleLbl="node2" presStyleIdx="1" presStyleCnt="2"/>
      <dgm:spPr/>
    </dgm:pt>
    <dgm:pt modelId="{DC63FBC4-22DF-41D9-A9EC-2C26776F7685}" type="pres">
      <dgm:prSet presAssocID="{C8ECB45D-09BB-4353-B261-2294EB90642D}" presName="hierChild4" presStyleCnt="0"/>
      <dgm:spPr/>
    </dgm:pt>
    <dgm:pt modelId="{4AB1CC93-1FD6-4A77-861C-3A5EE8485CFC}" type="pres">
      <dgm:prSet presAssocID="{C8ECB45D-09BB-4353-B261-2294EB90642D}" presName="hierChild5" presStyleCnt="0"/>
      <dgm:spPr/>
    </dgm:pt>
    <dgm:pt modelId="{06C43F31-5A55-4245-ABE4-2C7B508E8B5E}" type="pres">
      <dgm:prSet presAssocID="{77D9C01E-1735-42CE-A6B6-04C2EB3C995B}" presName="hierChild3" presStyleCnt="0"/>
      <dgm:spPr/>
    </dgm:pt>
  </dgm:ptLst>
  <dgm:cxnLst>
    <dgm:cxn modelId="{4DE9E80D-A525-47A9-AB32-FFAF0A327175}" srcId="{D057A161-7074-47C1-9A22-29DF567905F4}" destId="{77D9C01E-1735-42CE-A6B6-04C2EB3C995B}" srcOrd="0" destOrd="0" parTransId="{0F457F49-AD3A-4075-8F5F-D5AE85C2EE17}" sibTransId="{91D61040-3015-4B8E-A6E2-26321F0A5D60}"/>
    <dgm:cxn modelId="{13325715-D9C4-4023-8E02-DA1D987B91D8}" type="presOf" srcId="{2E2A4ADF-98AE-48F0-9CD6-230F5168E5E1}" destId="{6B06031F-EBAD-4022-9111-2D00A9A1C961}" srcOrd="0" destOrd="0" presId="urn:microsoft.com/office/officeart/2005/8/layout/orgChart1"/>
    <dgm:cxn modelId="{E3A25D24-3874-4630-A08D-3D6E790C268C}" type="presOf" srcId="{C8ECB45D-09BB-4353-B261-2294EB90642D}" destId="{DFEFD7EB-EF6B-4E39-B4A0-CBCCC644115E}" srcOrd="1" destOrd="0" presId="urn:microsoft.com/office/officeart/2005/8/layout/orgChart1"/>
    <dgm:cxn modelId="{E8226C36-CB37-44EF-8C96-68C6274F0ECE}" type="presOf" srcId="{557DE050-5CE2-4E88-92C4-59E3305EE661}" destId="{D492970A-DD60-4917-AFBE-00D719A3EE48}" srcOrd="0" destOrd="0" presId="urn:microsoft.com/office/officeart/2005/8/layout/orgChart1"/>
    <dgm:cxn modelId="{52B1EC63-7046-43FA-9D7C-41B1B690A10A}" type="presOf" srcId="{77D9C01E-1735-42CE-A6B6-04C2EB3C995B}" destId="{119ADDD2-16E5-4872-B168-6DC8076E4502}" srcOrd="0" destOrd="0" presId="urn:microsoft.com/office/officeart/2005/8/layout/orgChart1"/>
    <dgm:cxn modelId="{106F2748-F740-4392-8A73-3C5B12045E54}" type="presOf" srcId="{ADCD0F11-EFCF-4B79-9773-453ED3908323}" destId="{E33F0464-A234-459B-86D4-05CA77FDBB44}" srcOrd="0" destOrd="0" presId="urn:microsoft.com/office/officeart/2005/8/layout/orgChart1"/>
    <dgm:cxn modelId="{4D8E206D-2BEF-4163-A0F8-E7DF22A94867}" type="presOf" srcId="{B3247B78-2AF5-4689-B321-10C32BF1EE61}" destId="{03200F03-E7C7-4122-88CE-F6DDB3C151BC}" srcOrd="0" destOrd="0" presId="urn:microsoft.com/office/officeart/2005/8/layout/orgChart1"/>
    <dgm:cxn modelId="{86E9CB54-FDE3-487C-8C01-43F9D2E4EF46}" type="presOf" srcId="{77D9C01E-1735-42CE-A6B6-04C2EB3C995B}" destId="{7E2DD4B1-862E-4606-9C2D-E20D203F9279}" srcOrd="1" destOrd="0" presId="urn:microsoft.com/office/officeart/2005/8/layout/orgChart1"/>
    <dgm:cxn modelId="{C38A8A76-D0A7-4BFF-8549-71C157EC83B2}" type="presOf" srcId="{D057A161-7074-47C1-9A22-29DF567905F4}" destId="{1FA063F4-F2B8-4C13-85B2-B59BFC83B4E0}" srcOrd="0" destOrd="0" presId="urn:microsoft.com/office/officeart/2005/8/layout/orgChart1"/>
    <dgm:cxn modelId="{6DCB575A-0E0B-4EDB-82E5-3E1E5C98608B}" type="presOf" srcId="{4822AEBE-0B3B-4F06-8E22-212DAC5F6723}" destId="{161208D7-168B-4311-AB33-C0C5DCC99DF9}" srcOrd="0" destOrd="0" presId="urn:microsoft.com/office/officeart/2005/8/layout/orgChart1"/>
    <dgm:cxn modelId="{68CDFA7D-F699-4483-8E77-6C19D85D622D}" type="presOf" srcId="{C8ECB45D-09BB-4353-B261-2294EB90642D}" destId="{F3B8E4D5-BA97-42D8-935B-0A4E391F444F}" srcOrd="0" destOrd="0" presId="urn:microsoft.com/office/officeart/2005/8/layout/orgChart1"/>
    <dgm:cxn modelId="{36EEB286-75BB-4975-84BC-9E35E8282A76}" type="presOf" srcId="{D441ECAA-526F-4C23-90D5-F511B7C577FC}" destId="{4FD008DD-E952-4D68-8348-1578C96922BA}" srcOrd="0" destOrd="0" presId="urn:microsoft.com/office/officeart/2005/8/layout/orgChart1"/>
    <dgm:cxn modelId="{40998295-C667-425E-B101-9297D69EE8D3}" type="presOf" srcId="{01D65F53-08AB-490C-90E8-BAF6209EDDD9}" destId="{DE02FB77-028D-433C-85FC-13007C88F7FB}" srcOrd="0" destOrd="0" presId="urn:microsoft.com/office/officeart/2005/8/layout/orgChart1"/>
    <dgm:cxn modelId="{4036609C-FF9A-4738-A36E-23DB28390191}" type="presOf" srcId="{4822AEBE-0B3B-4F06-8E22-212DAC5F6723}" destId="{BF0FD6FB-9E7D-4AA3-94D5-3FCD53AD336C}" srcOrd="1" destOrd="0" presId="urn:microsoft.com/office/officeart/2005/8/layout/orgChart1"/>
    <dgm:cxn modelId="{450EB9A1-F3C3-4CB6-AFF7-3AC887163D70}" srcId="{4822AEBE-0B3B-4F06-8E22-212DAC5F6723}" destId="{557DE050-5CE2-4E88-92C4-59E3305EE661}" srcOrd="0" destOrd="0" parTransId="{D441ECAA-526F-4C23-90D5-F511B7C577FC}" sibTransId="{32BA0F61-09F6-44F5-A9E5-92E24F0A3848}"/>
    <dgm:cxn modelId="{7389F8A8-724B-48FC-8724-31DE06F4434B}" srcId="{557DE050-5CE2-4E88-92C4-59E3305EE661}" destId="{01D65F53-08AB-490C-90E8-BAF6209EDDD9}" srcOrd="0" destOrd="0" parTransId="{ADCD0F11-EFCF-4B79-9773-453ED3908323}" sibTransId="{48F68BA4-7267-41DC-BA13-B717CE6B6CAF}"/>
    <dgm:cxn modelId="{9BAAAFCE-45DE-4925-8CD1-DBA435F88E61}" type="presOf" srcId="{01D65F53-08AB-490C-90E8-BAF6209EDDD9}" destId="{50381247-7167-4FF3-B605-12B6BCA1E0B3}" srcOrd="1" destOrd="0" presId="urn:microsoft.com/office/officeart/2005/8/layout/orgChart1"/>
    <dgm:cxn modelId="{68E383DB-333D-4988-BE70-C3615BCDB53A}" type="presOf" srcId="{557DE050-5CE2-4E88-92C4-59E3305EE661}" destId="{EC3383CC-1A2A-4698-AB07-E2199836C233}" srcOrd="1" destOrd="0" presId="urn:microsoft.com/office/officeart/2005/8/layout/orgChart1"/>
    <dgm:cxn modelId="{1659A8F9-4018-464D-9EF2-637805A3776D}" srcId="{77D9C01E-1735-42CE-A6B6-04C2EB3C995B}" destId="{4822AEBE-0B3B-4F06-8E22-212DAC5F6723}" srcOrd="0" destOrd="0" parTransId="{2E2A4ADF-98AE-48F0-9CD6-230F5168E5E1}" sibTransId="{C21C3406-7B0C-4916-92C1-6EA4F8253B17}"/>
    <dgm:cxn modelId="{A0DB1CFA-77DD-4AB3-A5FD-4251139A3384}" srcId="{77D9C01E-1735-42CE-A6B6-04C2EB3C995B}" destId="{C8ECB45D-09BB-4353-B261-2294EB90642D}" srcOrd="1" destOrd="0" parTransId="{B3247B78-2AF5-4689-B321-10C32BF1EE61}" sibTransId="{9BFF14B3-31D4-45D6-88B9-1F02CCCF7ADE}"/>
    <dgm:cxn modelId="{3D7A19E9-C9C9-448F-941C-5FBFCE3D5B3E}" type="presParOf" srcId="{1FA063F4-F2B8-4C13-85B2-B59BFC83B4E0}" destId="{DCFEA007-C83F-4BAE-811A-7561B463F392}" srcOrd="0" destOrd="0" presId="urn:microsoft.com/office/officeart/2005/8/layout/orgChart1"/>
    <dgm:cxn modelId="{3DAB9DD9-D1EC-4FE1-8D00-DC0C05FDD3DA}" type="presParOf" srcId="{DCFEA007-C83F-4BAE-811A-7561B463F392}" destId="{2411468A-A2D7-4537-9A3D-CB3AABA93C4D}" srcOrd="0" destOrd="0" presId="urn:microsoft.com/office/officeart/2005/8/layout/orgChart1"/>
    <dgm:cxn modelId="{41A9AC31-A3DF-4194-B12E-74B3850F3782}" type="presParOf" srcId="{2411468A-A2D7-4537-9A3D-CB3AABA93C4D}" destId="{119ADDD2-16E5-4872-B168-6DC8076E4502}" srcOrd="0" destOrd="0" presId="urn:microsoft.com/office/officeart/2005/8/layout/orgChart1"/>
    <dgm:cxn modelId="{34F3B7B3-3746-45B2-B842-6D6E532262B1}" type="presParOf" srcId="{2411468A-A2D7-4537-9A3D-CB3AABA93C4D}" destId="{7E2DD4B1-862E-4606-9C2D-E20D203F9279}" srcOrd="1" destOrd="0" presId="urn:microsoft.com/office/officeart/2005/8/layout/orgChart1"/>
    <dgm:cxn modelId="{8C9D9A80-C266-4CE8-A0F7-09296C56B50E}" type="presParOf" srcId="{DCFEA007-C83F-4BAE-811A-7561B463F392}" destId="{4CCEEC5C-B0E0-4A99-9CE5-76E878EBDF34}" srcOrd="1" destOrd="0" presId="urn:microsoft.com/office/officeart/2005/8/layout/orgChart1"/>
    <dgm:cxn modelId="{8D27D92F-9818-476E-8169-492BE40F5234}" type="presParOf" srcId="{4CCEEC5C-B0E0-4A99-9CE5-76E878EBDF34}" destId="{6B06031F-EBAD-4022-9111-2D00A9A1C961}" srcOrd="0" destOrd="0" presId="urn:microsoft.com/office/officeart/2005/8/layout/orgChart1"/>
    <dgm:cxn modelId="{CC11ADE8-56D0-4A31-8D4A-BE083960FEF4}" type="presParOf" srcId="{4CCEEC5C-B0E0-4A99-9CE5-76E878EBDF34}" destId="{0377F72D-AB40-45C1-B85F-24331D938781}" srcOrd="1" destOrd="0" presId="urn:microsoft.com/office/officeart/2005/8/layout/orgChart1"/>
    <dgm:cxn modelId="{56DB72B2-7AB4-46C0-A584-515B48CBFF24}" type="presParOf" srcId="{0377F72D-AB40-45C1-B85F-24331D938781}" destId="{8E3437A6-4F91-4389-9DC3-DE7677176A92}" srcOrd="0" destOrd="0" presId="urn:microsoft.com/office/officeart/2005/8/layout/orgChart1"/>
    <dgm:cxn modelId="{DE5F149C-CBAE-4842-A105-1C4684E7D221}" type="presParOf" srcId="{8E3437A6-4F91-4389-9DC3-DE7677176A92}" destId="{161208D7-168B-4311-AB33-C0C5DCC99DF9}" srcOrd="0" destOrd="0" presId="urn:microsoft.com/office/officeart/2005/8/layout/orgChart1"/>
    <dgm:cxn modelId="{9F7A1F81-79DD-4969-A1D0-16A1B9E1F404}" type="presParOf" srcId="{8E3437A6-4F91-4389-9DC3-DE7677176A92}" destId="{BF0FD6FB-9E7D-4AA3-94D5-3FCD53AD336C}" srcOrd="1" destOrd="0" presId="urn:microsoft.com/office/officeart/2005/8/layout/orgChart1"/>
    <dgm:cxn modelId="{732F2A2B-F081-4277-909B-3666AE9E52BD}" type="presParOf" srcId="{0377F72D-AB40-45C1-B85F-24331D938781}" destId="{B07725D2-E17F-41F9-BC16-7EDC344591CB}" srcOrd="1" destOrd="0" presId="urn:microsoft.com/office/officeart/2005/8/layout/orgChart1"/>
    <dgm:cxn modelId="{C5FAE476-504A-4A33-AB74-39C005DE2B55}" type="presParOf" srcId="{B07725D2-E17F-41F9-BC16-7EDC344591CB}" destId="{4FD008DD-E952-4D68-8348-1578C96922BA}" srcOrd="0" destOrd="0" presId="urn:microsoft.com/office/officeart/2005/8/layout/orgChart1"/>
    <dgm:cxn modelId="{4CC1347E-E7DD-485E-8FF8-05E39EE27326}" type="presParOf" srcId="{B07725D2-E17F-41F9-BC16-7EDC344591CB}" destId="{3B1FC44B-4F4F-4F35-9CB7-EBC0428B79F7}" srcOrd="1" destOrd="0" presId="urn:microsoft.com/office/officeart/2005/8/layout/orgChart1"/>
    <dgm:cxn modelId="{BEDC31AF-EB35-4133-92F9-9651B97D44D0}" type="presParOf" srcId="{3B1FC44B-4F4F-4F35-9CB7-EBC0428B79F7}" destId="{8465FAB4-895D-405E-BE47-A2CE562058E9}" srcOrd="0" destOrd="0" presId="urn:microsoft.com/office/officeart/2005/8/layout/orgChart1"/>
    <dgm:cxn modelId="{6B000EF0-E21C-4187-9F4F-EFCDCCD1D4B6}" type="presParOf" srcId="{8465FAB4-895D-405E-BE47-A2CE562058E9}" destId="{D492970A-DD60-4917-AFBE-00D719A3EE48}" srcOrd="0" destOrd="0" presId="urn:microsoft.com/office/officeart/2005/8/layout/orgChart1"/>
    <dgm:cxn modelId="{582F3678-0DE3-4720-9DAD-D992ABB5B300}" type="presParOf" srcId="{8465FAB4-895D-405E-BE47-A2CE562058E9}" destId="{EC3383CC-1A2A-4698-AB07-E2199836C233}" srcOrd="1" destOrd="0" presId="urn:microsoft.com/office/officeart/2005/8/layout/orgChart1"/>
    <dgm:cxn modelId="{E7A326B9-FA64-417D-9FDA-F98B37739658}" type="presParOf" srcId="{3B1FC44B-4F4F-4F35-9CB7-EBC0428B79F7}" destId="{A041237B-6C3E-4B28-8809-E53B86FEF60D}" srcOrd="1" destOrd="0" presId="urn:microsoft.com/office/officeart/2005/8/layout/orgChart1"/>
    <dgm:cxn modelId="{B1B62DD9-EAFB-4DC3-9625-2EDE7488FA4D}" type="presParOf" srcId="{A041237B-6C3E-4B28-8809-E53B86FEF60D}" destId="{E33F0464-A234-459B-86D4-05CA77FDBB44}" srcOrd="0" destOrd="0" presId="urn:microsoft.com/office/officeart/2005/8/layout/orgChart1"/>
    <dgm:cxn modelId="{B970449C-2797-49E1-81A7-645703E220A4}" type="presParOf" srcId="{A041237B-6C3E-4B28-8809-E53B86FEF60D}" destId="{746ABF13-6EBD-4480-9820-A796C285656F}" srcOrd="1" destOrd="0" presId="urn:microsoft.com/office/officeart/2005/8/layout/orgChart1"/>
    <dgm:cxn modelId="{96B960AD-3F03-496C-95D6-9F462015EC51}" type="presParOf" srcId="{746ABF13-6EBD-4480-9820-A796C285656F}" destId="{358F3D1B-DC49-48DD-B86E-F5216DDECECE}" srcOrd="0" destOrd="0" presId="urn:microsoft.com/office/officeart/2005/8/layout/orgChart1"/>
    <dgm:cxn modelId="{64F1D96A-98FD-460F-985C-39A53FE8EDD7}" type="presParOf" srcId="{358F3D1B-DC49-48DD-B86E-F5216DDECECE}" destId="{DE02FB77-028D-433C-85FC-13007C88F7FB}" srcOrd="0" destOrd="0" presId="urn:microsoft.com/office/officeart/2005/8/layout/orgChart1"/>
    <dgm:cxn modelId="{51F86CD5-A464-4BB6-8D25-C0E75D10E334}" type="presParOf" srcId="{358F3D1B-DC49-48DD-B86E-F5216DDECECE}" destId="{50381247-7167-4FF3-B605-12B6BCA1E0B3}" srcOrd="1" destOrd="0" presId="urn:microsoft.com/office/officeart/2005/8/layout/orgChart1"/>
    <dgm:cxn modelId="{F79CD2D8-55A0-4E5F-B6AD-DD512E5A1EB6}" type="presParOf" srcId="{746ABF13-6EBD-4480-9820-A796C285656F}" destId="{6BBE50DC-5F36-4BD3-8480-76E3E33E2F4E}" srcOrd="1" destOrd="0" presId="urn:microsoft.com/office/officeart/2005/8/layout/orgChart1"/>
    <dgm:cxn modelId="{0B0CAE3F-E40C-4E2A-8440-BC1BAF7A276B}" type="presParOf" srcId="{746ABF13-6EBD-4480-9820-A796C285656F}" destId="{88849F45-92BD-4EA6-BC38-5A46F06E5E2F}" srcOrd="2" destOrd="0" presId="urn:microsoft.com/office/officeart/2005/8/layout/orgChart1"/>
    <dgm:cxn modelId="{1C40BE75-7D45-4929-A3E4-671CD73CD30B}" type="presParOf" srcId="{3B1FC44B-4F4F-4F35-9CB7-EBC0428B79F7}" destId="{BC4FC414-D77A-4A63-A11C-FAF37AB1B249}" srcOrd="2" destOrd="0" presId="urn:microsoft.com/office/officeart/2005/8/layout/orgChart1"/>
    <dgm:cxn modelId="{FA0F7E2C-FB91-4390-A25E-27240EB76FC0}" type="presParOf" srcId="{0377F72D-AB40-45C1-B85F-24331D938781}" destId="{9F01AD28-F3AF-41FD-85EA-7425C8359946}" srcOrd="2" destOrd="0" presId="urn:microsoft.com/office/officeart/2005/8/layout/orgChart1"/>
    <dgm:cxn modelId="{F908E3CF-BC90-4FEC-B3CE-A4A5DCD09AD4}" type="presParOf" srcId="{4CCEEC5C-B0E0-4A99-9CE5-76E878EBDF34}" destId="{03200F03-E7C7-4122-88CE-F6DDB3C151BC}" srcOrd="2" destOrd="0" presId="urn:microsoft.com/office/officeart/2005/8/layout/orgChart1"/>
    <dgm:cxn modelId="{B9894E1D-3DD6-4413-8B58-8499DC494DC6}" type="presParOf" srcId="{4CCEEC5C-B0E0-4A99-9CE5-76E878EBDF34}" destId="{023C9943-BDF8-4C87-8A12-6798B898B54F}" srcOrd="3" destOrd="0" presId="urn:microsoft.com/office/officeart/2005/8/layout/orgChart1"/>
    <dgm:cxn modelId="{0B7FDBD7-82CD-4E0E-9286-CA816BE5CE46}" type="presParOf" srcId="{023C9943-BDF8-4C87-8A12-6798B898B54F}" destId="{B5F07EA0-47A6-407E-A415-59FB459EF277}" srcOrd="0" destOrd="0" presId="urn:microsoft.com/office/officeart/2005/8/layout/orgChart1"/>
    <dgm:cxn modelId="{DDAA9E96-7A88-42B7-B291-E406E9F0B7FC}" type="presParOf" srcId="{B5F07EA0-47A6-407E-A415-59FB459EF277}" destId="{F3B8E4D5-BA97-42D8-935B-0A4E391F444F}" srcOrd="0" destOrd="0" presId="urn:microsoft.com/office/officeart/2005/8/layout/orgChart1"/>
    <dgm:cxn modelId="{B62B7D00-389C-4469-A01C-C067ACC178E6}" type="presParOf" srcId="{B5F07EA0-47A6-407E-A415-59FB459EF277}" destId="{DFEFD7EB-EF6B-4E39-B4A0-CBCCC644115E}" srcOrd="1" destOrd="0" presId="urn:microsoft.com/office/officeart/2005/8/layout/orgChart1"/>
    <dgm:cxn modelId="{CA8EE0BD-ED6E-4013-8200-4CD58D489BAF}" type="presParOf" srcId="{023C9943-BDF8-4C87-8A12-6798B898B54F}" destId="{DC63FBC4-22DF-41D9-A9EC-2C26776F7685}" srcOrd="1" destOrd="0" presId="urn:microsoft.com/office/officeart/2005/8/layout/orgChart1"/>
    <dgm:cxn modelId="{5CAD5ABA-6929-40B7-9A54-72D5429936CE}" type="presParOf" srcId="{023C9943-BDF8-4C87-8A12-6798B898B54F}" destId="{4AB1CC93-1FD6-4A77-861C-3A5EE8485CFC}" srcOrd="2" destOrd="0" presId="urn:microsoft.com/office/officeart/2005/8/layout/orgChart1"/>
    <dgm:cxn modelId="{AA513BBB-C35B-4685-A100-06FB7774F20D}" type="presParOf" srcId="{DCFEA007-C83F-4BAE-811A-7561B463F392}" destId="{06C43F31-5A55-4245-ABE4-2C7B508E8B5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00F03-E7C7-4122-88CE-F6DDB3C151BC}">
      <dsp:nvSpPr>
        <dsp:cNvPr id="0" name=""/>
        <dsp:cNvSpPr/>
      </dsp:nvSpPr>
      <dsp:spPr>
        <a:xfrm>
          <a:off x="2613915" y="580013"/>
          <a:ext cx="700750" cy="243235"/>
        </a:xfrm>
        <a:custGeom>
          <a:avLst/>
          <a:gdLst/>
          <a:ahLst/>
          <a:cxnLst/>
          <a:rect l="0" t="0" r="0" b="0"/>
          <a:pathLst>
            <a:path>
              <a:moveTo>
                <a:pt x="0" y="0"/>
              </a:moveTo>
              <a:lnTo>
                <a:pt x="0" y="121617"/>
              </a:lnTo>
              <a:lnTo>
                <a:pt x="700750" y="121617"/>
              </a:lnTo>
              <a:lnTo>
                <a:pt x="700750" y="243235"/>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E33F0464-A234-459B-86D4-05CA77FDBB44}">
      <dsp:nvSpPr>
        <dsp:cNvPr id="0" name=""/>
        <dsp:cNvSpPr/>
      </dsp:nvSpPr>
      <dsp:spPr>
        <a:xfrm>
          <a:off x="1449858" y="2224750"/>
          <a:ext cx="173739" cy="533682"/>
        </a:xfrm>
        <a:custGeom>
          <a:avLst/>
          <a:gdLst/>
          <a:ahLst/>
          <a:cxnLst/>
          <a:rect l="0" t="0" r="0" b="0"/>
          <a:pathLst>
            <a:path>
              <a:moveTo>
                <a:pt x="0" y="0"/>
              </a:moveTo>
              <a:lnTo>
                <a:pt x="0" y="533682"/>
              </a:lnTo>
              <a:lnTo>
                <a:pt x="173739" y="533682"/>
              </a:lnTo>
            </a:path>
          </a:pathLst>
        </a:custGeom>
        <a:noFill/>
        <a:ln w="25400" cap="flat" cmpd="sng" algn="ctr">
          <a:solidFill>
            <a:schemeClr val="accent6">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4FD008DD-E952-4D68-8348-1578C96922BA}">
      <dsp:nvSpPr>
        <dsp:cNvPr id="0" name=""/>
        <dsp:cNvSpPr/>
      </dsp:nvSpPr>
      <dsp:spPr>
        <a:xfrm>
          <a:off x="1867444" y="1402382"/>
          <a:ext cx="91440" cy="243235"/>
        </a:xfrm>
        <a:custGeom>
          <a:avLst/>
          <a:gdLst/>
          <a:ahLst/>
          <a:cxnLst/>
          <a:rect l="0" t="0" r="0" b="0"/>
          <a:pathLst>
            <a:path>
              <a:moveTo>
                <a:pt x="45720" y="0"/>
              </a:moveTo>
              <a:lnTo>
                <a:pt x="45720" y="243235"/>
              </a:lnTo>
            </a:path>
          </a:pathLst>
        </a:custGeom>
        <a:noFill/>
        <a:ln w="25400" cap="flat" cmpd="sng" algn="ctr">
          <a:solidFill>
            <a:schemeClr val="accent5">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6B06031F-EBAD-4022-9111-2D00A9A1C961}">
      <dsp:nvSpPr>
        <dsp:cNvPr id="0" name=""/>
        <dsp:cNvSpPr/>
      </dsp:nvSpPr>
      <dsp:spPr>
        <a:xfrm>
          <a:off x="1913164" y="580013"/>
          <a:ext cx="700750" cy="243235"/>
        </a:xfrm>
        <a:custGeom>
          <a:avLst/>
          <a:gdLst/>
          <a:ahLst/>
          <a:cxnLst/>
          <a:rect l="0" t="0" r="0" b="0"/>
          <a:pathLst>
            <a:path>
              <a:moveTo>
                <a:pt x="700750" y="0"/>
              </a:moveTo>
              <a:lnTo>
                <a:pt x="700750" y="121617"/>
              </a:lnTo>
              <a:lnTo>
                <a:pt x="0" y="121617"/>
              </a:lnTo>
              <a:lnTo>
                <a:pt x="0" y="243235"/>
              </a:lnTo>
            </a:path>
          </a:pathLst>
        </a:custGeom>
        <a:noFill/>
        <a:ln w="25400" cap="flat" cmpd="sng" algn="ctr">
          <a:solidFill>
            <a:schemeClr val="accent4">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119ADDD2-16E5-4872-B168-6DC8076E4502}">
      <dsp:nvSpPr>
        <dsp:cNvPr id="0" name=""/>
        <dsp:cNvSpPr/>
      </dsp:nvSpPr>
      <dsp:spPr>
        <a:xfrm>
          <a:off x="2034782" y="880"/>
          <a:ext cx="1158265" cy="579132"/>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kern="1200" dirty="0">
              <a:solidFill>
                <a:schemeClr val="bg1"/>
              </a:solidFill>
            </a:rPr>
            <a:t>Owner</a:t>
          </a:r>
        </a:p>
      </dsp:txBody>
      <dsp:txXfrm>
        <a:off x="2034782" y="880"/>
        <a:ext cx="1158265" cy="579132"/>
      </dsp:txXfrm>
    </dsp:sp>
    <dsp:sp modelId="{161208D7-168B-4311-AB33-C0C5DCC99DF9}">
      <dsp:nvSpPr>
        <dsp:cNvPr id="0" name=""/>
        <dsp:cNvSpPr/>
      </dsp:nvSpPr>
      <dsp:spPr>
        <a:xfrm>
          <a:off x="1334031" y="823249"/>
          <a:ext cx="1158265" cy="579132"/>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kern="1200" dirty="0">
              <a:solidFill>
                <a:schemeClr val="bg1"/>
              </a:solidFill>
            </a:rPr>
            <a:t>Manager</a:t>
          </a:r>
        </a:p>
      </dsp:txBody>
      <dsp:txXfrm>
        <a:off x="1334031" y="823249"/>
        <a:ext cx="1158265" cy="579132"/>
      </dsp:txXfrm>
    </dsp:sp>
    <dsp:sp modelId="{D492970A-DD60-4917-AFBE-00D719A3EE48}">
      <dsp:nvSpPr>
        <dsp:cNvPr id="0" name=""/>
        <dsp:cNvSpPr/>
      </dsp:nvSpPr>
      <dsp:spPr>
        <a:xfrm>
          <a:off x="1334031" y="1645617"/>
          <a:ext cx="1158265" cy="579132"/>
        </a:xfrm>
        <a:prstGeom prst="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kern="1200" dirty="0">
              <a:solidFill>
                <a:schemeClr val="bg1"/>
              </a:solidFill>
            </a:rPr>
            <a:t>Supervisor</a:t>
          </a:r>
        </a:p>
      </dsp:txBody>
      <dsp:txXfrm>
        <a:off x="1334031" y="1645617"/>
        <a:ext cx="1158265" cy="579132"/>
      </dsp:txXfrm>
    </dsp:sp>
    <dsp:sp modelId="{DE02FB77-028D-433C-85FC-13007C88F7FB}">
      <dsp:nvSpPr>
        <dsp:cNvPr id="0" name=""/>
        <dsp:cNvSpPr/>
      </dsp:nvSpPr>
      <dsp:spPr>
        <a:xfrm>
          <a:off x="1623598" y="2468867"/>
          <a:ext cx="1158265" cy="579132"/>
        </a:xfrm>
        <a:prstGeom prst="rect">
          <a:avLst/>
        </a:prstGeom>
        <a:solidFill>
          <a:schemeClr val="accent6">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kern="1200" dirty="0">
              <a:solidFill>
                <a:schemeClr val="bg1"/>
              </a:solidFill>
            </a:rPr>
            <a:t> Workers</a:t>
          </a:r>
        </a:p>
      </dsp:txBody>
      <dsp:txXfrm>
        <a:off x="1623598" y="2468867"/>
        <a:ext cx="1158265" cy="579132"/>
      </dsp:txXfrm>
    </dsp:sp>
    <dsp:sp modelId="{F3B8E4D5-BA97-42D8-935B-0A4E391F444F}">
      <dsp:nvSpPr>
        <dsp:cNvPr id="0" name=""/>
        <dsp:cNvSpPr/>
      </dsp:nvSpPr>
      <dsp:spPr>
        <a:xfrm>
          <a:off x="2735533" y="823249"/>
          <a:ext cx="1158265" cy="579132"/>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kern="1200" dirty="0">
              <a:solidFill>
                <a:schemeClr val="bg1"/>
              </a:solidFill>
            </a:rPr>
            <a:t>Bookkeeper</a:t>
          </a:r>
        </a:p>
      </dsp:txBody>
      <dsp:txXfrm>
        <a:off x="2735533" y="823249"/>
        <a:ext cx="1158265" cy="57913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817" y="4758889"/>
            <a:ext cx="5510530" cy="4508421"/>
          </a:xfrm>
          <a:prstGeom prst="rect">
            <a:avLst/>
          </a:prstGeom>
          <a:noFill/>
          <a:ln>
            <a:noFill/>
          </a:ln>
        </p:spPr>
        <p:txBody>
          <a:bodyPr spcFirstLastPara="1" wrap="square" lIns="96591" tIns="96591" rIns="96591" bIns="96591"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Tree>
    <p:extLst>
      <p:ext uri="{BB962C8B-B14F-4D97-AF65-F5344CB8AC3E}">
        <p14:creationId xmlns:p14="http://schemas.microsoft.com/office/powerpoint/2010/main" val="403333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Managers role and responsibility align to the owners</a:t>
            </a:r>
          </a:p>
          <a:p>
            <a:r>
              <a:rPr lang="en-ZA" dirty="0"/>
              <a:t>Every component of the business must be managed effectively</a:t>
            </a:r>
          </a:p>
        </p:txBody>
      </p:sp>
    </p:spTree>
    <p:extLst>
      <p:ext uri="{BB962C8B-B14F-4D97-AF65-F5344CB8AC3E}">
        <p14:creationId xmlns:p14="http://schemas.microsoft.com/office/powerpoint/2010/main" val="115710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Tree>
    <p:extLst>
      <p:ext uri="{BB962C8B-B14F-4D97-AF65-F5344CB8AC3E}">
        <p14:creationId xmlns:p14="http://schemas.microsoft.com/office/powerpoint/2010/main" val="47618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Getting the money in and money out balanced is critical</a:t>
            </a:r>
          </a:p>
          <a:p>
            <a:r>
              <a:rPr lang="en-ZA" dirty="0"/>
              <a:t>The business will struggle to survive if you don’t</a:t>
            </a:r>
          </a:p>
          <a:p>
            <a:endParaRPr lang="en-ZA" dirty="0"/>
          </a:p>
        </p:txBody>
      </p:sp>
    </p:spTree>
    <p:extLst>
      <p:ext uri="{BB962C8B-B14F-4D97-AF65-F5344CB8AC3E}">
        <p14:creationId xmlns:p14="http://schemas.microsoft.com/office/powerpoint/2010/main" val="3405275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It is everyone job to contribute to the sustainability of the business</a:t>
            </a:r>
          </a:p>
          <a:p>
            <a:r>
              <a:rPr lang="en-ZA" dirty="0"/>
              <a:t>How can you contribute as an employee / as an owner</a:t>
            </a:r>
          </a:p>
        </p:txBody>
      </p:sp>
    </p:spTree>
    <p:extLst>
      <p:ext uri="{BB962C8B-B14F-4D97-AF65-F5344CB8AC3E}">
        <p14:creationId xmlns:p14="http://schemas.microsoft.com/office/powerpoint/2010/main" val="2016334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The workplace is a busy place – pay attention to detail in every way</a:t>
            </a:r>
          </a:p>
        </p:txBody>
      </p:sp>
    </p:spTree>
    <p:extLst>
      <p:ext uri="{BB962C8B-B14F-4D97-AF65-F5344CB8AC3E}">
        <p14:creationId xmlns:p14="http://schemas.microsoft.com/office/powerpoint/2010/main" val="3602866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Time management is crucial to the success of the business</a:t>
            </a:r>
          </a:p>
          <a:p>
            <a:r>
              <a:rPr lang="en-ZA" dirty="0"/>
              <a:t>What components of business are affected by time?</a:t>
            </a:r>
          </a:p>
          <a:p>
            <a:r>
              <a:rPr lang="en-ZA" dirty="0"/>
              <a:t>Talk about some examples e.g. documentation vs penalties</a:t>
            </a:r>
          </a:p>
        </p:txBody>
      </p:sp>
    </p:spTree>
    <p:extLst>
      <p:ext uri="{BB962C8B-B14F-4D97-AF65-F5344CB8AC3E}">
        <p14:creationId xmlns:p14="http://schemas.microsoft.com/office/powerpoint/2010/main" val="229415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Resource management by everyone is not a choice thing – it is a have to</a:t>
            </a:r>
          </a:p>
          <a:p>
            <a:r>
              <a:rPr lang="en-ZA" dirty="0"/>
              <a:t>What are the benefits of managing and looking after the businesses resources?</a:t>
            </a:r>
          </a:p>
        </p:txBody>
      </p:sp>
    </p:spTree>
    <p:extLst>
      <p:ext uri="{BB962C8B-B14F-4D97-AF65-F5344CB8AC3E}">
        <p14:creationId xmlns:p14="http://schemas.microsoft.com/office/powerpoint/2010/main" val="2601687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What does is mean to care?</a:t>
            </a:r>
          </a:p>
          <a:p>
            <a:r>
              <a:rPr lang="en-ZA" dirty="0"/>
              <a:t>What value is there to the business if everyone is a carer</a:t>
            </a:r>
          </a:p>
        </p:txBody>
      </p:sp>
    </p:spTree>
    <p:extLst>
      <p:ext uri="{BB962C8B-B14F-4D97-AF65-F5344CB8AC3E}">
        <p14:creationId xmlns:p14="http://schemas.microsoft.com/office/powerpoint/2010/main" val="1070098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What happens to a business if everyone is not on the same page?</a:t>
            </a:r>
          </a:p>
        </p:txBody>
      </p:sp>
    </p:spTree>
    <p:extLst>
      <p:ext uri="{BB962C8B-B14F-4D97-AF65-F5344CB8AC3E}">
        <p14:creationId xmlns:p14="http://schemas.microsoft.com/office/powerpoint/2010/main" val="3601808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What effects does not having a job have on your life?</a:t>
            </a:r>
          </a:p>
        </p:txBody>
      </p:sp>
    </p:spTree>
    <p:extLst>
      <p:ext uri="{BB962C8B-B14F-4D97-AF65-F5344CB8AC3E}">
        <p14:creationId xmlns:p14="http://schemas.microsoft.com/office/powerpoint/2010/main" val="1450955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Attitude – the key to success</a:t>
            </a:r>
          </a:p>
        </p:txBody>
      </p:sp>
    </p:spTree>
    <p:extLst>
      <p:ext uri="{BB962C8B-B14F-4D97-AF65-F5344CB8AC3E}">
        <p14:creationId xmlns:p14="http://schemas.microsoft.com/office/powerpoint/2010/main" val="721193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Have a clear picture of every detail of your product or service in mind constantly </a:t>
            </a:r>
          </a:p>
          <a:p>
            <a:r>
              <a:rPr lang="en-ZA" dirty="0"/>
              <a:t>Continual improvement for the business and yourself is important for sustainability</a:t>
            </a:r>
          </a:p>
        </p:txBody>
      </p:sp>
    </p:spTree>
    <p:extLst>
      <p:ext uri="{BB962C8B-B14F-4D97-AF65-F5344CB8AC3E}">
        <p14:creationId xmlns:p14="http://schemas.microsoft.com/office/powerpoint/2010/main" val="329729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What’s the difference between sales and marketing?</a:t>
            </a:r>
          </a:p>
        </p:txBody>
      </p:sp>
    </p:spTree>
    <p:extLst>
      <p:ext uri="{BB962C8B-B14F-4D97-AF65-F5344CB8AC3E}">
        <p14:creationId xmlns:p14="http://schemas.microsoft.com/office/powerpoint/2010/main" val="3896025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What kind of customer experience can you offer your customers?</a:t>
            </a:r>
          </a:p>
          <a:p>
            <a:r>
              <a:rPr lang="en-ZA" dirty="0"/>
              <a:t>Customer is king but can also be the downfall of the business</a:t>
            </a:r>
          </a:p>
          <a:p>
            <a:r>
              <a:rPr lang="en-ZA" dirty="0"/>
              <a:t>Need customers who pay on time / need what you have / fans of your product or service</a:t>
            </a:r>
          </a:p>
        </p:txBody>
      </p:sp>
    </p:spTree>
    <p:extLst>
      <p:ext uri="{BB962C8B-B14F-4D97-AF65-F5344CB8AC3E}">
        <p14:creationId xmlns:p14="http://schemas.microsoft.com/office/powerpoint/2010/main" val="3188308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The bottom line – no customer, no business</a:t>
            </a:r>
          </a:p>
        </p:txBody>
      </p:sp>
    </p:spTree>
    <p:extLst>
      <p:ext uri="{BB962C8B-B14F-4D97-AF65-F5344CB8AC3E}">
        <p14:creationId xmlns:p14="http://schemas.microsoft.com/office/powerpoint/2010/main" val="2637053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Communication is the web that keeps EVERY component connected all the time</a:t>
            </a:r>
          </a:p>
          <a:p>
            <a:r>
              <a:rPr lang="en-ZA" dirty="0"/>
              <a:t>Give some examples of poor communication and the results of it</a:t>
            </a:r>
          </a:p>
        </p:txBody>
      </p:sp>
    </p:spTree>
    <p:extLst>
      <p:ext uri="{BB962C8B-B14F-4D97-AF65-F5344CB8AC3E}">
        <p14:creationId xmlns:p14="http://schemas.microsoft.com/office/powerpoint/2010/main" val="470028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Trend watching is of high value to your business</a:t>
            </a:r>
          </a:p>
          <a:p>
            <a:r>
              <a:rPr lang="en-ZA" dirty="0"/>
              <a:t>Watch the competitors constantly</a:t>
            </a:r>
          </a:p>
          <a:p>
            <a:r>
              <a:rPr lang="en-ZA" dirty="0"/>
              <a:t>What things about your competitors should you be watching?</a:t>
            </a:r>
          </a:p>
        </p:txBody>
      </p:sp>
    </p:spTree>
    <p:extLst>
      <p:ext uri="{BB962C8B-B14F-4D97-AF65-F5344CB8AC3E}">
        <p14:creationId xmlns:p14="http://schemas.microsoft.com/office/powerpoint/2010/main" val="2371559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Making the right choices will contribute to the sustainability of the organisation</a:t>
            </a:r>
          </a:p>
          <a:p>
            <a:r>
              <a:rPr lang="en-ZA" dirty="0"/>
              <a:t>It is everyone’s responsibility to make good choices all the time</a:t>
            </a:r>
          </a:p>
        </p:txBody>
      </p:sp>
    </p:spTree>
    <p:extLst>
      <p:ext uri="{BB962C8B-B14F-4D97-AF65-F5344CB8AC3E}">
        <p14:creationId xmlns:p14="http://schemas.microsoft.com/office/powerpoint/2010/main" val="120659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Activity – Identify 3 risk areas within each business component</a:t>
            </a:r>
          </a:p>
        </p:txBody>
      </p:sp>
    </p:spTree>
    <p:extLst>
      <p:ext uri="{BB962C8B-B14F-4D97-AF65-F5344CB8AC3E}">
        <p14:creationId xmlns:p14="http://schemas.microsoft.com/office/powerpoint/2010/main" val="3411164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Groups of 4 - Real life scenario – If looting happened again – using the method above – put the steps into place on how you would handle it effectively</a:t>
            </a:r>
          </a:p>
        </p:txBody>
      </p:sp>
    </p:spTree>
    <p:extLst>
      <p:ext uri="{BB962C8B-B14F-4D97-AF65-F5344CB8AC3E}">
        <p14:creationId xmlns:p14="http://schemas.microsoft.com/office/powerpoint/2010/main" val="2864464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Draw-up an owners focus tool</a:t>
            </a:r>
          </a:p>
        </p:txBody>
      </p:sp>
    </p:spTree>
    <p:extLst>
      <p:ext uri="{BB962C8B-B14F-4D97-AF65-F5344CB8AC3E}">
        <p14:creationId xmlns:p14="http://schemas.microsoft.com/office/powerpoint/2010/main" val="362933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Tree>
    <p:extLst>
      <p:ext uri="{BB962C8B-B14F-4D97-AF65-F5344CB8AC3E}">
        <p14:creationId xmlns:p14="http://schemas.microsoft.com/office/powerpoint/2010/main" val="4198815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Draw-up an owners focus tool</a:t>
            </a:r>
          </a:p>
        </p:txBody>
      </p:sp>
    </p:spTree>
    <p:extLst>
      <p:ext uri="{BB962C8B-B14F-4D97-AF65-F5344CB8AC3E}">
        <p14:creationId xmlns:p14="http://schemas.microsoft.com/office/powerpoint/2010/main" val="2079135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34fb1cf8c_0_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34fb1cf8c_0_0:notes"/>
          <p:cNvSpPr txBox="1">
            <a:spLocks noGrp="1"/>
          </p:cNvSpPr>
          <p:nvPr>
            <p:ph type="body" idx="1"/>
          </p:nvPr>
        </p:nvSpPr>
        <p:spPr>
          <a:xfrm>
            <a:off x="688817" y="4758889"/>
            <a:ext cx="5510530" cy="4508421"/>
          </a:xfrm>
          <a:prstGeom prst="rect">
            <a:avLst/>
          </a:prstGeom>
        </p:spPr>
        <p:txBody>
          <a:bodyPr spcFirstLastPara="1" wrap="square" lIns="96591" tIns="96591" rIns="96591" bIns="96591" anchor="t" anchorCtr="0">
            <a:noAutofit/>
          </a:bodyPr>
          <a:lstStyle/>
          <a:p>
            <a:pPr marL="0" indent="0">
              <a:buNone/>
            </a:pPr>
            <a:r>
              <a:rPr lang="en-ZA" dirty="0"/>
              <a:t>Follow us on social media</a:t>
            </a:r>
          </a:p>
          <a:p>
            <a:pPr marL="0" indent="0">
              <a:buNone/>
            </a:pPr>
            <a:r>
              <a:rPr lang="en-ZA" dirty="0"/>
              <a:t>Like and comment</a:t>
            </a:r>
          </a:p>
          <a:p>
            <a:pPr marL="0" indent="0">
              <a:buNone/>
            </a:pPr>
            <a:r>
              <a:rPr lang="en-ZA" dirty="0"/>
              <a:t>Support local</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Know who fits in where</a:t>
            </a:r>
          </a:p>
          <a:p>
            <a:r>
              <a:rPr lang="en-ZA" dirty="0"/>
              <a:t>Page system</a:t>
            </a:r>
          </a:p>
        </p:txBody>
      </p:sp>
    </p:spTree>
    <p:extLst>
      <p:ext uri="{BB962C8B-B14F-4D97-AF65-F5344CB8AC3E}">
        <p14:creationId xmlns:p14="http://schemas.microsoft.com/office/powerpoint/2010/main" val="52255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Consistency -  money in bigger the money out</a:t>
            </a:r>
          </a:p>
        </p:txBody>
      </p:sp>
    </p:spTree>
    <p:extLst>
      <p:ext uri="{BB962C8B-B14F-4D97-AF65-F5344CB8AC3E}">
        <p14:creationId xmlns:p14="http://schemas.microsoft.com/office/powerpoint/2010/main" val="3259738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Know the components of a business</a:t>
            </a:r>
          </a:p>
          <a:p>
            <a:r>
              <a:rPr lang="en-ZA" dirty="0"/>
              <a:t>Learn this chart well</a:t>
            </a:r>
          </a:p>
          <a:p>
            <a:endParaRPr lang="en-ZA" dirty="0"/>
          </a:p>
        </p:txBody>
      </p:sp>
    </p:spTree>
    <p:extLst>
      <p:ext uri="{BB962C8B-B14F-4D97-AF65-F5344CB8AC3E}">
        <p14:creationId xmlns:p14="http://schemas.microsoft.com/office/powerpoint/2010/main" val="293256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Owners are for the business </a:t>
            </a:r>
          </a:p>
        </p:txBody>
      </p:sp>
    </p:spTree>
    <p:extLst>
      <p:ext uri="{BB962C8B-B14F-4D97-AF65-F5344CB8AC3E}">
        <p14:creationId xmlns:p14="http://schemas.microsoft.com/office/powerpoint/2010/main" val="235751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NEVER get on the wrong side of the law</a:t>
            </a:r>
          </a:p>
          <a:p>
            <a:endParaRPr lang="en-ZA" dirty="0"/>
          </a:p>
        </p:txBody>
      </p:sp>
    </p:spTree>
    <p:extLst>
      <p:ext uri="{BB962C8B-B14F-4D97-AF65-F5344CB8AC3E}">
        <p14:creationId xmlns:p14="http://schemas.microsoft.com/office/powerpoint/2010/main" val="183922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ZA" dirty="0"/>
              <a:t>Respect yourself as a business owner or respect the owner</a:t>
            </a:r>
          </a:p>
          <a:p>
            <a:r>
              <a:rPr lang="en-ZA" dirty="0"/>
              <a:t>Ownership is a huge responsibility</a:t>
            </a:r>
          </a:p>
        </p:txBody>
      </p:sp>
    </p:spTree>
    <p:extLst>
      <p:ext uri="{BB962C8B-B14F-4D97-AF65-F5344CB8AC3E}">
        <p14:creationId xmlns:p14="http://schemas.microsoft.com/office/powerpoint/2010/main" val="273496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6175" y="1350522"/>
            <a:ext cx="6616800" cy="3042300"/>
          </a:xfrm>
        </p:spPr>
        <p:txBody>
          <a:bodyPr/>
          <a:lstStyle>
            <a:lvl1pPr>
              <a:defRPr b="1"/>
            </a:lvl1pPr>
            <a:lvl2pPr>
              <a:defRPr b="1"/>
            </a:lvl2pPr>
            <a:lvl3pPr>
              <a:defRPr b="1"/>
            </a:lvl3pPr>
            <a:lvl4pPr>
              <a:defRPr b="1"/>
            </a:lvl4pPr>
            <a:lvl5pPr>
              <a:defRPr b="1"/>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cxnSp>
        <p:nvCxnSpPr>
          <p:cNvPr id="12" name="Straight Connector 11"/>
          <p:cNvCxnSpPr/>
          <p:nvPr userDrawn="1"/>
        </p:nvCxnSpPr>
        <p:spPr>
          <a:xfrm rot="5400000">
            <a:off x="8474301" y="4633132"/>
            <a:ext cx="48220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rot="10800000">
            <a:off x="8072462" y="4874434"/>
            <a:ext cx="642942"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6EB98F0-A195-46AE-B89A-50998B747E51}"/>
              </a:ext>
            </a:extLst>
          </p:cNvPr>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201415224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5">
            <a:alphaModFix/>
            <a:extLst>
              <a:ext uri="{BEBA8EAE-BF5A-486C-A8C5-ECC9F3942E4B}">
                <a14:imgProps xmlns:a14="http://schemas.microsoft.com/office/drawing/2010/main">
                  <a14:imgLayer r:embed="rId6">
                    <a14:imgEffect>
                      <a14:artisticPencilGrayscale/>
                    </a14:imgEffect>
                  </a14:imgLayer>
                </a14:imgProps>
              </a:ext>
            </a:extLst>
          </a:blip>
          <a:srcRect/>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7">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dirty="0"/>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dirty="0"/>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dirty="0"/>
          </a:p>
        </p:txBody>
      </p:sp>
      <p:pic>
        <p:nvPicPr>
          <p:cNvPr id="10" name="Picture 9">
            <a:extLst>
              <a:ext uri="{FF2B5EF4-FFF2-40B4-BE49-F238E27FC236}">
                <a16:creationId xmlns:a16="http://schemas.microsoft.com/office/drawing/2014/main" id="{E8BC12CE-C084-4D51-B465-147FCCBC2BF1}"/>
              </a:ext>
            </a:extLst>
          </p:cNvPr>
          <p:cNvPicPr>
            <a:picLocks noChangeAspect="1"/>
          </p:cNvPicPr>
          <p:nvPr userDrawn="1"/>
        </p:nvPicPr>
        <p:blipFill>
          <a:blip r:embed="rId8"/>
          <a:stretch>
            <a:fillRect/>
          </a:stretch>
        </p:blipFill>
        <p:spPr>
          <a:xfrm>
            <a:off x="6879406" y="652837"/>
            <a:ext cx="1378047" cy="733735"/>
          </a:xfrm>
          <a:prstGeom prst="rect">
            <a:avLst/>
          </a:prstGeom>
        </p:spPr>
      </p:pic>
    </p:spTree>
  </p:cSld>
  <p:clrMap bg1="lt1" tx1="dk1" bg2="dk2" tx2="lt2" accent1="accent1" accent2="accent2" accent3="accent3" accent4="accent4" accent5="accent5" accent6="accent6" hlink="hlink" folHlink="folHlink"/>
  <p:sldLayoutIdLst>
    <p:sldLayoutId id="2147483659" r:id="rId1"/>
    <p:sldLayoutId id="2147483655" r:id="rId2"/>
    <p:sldLayoutId id="2147483657"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oleObject" Target="../embeddings/oleObject6.bin"/><Relationship Id="rId10" Type="http://schemas.openxmlformats.org/officeDocument/2006/relationships/image" Target="../media/image24.png"/><Relationship Id="rId4" Type="http://schemas.openxmlformats.org/officeDocument/2006/relationships/image" Target="../media/image20.emf"/><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mailto:Shan@shancade.co.za" TargetMode="External"/><Relationship Id="rId7"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oleObject" Target="../embeddings/oleObject1.bin"/><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oleObject" Target="../embeddings/oleObject3.bin"/><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oleObject" Target="../embeddings/oleObject4.bin"/><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EDA93D-CEB3-4111-ABAB-D9FABABF448D}"/>
              </a:ext>
            </a:extLst>
          </p:cNvPr>
          <p:cNvPicPr>
            <a:picLocks noChangeAspect="1"/>
          </p:cNvPicPr>
          <p:nvPr/>
        </p:nvPicPr>
        <p:blipFill>
          <a:blip r:embed="rId3"/>
          <a:stretch>
            <a:fillRect/>
          </a:stretch>
        </p:blipFill>
        <p:spPr>
          <a:xfrm>
            <a:off x="2700670" y="924161"/>
            <a:ext cx="1521209" cy="1207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Isosceles Triangle 5"/>
          <p:cNvSpPr/>
          <p:nvPr/>
        </p:nvSpPr>
        <p:spPr>
          <a:xfrm rot="20700000">
            <a:off x="2087050" y="1305884"/>
            <a:ext cx="4969899" cy="1446620"/>
          </a:xfrm>
          <a:prstGeom prst="triangle">
            <a:avLst>
              <a:gd name="adj" fmla="val 50000"/>
            </a:avLst>
          </a:prstGeom>
          <a:solidFill>
            <a:srgbClr val="009999"/>
          </a:solidFill>
          <a:ln/>
          <a:scene3d>
            <a:camera prst="perspectiveLeft"/>
            <a:lightRig rig="glow" dir="t">
              <a:rot lat="0" lon="0" rev="6360000"/>
            </a:lightRig>
          </a:scene3d>
          <a:sp3d contourW="1000" prstMaterial="flat">
            <a:bevelT w="95250" h="101600"/>
            <a:contourClr>
              <a:schemeClr val="accent4">
                <a:satMod val="300000"/>
              </a:schemeClr>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ZA"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SUSTAINABLE BUSINESS</a:t>
            </a:r>
          </a:p>
        </p:txBody>
      </p:sp>
      <p:sp>
        <p:nvSpPr>
          <p:cNvPr id="8" name="Rectangle 7"/>
          <p:cNvSpPr/>
          <p:nvPr/>
        </p:nvSpPr>
        <p:spPr>
          <a:xfrm>
            <a:off x="4434135" y="2511883"/>
            <a:ext cx="3095696" cy="74635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lIns="68580" tIns="34290" rIns="68580" bIns="34290">
            <a:spAutoFit/>
          </a:bodyPr>
          <a:lstStyle/>
          <a:p>
            <a:pPr algn="ctr"/>
            <a:r>
              <a:rPr lang="en-US" sz="4400" b="1" cap="all" dirty="0">
                <a:ln w="9000" cmpd="sng">
                  <a:solidFill>
                    <a:schemeClr val="accent4">
                      <a:shade val="50000"/>
                      <a:satMod val="120000"/>
                    </a:schemeClr>
                  </a:solidFill>
                  <a:prstDash val="solid"/>
                </a:ln>
                <a:solidFill>
                  <a:srgbClr val="009999"/>
                </a:solidFill>
                <a:effectLst>
                  <a:reflection blurRad="12700" stA="28000" endPos="45000" dist="1000" dir="5400000" sy="-100000" algn="bl" rotWithShape="0"/>
                </a:effectLst>
              </a:rPr>
              <a:t>Thinking</a:t>
            </a:r>
          </a:p>
        </p:txBody>
      </p:sp>
      <p:sp>
        <p:nvSpPr>
          <p:cNvPr id="10" name="Rounded Rectangle 9"/>
          <p:cNvSpPr/>
          <p:nvPr/>
        </p:nvSpPr>
        <p:spPr>
          <a:xfrm>
            <a:off x="5864704" y="3882714"/>
            <a:ext cx="2571768" cy="428628"/>
          </a:xfrm>
          <a:prstGeom prst="roundRect">
            <a:avLst/>
          </a:prstGeom>
          <a:noFill/>
          <a:ln>
            <a:noFill/>
            <a:prstDash val="sysDot"/>
          </a:ln>
        </p:spPr>
        <p:style>
          <a:lnRef idx="2">
            <a:schemeClr val="accent1"/>
          </a:lnRef>
          <a:fillRef idx="1002">
            <a:schemeClr val="lt2"/>
          </a:fillRef>
          <a:effectRef idx="0">
            <a:schemeClr val="accent1"/>
          </a:effectRef>
          <a:fontRef idx="minor">
            <a:schemeClr val="dk1"/>
          </a:fontRef>
        </p:style>
        <p:txBody>
          <a:bodyPr rtlCol="0" anchor="ctr"/>
          <a:lstStyle/>
          <a:p>
            <a:r>
              <a:rPr lang="en-ZA" sz="1050" dirty="0">
                <a:solidFill>
                  <a:schemeClr val="tx1"/>
                </a:solidFill>
                <a:effectLst>
                  <a:outerShdw blurRad="50800" dist="38100" dir="2700000" algn="tl" rotWithShape="0">
                    <a:prstClr val="black">
                      <a:alpha val="40000"/>
                    </a:prstClr>
                  </a:outerShdw>
                </a:effectLst>
              </a:rPr>
              <a:t>Prepared &amp; presented by Shân Cade</a:t>
            </a: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Management Team</a:t>
            </a:r>
          </a:p>
        </p:txBody>
      </p:sp>
      <p:sp>
        <p:nvSpPr>
          <p:cNvPr id="306178"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sp>
        <p:nvSpPr>
          <p:cNvPr id="8" name="Rounded Rectangle 7"/>
          <p:cNvSpPr/>
          <p:nvPr/>
        </p:nvSpPr>
        <p:spPr>
          <a:xfrm>
            <a:off x="1785918" y="2839643"/>
            <a:ext cx="1178727" cy="685800"/>
          </a:xfrm>
          <a:prstGeom prst="roundRect">
            <a:avLst/>
          </a:prstGeom>
          <a:solidFill>
            <a:srgbClr val="009999"/>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050" dirty="0"/>
              <a:t>Managers </a:t>
            </a:r>
          </a:p>
          <a:p>
            <a:pPr algn="ctr"/>
            <a:r>
              <a:rPr lang="en-ZA" sz="1050" dirty="0"/>
              <a:t>Supervisors</a:t>
            </a:r>
          </a:p>
        </p:txBody>
      </p:sp>
      <p:pic>
        <p:nvPicPr>
          <p:cNvPr id="2" name="Picture 2" descr="C:\Users\shan\Documents\Pics &amp; stuff\Figurines\10791400-3d-little-human-characters-x7-during-a-presentation-business-people-series.jpg"/>
          <p:cNvPicPr>
            <a:picLocks noChangeAspect="1" noChangeArrowheads="1"/>
          </p:cNvPicPr>
          <p:nvPr/>
        </p:nvPicPr>
        <p:blipFill>
          <a:blip r:embed="rId3"/>
          <a:srcRect/>
          <a:stretch>
            <a:fillRect/>
          </a:stretch>
        </p:blipFill>
        <p:spPr bwMode="auto">
          <a:xfrm>
            <a:off x="1732340" y="1500180"/>
            <a:ext cx="1200150" cy="1200150"/>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07" y="1010157"/>
            <a:ext cx="2437774" cy="2437774"/>
          </a:xfrm>
          <a:prstGeom prst="rect">
            <a:avLst/>
          </a:prstGeom>
        </p:spPr>
      </p:pic>
      <p:sp>
        <p:nvSpPr>
          <p:cNvPr id="5" name="TextBox 4"/>
          <p:cNvSpPr txBox="1"/>
          <p:nvPr/>
        </p:nvSpPr>
        <p:spPr>
          <a:xfrm rot="20175591">
            <a:off x="4482763" y="3478218"/>
            <a:ext cx="2063385" cy="553998"/>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ZA" sz="3000" dirty="0"/>
              <a:t>Operations</a:t>
            </a:r>
          </a:p>
        </p:txBody>
      </p:sp>
      <p:pic>
        <p:nvPicPr>
          <p:cNvPr id="9" name="Picture 8">
            <a:extLst>
              <a:ext uri="{FF2B5EF4-FFF2-40B4-BE49-F238E27FC236}">
                <a16:creationId xmlns:a16="http://schemas.microsoft.com/office/drawing/2014/main" id="{1BE35F1E-EE79-48A0-AE75-091A69B4CB60}"/>
              </a:ext>
            </a:extLst>
          </p:cNvPr>
          <p:cNvPicPr>
            <a:picLocks noChangeAspect="1"/>
          </p:cNvPicPr>
          <p:nvPr/>
        </p:nvPicPr>
        <p:blipFill>
          <a:blip r:embed="rId5"/>
          <a:stretch>
            <a:fillRect/>
          </a:stretch>
        </p:blipFill>
        <p:spPr>
          <a:xfrm>
            <a:off x="3143434" y="1496690"/>
            <a:ext cx="1026251" cy="1200151"/>
          </a:xfrm>
          <a:prstGeom prst="rect">
            <a:avLst/>
          </a:prstGeom>
        </p:spPr>
      </p:pic>
      <p:pic>
        <p:nvPicPr>
          <p:cNvPr id="10" name="Picture 9">
            <a:extLst>
              <a:ext uri="{FF2B5EF4-FFF2-40B4-BE49-F238E27FC236}">
                <a16:creationId xmlns:a16="http://schemas.microsoft.com/office/drawing/2014/main" id="{81F2E186-103F-41E8-B201-28141D307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196" y="2812907"/>
            <a:ext cx="996489" cy="790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C12C3EB1-7E44-47AE-B4CD-39C0053373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047" y="1596758"/>
            <a:ext cx="1026251" cy="1021690"/>
          </a:xfrm>
          <a:prstGeom prst="rect">
            <a:avLst/>
          </a:prstGeom>
        </p:spPr>
      </p:pic>
      <p:pic>
        <p:nvPicPr>
          <p:cNvPr id="15" name="Picture 14">
            <a:extLst>
              <a:ext uri="{FF2B5EF4-FFF2-40B4-BE49-F238E27FC236}">
                <a16:creationId xmlns:a16="http://schemas.microsoft.com/office/drawing/2014/main" id="{28D9BD05-B7F3-4E9A-93F7-1F4E8ED42602}"/>
              </a:ext>
            </a:extLst>
          </p:cNvPr>
          <p:cNvPicPr>
            <a:picLocks noChangeAspect="1"/>
          </p:cNvPicPr>
          <p:nvPr/>
        </p:nvPicPr>
        <p:blipFill>
          <a:blip r:embed="rId8"/>
          <a:stretch>
            <a:fillRect/>
          </a:stretch>
        </p:blipFill>
        <p:spPr>
          <a:xfrm>
            <a:off x="7265969" y="2618448"/>
            <a:ext cx="1040129" cy="699900"/>
          </a:xfrm>
          <a:prstGeom prst="rect">
            <a:avLst/>
          </a:prstGeom>
        </p:spPr>
      </p:pic>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7319" y="612794"/>
            <a:ext cx="5488614" cy="2571768"/>
          </a:xfrm>
        </p:spPr>
        <p:txBody>
          <a:bodyPr>
            <a:normAutofit/>
          </a:bodyPr>
          <a:lstStyle/>
          <a:p>
            <a:pPr algn="ctr"/>
            <a:r>
              <a:rPr lang="en-ZA" sz="4500" dirty="0">
                <a:solidFill>
                  <a:schemeClr val="accent2">
                    <a:lumMod val="75000"/>
                  </a:schemeClr>
                </a:solidFill>
              </a:rPr>
              <a:t>They </a:t>
            </a:r>
            <a:br>
              <a:rPr lang="en-ZA" sz="4500" dirty="0">
                <a:solidFill>
                  <a:schemeClr val="accent2">
                    <a:lumMod val="75000"/>
                  </a:schemeClr>
                </a:solidFill>
              </a:rPr>
            </a:br>
            <a:r>
              <a:rPr lang="en-ZA" sz="4500" dirty="0">
                <a:solidFill>
                  <a:schemeClr val="accent2">
                    <a:lumMod val="75000"/>
                  </a:schemeClr>
                </a:solidFill>
              </a:rPr>
              <a:t>are the </a:t>
            </a:r>
            <a:br>
              <a:rPr lang="en-ZA" sz="4500" dirty="0">
                <a:solidFill>
                  <a:schemeClr val="accent2">
                    <a:lumMod val="75000"/>
                  </a:schemeClr>
                </a:solidFill>
              </a:rPr>
            </a:br>
            <a:r>
              <a:rPr lang="en-ZA" sz="4500" dirty="0">
                <a:solidFill>
                  <a:schemeClr val="accent2">
                    <a:lumMod val="75000"/>
                  </a:schemeClr>
                </a:solidFill>
              </a:rPr>
              <a:t>decision makers</a:t>
            </a:r>
          </a:p>
        </p:txBody>
      </p:sp>
      <p:sp>
        <p:nvSpPr>
          <p:cNvPr id="5" name="Oval 4"/>
          <p:cNvSpPr/>
          <p:nvPr/>
        </p:nvSpPr>
        <p:spPr>
          <a:xfrm rot="20525977">
            <a:off x="5714256" y="2856991"/>
            <a:ext cx="2089562" cy="1482641"/>
          </a:xfrm>
          <a:prstGeom prst="ellipse">
            <a:avLst/>
          </a:prstGeom>
          <a:solidFill>
            <a:srgbClr val="009999"/>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ZA" sz="2100" dirty="0"/>
              <a:t>Respect the POSITION</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Money</a:t>
            </a:r>
          </a:p>
        </p:txBody>
      </p:sp>
      <p:sp>
        <p:nvSpPr>
          <p:cNvPr id="307202"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graphicFrame>
        <p:nvGraphicFramePr>
          <p:cNvPr id="307201" name="Object 1"/>
          <p:cNvGraphicFramePr>
            <a:graphicFrameLocks noChangeAspect="1"/>
          </p:cNvGraphicFramePr>
          <p:nvPr/>
        </p:nvGraphicFramePr>
        <p:xfrm>
          <a:off x="1946653" y="3157542"/>
          <a:ext cx="696521" cy="1021564"/>
        </p:xfrm>
        <a:graphic>
          <a:graphicData uri="http://schemas.openxmlformats.org/presentationml/2006/ole">
            <mc:AlternateContent xmlns:mc="http://schemas.openxmlformats.org/markup-compatibility/2006">
              <mc:Choice xmlns:v="urn:schemas-microsoft-com:vml" Requires="v">
                <p:oleObj r:id="rId3" imgW="574548" imgH="841629" progId="">
                  <p:embed/>
                </p:oleObj>
              </mc:Choice>
              <mc:Fallback>
                <p:oleObj r:id="rId3" imgW="574548" imgH="841629" progId="">
                  <p:embed/>
                  <p:pic>
                    <p:nvPicPr>
                      <p:cNvPr id="307201"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653" y="3157542"/>
                        <a:ext cx="696521" cy="10215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04" name="Object 4"/>
          <p:cNvGraphicFramePr>
            <a:graphicFrameLocks noChangeAspect="1"/>
          </p:cNvGraphicFramePr>
          <p:nvPr/>
        </p:nvGraphicFramePr>
        <p:xfrm>
          <a:off x="1678762" y="1335873"/>
          <a:ext cx="1168472" cy="814390"/>
        </p:xfrm>
        <a:graphic>
          <a:graphicData uri="http://schemas.openxmlformats.org/presentationml/2006/ole">
            <mc:AlternateContent xmlns:mc="http://schemas.openxmlformats.org/markup-compatibility/2006">
              <mc:Choice xmlns:v="urn:schemas-microsoft-com:vml" Requires="v">
                <p:oleObj r:id="rId5" imgW="934593" imgH="661797" progId="">
                  <p:embed/>
                </p:oleObj>
              </mc:Choice>
              <mc:Fallback>
                <p:oleObj r:id="rId5" imgW="934593" imgH="661797" progId="">
                  <p:embed/>
                  <p:pic>
                    <p:nvPicPr>
                      <p:cNvPr id="30720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62" y="1335873"/>
                        <a:ext cx="1168472" cy="814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03" name="Object 3"/>
          <p:cNvGraphicFramePr>
            <a:graphicFrameLocks noChangeAspect="1"/>
          </p:cNvGraphicFramePr>
          <p:nvPr/>
        </p:nvGraphicFramePr>
        <p:xfrm>
          <a:off x="1678761" y="2300286"/>
          <a:ext cx="1178727" cy="696521"/>
        </p:xfrm>
        <a:graphic>
          <a:graphicData uri="http://schemas.openxmlformats.org/presentationml/2006/ole">
            <mc:AlternateContent xmlns:mc="http://schemas.openxmlformats.org/markup-compatibility/2006">
              <mc:Choice xmlns:v="urn:schemas-microsoft-com:vml" Requires="v">
                <p:oleObj r:id="rId7" imgW="1014984" imgH="661797" progId="">
                  <p:embed/>
                </p:oleObj>
              </mc:Choice>
              <mc:Fallback>
                <p:oleObj r:id="rId7" imgW="1014984" imgH="661797" progId="">
                  <p:embed/>
                  <p:pic>
                    <p:nvPicPr>
                      <p:cNvPr id="30720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8761" y="2300286"/>
                        <a:ext cx="1178727" cy="6965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05" name="Rectangle 5"/>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pic>
        <p:nvPicPr>
          <p:cNvPr id="12" name="Picture 11" descr="cash flow 2.png"/>
          <p:cNvPicPr>
            <a:picLocks noChangeAspect="1"/>
          </p:cNvPicPr>
          <p:nvPr/>
        </p:nvPicPr>
        <p:blipFill>
          <a:blip r:embed="rId9"/>
          <a:stretch>
            <a:fillRect/>
          </a:stretch>
        </p:blipFill>
        <p:spPr>
          <a:xfrm>
            <a:off x="5460779" y="2518172"/>
            <a:ext cx="2495939" cy="1660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cash flow 3.png"/>
          <p:cNvPicPr>
            <a:picLocks noChangeAspect="1"/>
          </p:cNvPicPr>
          <p:nvPr/>
        </p:nvPicPr>
        <p:blipFill>
          <a:blip r:embed="rId10"/>
          <a:stretch>
            <a:fillRect/>
          </a:stretch>
        </p:blipFill>
        <p:spPr>
          <a:xfrm>
            <a:off x="3599892" y="789552"/>
            <a:ext cx="2165381" cy="1928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221" y="627534"/>
            <a:ext cx="1770707" cy="1242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p:cNvSpPr>
            <a:spLocks noGrp="1"/>
          </p:cNvSpPr>
          <p:nvPr>
            <p:ph type="title"/>
          </p:nvPr>
        </p:nvSpPr>
        <p:spPr>
          <a:xfrm>
            <a:off x="1485900" y="1556484"/>
            <a:ext cx="6172200" cy="1613860"/>
          </a:xfrm>
        </p:spPr>
        <p:txBody>
          <a:bodyPr>
            <a:noAutofit/>
          </a:bodyPr>
          <a:lstStyle/>
          <a:p>
            <a:pPr algn="ctr"/>
            <a:r>
              <a:rPr lang="en-ZA" sz="3600" dirty="0">
                <a:solidFill>
                  <a:schemeClr val="accent2">
                    <a:lumMod val="75000"/>
                  </a:schemeClr>
                </a:solidFill>
              </a:rPr>
              <a:t>Do YOUR part in controlling the money IN and money OUT</a:t>
            </a:r>
          </a:p>
        </p:txBody>
      </p:sp>
      <p:sp>
        <p:nvSpPr>
          <p:cNvPr id="5" name="Oval 4"/>
          <p:cNvSpPr/>
          <p:nvPr/>
        </p:nvSpPr>
        <p:spPr>
          <a:xfrm rot="20943681">
            <a:off x="5644798" y="2997112"/>
            <a:ext cx="2411033" cy="1291251"/>
          </a:xfrm>
          <a:prstGeom prst="ellipse">
            <a:avLst/>
          </a:prstGeom>
          <a:solidFill>
            <a:srgbClr val="009999"/>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ZA" sz="2100" b="1" dirty="0">
                <a:ln w="1905"/>
                <a:solidFill>
                  <a:schemeClr val="bg1"/>
                </a:solidFill>
                <a:effectLst>
                  <a:innerShdw blurRad="69850" dist="43180" dir="5400000">
                    <a:srgbClr val="000000">
                      <a:alpha val="65000"/>
                    </a:srgbClr>
                  </a:innerShdw>
                </a:effectLst>
              </a:rPr>
              <a:t>YOU will be respected</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59912" y="1419275"/>
            <a:ext cx="3642344" cy="553998"/>
          </a:xfrm>
          <a:prstGeom prst="rect">
            <a:avLst/>
          </a:prstGeom>
          <a:noFill/>
          <a:ln>
            <a:solidFill>
              <a:schemeClr val="accent1">
                <a:lumMod val="75000"/>
              </a:schemeClr>
            </a:solidFill>
          </a:ln>
        </p:spPr>
        <p:txBody>
          <a:bodyPr wrap="none" rtlCol="0">
            <a:spAutoFit/>
          </a:bodyPr>
          <a:lstStyle/>
          <a:p>
            <a:pPr>
              <a:buFont typeface="Arial" pitchFamily="34" charset="0"/>
              <a:buChar char="•"/>
            </a:pPr>
            <a:r>
              <a:rPr lang="en-ZA" sz="1500" dirty="0"/>
              <a:t> This is </a:t>
            </a:r>
            <a:r>
              <a:rPr lang="en-ZA" sz="1500" b="1" dirty="0">
                <a:solidFill>
                  <a:srgbClr val="FF0000"/>
                </a:solidFill>
              </a:rPr>
              <a:t>YOUR</a:t>
            </a:r>
            <a:r>
              <a:rPr lang="en-ZA" sz="1500" dirty="0"/>
              <a:t> workplace so look after it</a:t>
            </a:r>
          </a:p>
          <a:p>
            <a:endParaRPr lang="en-ZA" sz="1500" dirty="0"/>
          </a:p>
        </p:txBody>
      </p:sp>
      <p:sp>
        <p:nvSpPr>
          <p:cNvPr id="4" name="Title 3"/>
          <p:cNvSpPr>
            <a:spLocks noGrp="1"/>
          </p:cNvSpPr>
          <p:nvPr>
            <p:ph type="title"/>
          </p:nvPr>
        </p:nvSpPr>
        <p:spPr/>
        <p:txBody>
          <a:bodyPr/>
          <a:lstStyle/>
          <a:p>
            <a:r>
              <a:rPr lang="en-ZA" dirty="0"/>
              <a:t>Workplace</a:t>
            </a:r>
          </a:p>
        </p:txBody>
      </p:sp>
      <p:sp>
        <p:nvSpPr>
          <p:cNvPr id="308226"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pic>
        <p:nvPicPr>
          <p:cNvPr id="16" name="Picture 15" descr="respect 4.png"/>
          <p:cNvPicPr>
            <a:picLocks noChangeAspect="1"/>
          </p:cNvPicPr>
          <p:nvPr/>
        </p:nvPicPr>
        <p:blipFill>
          <a:blip r:embed="rId3"/>
          <a:stretch>
            <a:fillRect/>
          </a:stretch>
        </p:blipFill>
        <p:spPr>
          <a:xfrm>
            <a:off x="2160968" y="1928808"/>
            <a:ext cx="1621631" cy="1585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descr="consistency is key.jpg">
            <a:extLst>
              <a:ext uri="{FF2B5EF4-FFF2-40B4-BE49-F238E27FC236}">
                <a16:creationId xmlns:a16="http://schemas.microsoft.com/office/drawing/2014/main" id="{13953AB1-6471-4FFD-904B-AFDC83EBB50F}"/>
              </a:ext>
            </a:extLst>
          </p:cNvPr>
          <p:cNvPicPr>
            <a:picLocks noChangeAspect="1"/>
          </p:cNvPicPr>
          <p:nvPr/>
        </p:nvPicPr>
        <p:blipFill>
          <a:blip r:embed="rId4"/>
          <a:stretch>
            <a:fillRect/>
          </a:stretch>
        </p:blipFill>
        <p:spPr>
          <a:xfrm>
            <a:off x="3939945" y="2224029"/>
            <a:ext cx="2077197" cy="1000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fail to plan.jpg">
            <a:extLst>
              <a:ext uri="{FF2B5EF4-FFF2-40B4-BE49-F238E27FC236}">
                <a16:creationId xmlns:a16="http://schemas.microsoft.com/office/drawing/2014/main" id="{63790D88-0B88-4135-895B-4C08D91E1075}"/>
              </a:ext>
            </a:extLst>
          </p:cNvPr>
          <p:cNvPicPr>
            <a:picLocks noChangeAspect="1"/>
          </p:cNvPicPr>
          <p:nvPr/>
        </p:nvPicPr>
        <p:blipFill>
          <a:blip r:embed="rId5"/>
          <a:stretch>
            <a:fillRect/>
          </a:stretch>
        </p:blipFill>
        <p:spPr>
          <a:xfrm>
            <a:off x="5874610" y="3027085"/>
            <a:ext cx="1992852" cy="895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Workplace</a:t>
            </a:r>
          </a:p>
        </p:txBody>
      </p:sp>
      <p:sp>
        <p:nvSpPr>
          <p:cNvPr id="308226"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pic>
        <p:nvPicPr>
          <p:cNvPr id="17" name="Picture 16" descr="imagesCA57FYUT.jpg"/>
          <p:cNvPicPr>
            <a:picLocks noChangeAspect="1"/>
          </p:cNvPicPr>
          <p:nvPr/>
        </p:nvPicPr>
        <p:blipFill>
          <a:blip r:embed="rId3"/>
          <a:stretch>
            <a:fillRect/>
          </a:stretch>
        </p:blipFill>
        <p:spPr>
          <a:xfrm>
            <a:off x="5209020" y="2608386"/>
            <a:ext cx="2963955" cy="1505502"/>
          </a:xfrm>
          <a:prstGeom prst="rect">
            <a:avLst/>
          </a:prstGeom>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4" name="Picture 13" descr="images[6].jpg"/>
          <p:cNvPicPr>
            <a:picLocks noChangeAspect="1"/>
          </p:cNvPicPr>
          <p:nvPr/>
        </p:nvPicPr>
        <p:blipFill>
          <a:blip r:embed="rId4"/>
          <a:stretch>
            <a:fillRect/>
          </a:stretch>
        </p:blipFill>
        <p:spPr>
          <a:xfrm>
            <a:off x="3113839" y="1878869"/>
            <a:ext cx="2717909" cy="2285263"/>
          </a:xfrm>
          <a:prstGeom prst="rect">
            <a:avLst/>
          </a:prstGeom>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cxnSp>
        <p:nvCxnSpPr>
          <p:cNvPr id="10" name="Straight Arrow Connector 9"/>
          <p:cNvCxnSpPr>
            <a:cxnSpLocks/>
          </p:cNvCxnSpPr>
          <p:nvPr/>
        </p:nvCxnSpPr>
        <p:spPr>
          <a:xfrm>
            <a:off x="4680012" y="719375"/>
            <a:ext cx="0" cy="1096292"/>
          </a:xfrm>
          <a:prstGeom prst="straightConnector1">
            <a:avLst/>
          </a:prstGeom>
          <a:ln>
            <a:solidFill>
              <a:srgbClr val="009999"/>
            </a:solidFill>
            <a:prstDash val="dash"/>
            <a:headEnd w="lg" len="med"/>
            <a:tailEnd type="arrow"/>
          </a:ln>
        </p:spPr>
        <p:style>
          <a:lnRef idx="3">
            <a:schemeClr val="accent2"/>
          </a:lnRef>
          <a:fillRef idx="0">
            <a:schemeClr val="accent2"/>
          </a:fillRef>
          <a:effectRef idx="2">
            <a:schemeClr val="accent2"/>
          </a:effectRef>
          <a:fontRef idx="minor">
            <a:schemeClr val="tx1"/>
          </a:fontRef>
        </p:style>
      </p:cxnSp>
      <p:sp>
        <p:nvSpPr>
          <p:cNvPr id="2" name="Oval 1">
            <a:extLst>
              <a:ext uri="{FF2B5EF4-FFF2-40B4-BE49-F238E27FC236}">
                <a16:creationId xmlns:a16="http://schemas.microsoft.com/office/drawing/2014/main" id="{7FC0A722-7D24-421E-A870-0777B73D4936}"/>
              </a:ext>
            </a:extLst>
          </p:cNvPr>
          <p:cNvSpPr/>
          <p:nvPr/>
        </p:nvSpPr>
        <p:spPr>
          <a:xfrm>
            <a:off x="1556175" y="1419275"/>
            <a:ext cx="1788464" cy="1674799"/>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ZA" b="1" dirty="0">
                <a:solidFill>
                  <a:schemeClr val="bg1"/>
                </a:solidFill>
              </a:rPr>
              <a:t>Plan to make time your partner not your opponent</a:t>
            </a:r>
          </a:p>
        </p:txBody>
      </p:sp>
    </p:spTree>
    <p:extLst>
      <p:ext uri="{BB962C8B-B14F-4D97-AF65-F5344CB8AC3E}">
        <p14:creationId xmlns:p14="http://schemas.microsoft.com/office/powerpoint/2010/main" val="1498930470"/>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641" y="1697938"/>
            <a:ext cx="2052228" cy="153719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4" name="Title 3"/>
          <p:cNvSpPr>
            <a:spLocks noGrp="1"/>
          </p:cNvSpPr>
          <p:nvPr>
            <p:ph type="title"/>
          </p:nvPr>
        </p:nvSpPr>
        <p:spPr/>
        <p:txBody>
          <a:bodyPr/>
          <a:lstStyle/>
          <a:p>
            <a:r>
              <a:rPr lang="en-ZA" dirty="0"/>
              <a:t>Equipment</a:t>
            </a:r>
          </a:p>
        </p:txBody>
      </p:sp>
      <p:sp>
        <p:nvSpPr>
          <p:cNvPr id="310274"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sp>
        <p:nvSpPr>
          <p:cNvPr id="310276" name="Rectangle 4"/>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sp>
        <p:nvSpPr>
          <p:cNvPr id="310278" name="Rectangle 6"/>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sp>
        <p:nvSpPr>
          <p:cNvPr id="5" name="AutoShape 9" descr="data:image/jpeg;base64,/9j/4AAQSkZJRgABAQAAAQABAAD/2wCEAAkGBhAQEBQQEhQSFRAQFhIUFxUXEBQUEBQVFBUVFRUUFRUXHCYeGBkkGRUSHy8gJCcpLCwsFR4xNTAqNSYrLCkBCQoKDgwOGg8PGSkfHCIpLDU1NSksKiwpLTApLCwsLCosLCwsKSwtKiwsLCkpMjAsKSwpKSwpKSksLCksKSwpLP/AABEIAMMBAgMBIgACEQEDEQH/xAAbAAABBQEBAAAAAAAAAAAAAAAAAQMEBQYCB//EAEQQAAEDAgQCBgcFBQgBBQAAAAEAAgMEEQUSITFBUQYTImFxgTJCUpGhscEHFGKC8CNykrLRFTNDc6LC4fFTFiSDo9L/xAAaAQEBAAMBAQAAAAAAAAAAAAAAAQIEBQMG/8QAIhEBAAICAgICAwEAAAAAAAAAAAECAxEEMRIhQbEyYtET/9oADAMBAAIRAxEAPwD3FCEIBCEIBCEIBCEIBCEIBCEIBCEIBCEIBCEIBCEIBCEIBCEIBCEIBCEIBCEIBCEIBCEIBCEIBCEIBCEIBCFExHEGwszHc6NHElBJfIALkgDmToorsUj4XPgNPiqL7w+U5nm/IeqPAKVG1BaNxJvJw8k/HO12xv8AP3KpAQeY3QXSFAo6+5yO34Hn/wAqa9wAvfQanwQJJKGgk6AcVXvxa57A05n6BVdXiBmd+AbD6lOxIJoqXn1j8Au21D+d/FR2lOAoJkVaNnad/BSbqrKepaixynY7dyCekuuZZQ0FxNgNSVRVGIumNhcM5cT3n+iC4kr4xpe57tf+FwMRbyPwVZExPtQWLKpp4+/RPKqsnYakt0OrfkgsEJGm6VAIQhAIQhAIQhAISIQKhIhAqEiEASsPWYj18zn+oDlZ+6OPnutP0hquqpZXjcMIHi6zR8SFhcOfoEGgpypjHKtgkUxkiCYCkc5NCRcSSoI1fUZRe+y7qceEtM2x7byWv/La/vu33qjx2ss0qowCW7XO5vPwAQaeBynxvVRBIp0UiCxa9OhyhskTokQSMyRxTXWJC9BDxrFi97IBsAHP7z6o8OP/AEu6fZU+PShs8Z9prh/CR/8ApWFJPcILJpTrXKK16ca9BJBQSmg9Begm0E27fMfVTlS08tpGnvt79FcoFQkQgVCRCBUJEqAQhCAQhCAQhCCj6aA/cZrcAw+QkYT8AVg6CfQL0/EaQTRSRHaRjmfxAheO0crmOMb9HxuLHDk5pIPyQa2nmU6OVZ+mqlYRVKC261R6ifRR/vKiVVVogpekVVpZQ+jNTdjhyefiAVFxuouVN6N4JIKSWs1y9Y1tubQO0/yc4D3oNBDKp0UyooZ1NiqEF0yZOiZVLKlOiqQWnWo61VRrQum1iCi6X19qmFvJjyfzEAfylWeHVdwFj+ljJWYg4SC3ZjLf3C24+Ob3K3wyr0CDYRzJ5sqpoKpSmVCCzEiXrFAbUJevQToXXe0c3N+a0azeCtzy34MF/PYfruWjQKhCZqqxkTC+RwawbknTXQDxQPIXMcgcA4G7XAEHgQdQV0gEIQgEIQgEITU9Q1g13OgA1cTyAQOpmSqa3TcjgNT58vNRnyuducreQOvm7+nvWExCaqxSV9NTAspI3ZHO9CN54l8g1I/A0XPEhBYY/wDanTwOMUIbLLt6YEbf3n7e66occwieSCPE7Rl0wzTCIkxgXIZI0nfsZQ48xfmtLhP2W0UQBlb1z+RGWEHuYDr+YuK17YGhoYAAwDKGgDKABa1uVuCDxqkrFYxVavcf+zq5MtIQ0nUxE2Zf8DvV8Dp4LHMEjXFjmlr2kgtOhBHAoLo1ag1dZomJHOAuVPwnojVVlnW6uE+u4akc2M3PjoEFDRYZLW1AhjGrt3eqxvFx7h8TYL2ajwuGGnbTgDqmtyWPrA737zcnzTWBdHoaKPJENTq559N55uP02ClvfnIA2G6DzTGMKdSyW1MTicjuY5H8QTEc69UrKGOZhjkaHMduD9OR71hMb6GvhBfC7Owalh/vGju9r4HxQVgqVy+sUTKSkjpXuNgCSdABuSgdbUlxsLkn3q2w6pZHIwSAveXAMhbYve++x4NA3N1Q4k91KXRgjrBo5wOrbgHIDz11I8Fpvsyo4nmWodrO0hgB2ZGRfsjvObX8PigsPtD6KmriE0QvPBew4vZuWeI3HmOK86w6osvcKmobGx0jyGsYC5xOwAFyVgW4DDi8H3+mtDJI6QWOrJMj3NBeB6LiADcc+KCqp6lTGVKqaiinpXBk7CwnY7sdb2XDQ+G6kxhx2RVmKldxzFxDWglxNgBuSo+G4VNUOysGg3cdGt/XJbbBuj8dOL+lIRq4j4NHAIH8Iw/qY7H0zq49/LwCnoSEojiaZrGlziA1ouT3LCF0mLVgA0o6V3aJ1D3A/wB2BsTpqdeQ2OZ7HcSlr5xRUxIaLGSQeo3nf2iPR5A5uLVrcKwuOmibDEAGMFvHvKCTFGGgNAADQAABoANAB5LtIlQCEIQIhCr8fxM0tNLUCN0hiYXZGmxdbv4DiTyBQS6qpbG3M7uAHEk6BoHEkqHGwm73em7v0aODR3fMrAt6SSPyVBnE9TOMkEELAI4nvtctL77atL3C57QAABVrF9n9TUMH32tncT/hxENYO7MR2v4QgqOl3TyPrPucb8uZwZI8H0Wk2flPO11vej9TCYzFHl/YOcxzRbTUkO8HAhwPG6yNf9lQaw/d55C62jZSCCRqLPABYe+xVRh+Jzx1NnNEGIsGUtLQ2CqjsDlIGjX6XuNDu3YhB6ygqDhmKCYeiWuG4vcbC9jxAJtdROkmKmKMMYbSy3APstHpP+g7z3IOMa6X09Ndpu+QeozgeTnHQfPuWEkqn1dQ6dzGszBoytudtASTubW102GiYqXtdIWD1bX81c0NOAAgZnwpr22OxVtheNVFOAxx62MaAO0kA7ncfP3pcmijsGZ55N08+KDXRV7Jog9h0JsRsQeII5qa1gGgWOweYsqHRj0XtzEcAWkAH3EhbJBCxTEBE0X3doANzzWWrsRnkuAcjT7Ppfxf0speNTF9S4DaIBo8SLn5j3Kr65BCZQW0U6ipcrg4Ehw2I3CGC/gF02oAKCgxWhLqqbMbl5bINNw9tv5mPTNBJNSv6yJxY8C17ZmObye39eSt6uYGpZZuZ72hgF7DQue4uPIAt/jCfrHx9ppblcwM27WbPmDQ0bk3aRbwQZnpf0yq6qAwOyNYSC4sa5twOBzHbjbuWv6DTiiwumjIvLMHyhm2kjy4Fx4CxaotF9nz6hwdUDq4QbmO95Xj2XEaNHPUnwUmZ962YbCMtY0cA1rRYDu1+KB7EqKSqIMzrhpu1g0jaeduJ7yuWYSGiwVg59rcj8wnWkIrrBatkLTG4EXJObcG/O22yvYpmuF2kEcwVm6kWBI3AKqsLxotsWnfXffxRG5mmDBcmw1+GunNZHpH0lMuWlpe3JNcXtpobOuPZHHmez7RDlRi4lcL8dmkkBxHFjuDt9FY4DTh0j5i0XsGBxb+001LSeNvqgf6O4AykiyDtSOOaR59J7zqST43VqhCAQhCASpEqBEhF10hBRYX0No6ad1RFHle69hclkeb0urbsy/d5WCvEqECLMdNaN+Vk8bAXRZgXZbvax1tuOXQ/q61CQhB5xHjBDDM12WQDSzMwYAQGta07lzrfLko1Z0g65rpJCBIRw9Atb7F9bA3uDqDe60+OdAIajMGPMQkILmhocwkHNcA2tr5arz7FsPnoZermbnaSCD6soGz2uO0o01O/ouvcEg/SYTLFlnl0NTdzWkdoMbYNcfG5NuVua0VK/ZVeKdIDVCGQ2Ia0szgWBdfZzfUfpq3u00UukikOzT42sPiqLKepDW3XVFBkZd25uT4nVcQUJvmfw2HBV3SLHRE0sbq8j3d5UF/gdNfrKg+s4Rt8G6uP8Wn5Vq1RdFIs2HwBx1cwOJ73Euv8VY/d3jTrNEGWqJ7Vcw/H9Aoj5m53XA3B94UrpFhzoZmzX7Elmk20DhtfxHyUaah6wBzXC/zCBJKwAKrmrLG99N/cnqnDpbG3zH9VTOztcbXLmjNltu64bG380jox5lBf9H4C6V8zuB6lvi2zpiPzkM/+JRf7SLsTpmN3LnTEEbMH7OIEHb13fnVpDh3UNjiJz5BwdlcXHV7m+0S4uJHeplO3NK3i64AzMHWDXbNxCDZWWJ6UR9TWtk9Wob/AKmWB+BatusN9qd2xU8g3bKW/wATCf8AaglSHNHcbix92/wuuY6lUnR/pACA1yvXUgdqw2vw4IsGKyss0nkCqvEY6BseaGYtka1hcxt3xguGvgdD2Qb3sLahcdKKWoZDeNuZ2Zp0tlABuS4H1dFiGVZnlblB6x7gbN9JzuGUeenmvC+SazrTp8XhVz0m8209Awjo1WPDZbsEUm8Tz2svqvNhbPuSRzsNAFvaOmEbGsGzRvz5ldQts0DXQDffbjbinF7uWEJUIEQlQgRCVCAQkQgVCRCBUJEIFUHF8IiqojFK27TsfWaeDmngVNQUHkUUElDWPoWRh0slnde4ks6u12uMfMHTe9wO5bGMaC5ubb8+9ZrpTWEYjNrZoMTSRvlawG1+8lO/+p4443PcdGsDzzu42YwczoVl+WoiGPXuZT8dxdsDQNC92w+p7lkKmMuaXHUnUlQ6t8s0hqg7rDoXxg3ytGxj5t/RVnFUMkizNNwR+geRWxl498Ubl4489ck6h6RhLR/Z0HdFF8gPqpcohABdfMWt0BN9lB6N3kw2EDU5AP4XEfRTRSytfmDWnQDUjkB9FqthXY00fcZy4Gwa7LfmdB8SFhsGrHNe1mt78eIW46X1EopCCG3fIxtr8NXfMBYKoa+7XaDJrvdUXfWxlrg++txpe9u63FVtBh+R0bi8vic8uDyfYFooz35nvdfiWhO4ZWiRrrjTXNb+8jPt97f14cVbgyMl3Zs10mdrgY5YwBe456gc+0N1BKxKtY6UtYLtYY4wDxkd23m+4yx5duLltcEwTqSXOIcfVtewHPXiVisNpT2Q/wBJjS5/+bN25Pc3q2flXo1BJmiYebW/JA+sZ9qlvucf+cz+R62awn2rzfsYGe1K538LCP8AegwdNNkIIW36PYmJWaHUaHuKwEbS92UGwAu5x2a0bk/rdOwY2+J7XRaRsFmsPrgm7nv7ydl5WyxWdOhi4V81JtD1CeYAdoHTW43HgpvRqjpg0ujbHnc4uc4MANzx42/7WYoMVdURh4aQ13PQtcOLTxC2WAxAQg8SXXPE6lenqfbRnyrusrKyVIhViVCRCBUJEIFQkQgVCRCBUJEIFQkQgVCRCDyrpZF/7+fvLD/9bFm8Ros7S25AvfzGxWx6aQZa4n2443e67f8AaspjF2tJG6yrMxO4SY3GpUFNUSQPG4I1BHzH9FdMHW3lgs2Yi74tmSji5nJ3clq6BskeviOY8FRxSvhfYk6HQjTbiORXawciuavhfv7cnNgnFPlR7X9nWIxy0MbWuGeIva9vrMJe4gOHgQtRdeHYfichkFRA8R1jdL7R1A4skbtm/W69K6J9N4q39k4dVVs9OF2hNt3MPrD4hc/kcWcc7r19NzByYyRqe3fTw/sGf5g/lcsNM7Rbrp2y9Jm9l8Z8jdv1XnVVVBjC52zQSfALU+G0hUzM1Q6xIyjJcG2snpe6MO83BXOIVbZJIoABkB62QD/xQ2cG+bxG1Zijqixgc705Mzz4vN7eQDR5KX0fnMjnyn/FcGN/y4zc+9/yCittRA5bu9J13O8XG5+a22D/ANxH+6sXEeytvhjLQxj8DfiLqL8JJXn/ANrLSWUwaLuL5AB4tafIaHVbfEsQjp4nSyOysYLk/IAcSTpZeK9J+kklZM43LRYi19Io/YH43aFx8tgvPJfxhu8Liznv+sK2SZturabsB7bv/I8cB+EfrdTsEwkzvu70G+kef4QoNJTZ3Bo0A08B/VbaCHqac5NLDTzIF/HVa+KnnO5dnm8mOPT/ADp39LKnaBYDYady1+Cj9i3vzfMrGUBuLlbfDG2hZ+6D79VuvmZS0JEIhUJEIFQkQgVCRCBUIQgEISXQKhJdF0CoSXRmQYr7Qqaz4JeYew/Bw+bliMYb+zK9O6bUnWUbyN4iJB+X0v8ASXLy7GZP2SB+ls6Jp5tHyVDikOtrXv778Ff4bSOjp4c3+JE2UfuvJsPgmsIohPiNPEfRz53fuxgvP8oHmsonXTGY2g9IujE+HPaH9qKQDLJawJtcsdyeNfEa8wIlXWtcwSOcWTRaxygkPu3UNcRrm5Fe84phcNTE6GZodG8WI4jkQeBB1BWFwL7KGw1XWzyNmhiOaJmW13X0Mo2NtNtCe7RdLHzY8NX7+2hfiT57r0tKB9VVYKTVNtUGNztRZzgw5o3uaPRJABsvOKqEzkRD0dHPPJo1A8T9F6NiuIzVJLWPdHT6gZdJJB7TnbtaeAGttzrYVf8AYMQjMYFmuFjY6nvvvfvXMmdy6ERqGGxrDngGw7TrMaO82aFOwymETmxDaIBvn63x+S0zMFcZBJI4ERXLWgWu61szuZtfTvWZwxxLzf0rknxOqitjA3MA0buIb7zb6reucGNuSA1o1JNgABuTyWN6NwZ5WcmXefy7fGysun2GT1NDJHTm0mhLR/iNbqY79/xtbipPpnWItaImdPOOnHTV1bN1cJPURnscMx2MrvK+UcBqs9HHYaAkN1OhPcXHuuQuKGlcSGAOMrjly2OfN7Ft734L17A+gzIaKWN4BnqI3NeeDbjssaeQNteJHgtKtZyW9vpcubHw8MRTv4/rAYDBcrUVnZhI5lo+IWd6Nd+40VrjtXZ0UQ3JLz4DQfM+5blY0+dyXm8+UrekZoAONlvImZWhvIAe7RY/AYc8jBwHaPl/zZbDOsni7QuM6XOg6QucyA5B0hIlQCEIQIhKkQckpC5dELgtQcOlTMlZZOugJTD8PugjyYqAo8uPMaLk6BSX4ICqjF+jUpDeqAdZ1yMwBtrz03QNYnjjpYnsY02kBaSfZIsbDwusNj0A6ojZbmPB6gC3VG/7zf6qoxfoDVVIJc5sbRc5W9uRx5aaD3lBS4RXOqaaAZSTAx0VxxDXdn4JuiqTR4hFMR2TmjPdnBF/fZX+G0wiYGZC3KLZSwgjyIUXF8LkqbMjjeSCDfKcrbHcuOgVGqj6TNdsV3UYzdjrH1XfJZyDonKwam58V0/DqhosG381BJjm6yXqm7NbdxvYNGzRca3JB0/CVwahrZHRNcc7bbklhuL211B/Wqqnzy0kb3uaeLnE7k6AD4ABZaknqJZ+sLiHPdmIvZo1ufIIPSIpw4X25jkdiFiqamLauSP2TbxHA+6yvRX2DnHa5PwVFgtX19Q950Bdtx00F/cEG7wKQRFxO5aB8dforR2NNG6pzSgs00NtCorMCqH7g696C1dW0vWicsZ1wFs+UZ/enZ+lETGOeTo0Od7heypX9DZnesQqrE+g1a1pyuztO7bXNjvZFmZntC6IwF4dI7TOS63iSfqjGKa1d2jpkZl8O1f/AFXV7gEAjYG2LSNLEEH4qwxDCW1TRHs+4yvy3LDfU+Ft1FkmGV3VkFoubW8Qr+DFQ7cZb99wqOl6L1UOl43gcQ4tPucPqrBmGT21YB+dv0VRch66CIYLNAO4Av4pwMRHNktl3ZCBAEqEqBEqEIEQlQgRCVCBEJUIEQlQgRCVCBEWSoQNuhadwmnULDwUlCCjxLolBUAteX2OhAdYKhd9mmRx6mYBhAFnxl7veHDRbpCDLYb0IazWV4kJ09AtaL8hmKcpvs/o43F7A9pO9pDb3OvZaVCCtjwGIcXkci7T4AKwDbLpCBEJUIObJQEqECISoQIhKhAiEqECISoQIlQhAiEIQCEIQCEIQCEIQCEIQCEIQCEIQCEIQCEIQCEIQCEIQCEIQCEIQCEIQCEIQCEIQCEIQf/Z"/>
          <p:cNvSpPr>
            <a:spLocks noChangeAspect="1" noChangeArrowheads="1"/>
          </p:cNvSpPr>
          <p:nvPr/>
        </p:nvSpPr>
        <p:spPr bwMode="auto">
          <a:xfrm>
            <a:off x="1190625"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ZA" sz="1050" dirty="0"/>
          </a:p>
        </p:txBody>
      </p:sp>
      <p:pic>
        <p:nvPicPr>
          <p:cNvPr id="19" name="Picture 18" descr="equipment.png"/>
          <p:cNvPicPr>
            <a:picLocks noChangeAspect="1"/>
          </p:cNvPicPr>
          <p:nvPr/>
        </p:nvPicPr>
        <p:blipFill>
          <a:blip r:embed="rId4"/>
          <a:stretch>
            <a:fillRect/>
          </a:stretch>
        </p:blipFill>
        <p:spPr>
          <a:xfrm>
            <a:off x="3480536" y="2085696"/>
            <a:ext cx="2535956" cy="1875248"/>
          </a:xfrm>
          <a:prstGeom prst="rect">
            <a:avLst/>
          </a:prstGeom>
        </p:spPr>
      </p:pic>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1" descr="C:\Users\shan\Pictures\1 Pics &amp; stuff\communication\care.jpg"/>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2274625" y="1419275"/>
            <a:ext cx="2627999" cy="2627999"/>
          </a:xfrm>
          <a:prstGeom prst="rect">
            <a:avLst/>
          </a:prstGeom>
          <a:ln w="34925">
            <a:solidFill>
              <a:srgbClr val="FFFFFF"/>
            </a:solidFill>
          </a:ln>
          <a:effectLst>
            <a:outerShdw blurRad="317500" dir="2700000" algn="ctr">
              <a:srgbClr val="000000">
                <a:alpha val="43000"/>
              </a:srgbClr>
            </a:outerShdw>
            <a:softEdge rad="11250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4" name="Title 3"/>
          <p:cNvSpPr>
            <a:spLocks noGrp="1"/>
          </p:cNvSpPr>
          <p:nvPr>
            <p:ph type="title"/>
          </p:nvPr>
        </p:nvSpPr>
        <p:spPr/>
        <p:txBody>
          <a:bodyPr/>
          <a:lstStyle/>
          <a:p>
            <a:r>
              <a:rPr lang="en-ZA" dirty="0"/>
              <a:t>THE TEAM</a:t>
            </a:r>
          </a:p>
        </p:txBody>
      </p:sp>
      <p:pic>
        <p:nvPicPr>
          <p:cNvPr id="13" name="Picture 12" descr="teamwork bridge.png"/>
          <p:cNvPicPr>
            <a:picLocks noChangeAspect="1"/>
          </p:cNvPicPr>
          <p:nvPr/>
        </p:nvPicPr>
        <p:blipFill>
          <a:blip r:embed="rId4"/>
          <a:stretch>
            <a:fillRect/>
          </a:stretch>
        </p:blipFill>
        <p:spPr>
          <a:xfrm>
            <a:off x="5038847" y="1419274"/>
            <a:ext cx="2085714" cy="2627999"/>
          </a:xfrm>
          <a:prstGeom prst="rect">
            <a:avLst/>
          </a:prstGeom>
        </p:spPr>
      </p:pic>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933" y="1599642"/>
            <a:ext cx="1241989" cy="93029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4" name="Title 3"/>
          <p:cNvSpPr>
            <a:spLocks noGrp="1"/>
          </p:cNvSpPr>
          <p:nvPr>
            <p:ph type="title"/>
          </p:nvPr>
        </p:nvSpPr>
        <p:spPr>
          <a:xfrm>
            <a:off x="1839496" y="1437624"/>
            <a:ext cx="5625743" cy="1998222"/>
          </a:xfrm>
        </p:spPr>
        <p:txBody>
          <a:bodyPr>
            <a:normAutofit/>
          </a:bodyPr>
          <a:lstStyle/>
          <a:p>
            <a:pPr algn="ctr"/>
            <a:r>
              <a:rPr lang="en-ZA" dirty="0">
                <a:solidFill>
                  <a:schemeClr val="accent1">
                    <a:lumMod val="75000"/>
                  </a:schemeClr>
                </a:solidFill>
                <a:effectLst/>
              </a:rPr>
              <a:t>THE TEAM</a:t>
            </a:r>
            <a:br>
              <a:rPr lang="en-ZA" dirty="0">
                <a:solidFill>
                  <a:schemeClr val="tx1"/>
                </a:solidFill>
                <a:effectLst/>
              </a:rPr>
            </a:br>
            <a:r>
              <a:rPr lang="en-ZA" dirty="0">
                <a:solidFill>
                  <a:schemeClr val="tx1"/>
                </a:solidFill>
                <a:effectLst/>
              </a:rPr>
              <a:t>needs to think</a:t>
            </a:r>
            <a:br>
              <a:rPr lang="en-ZA" dirty="0">
                <a:solidFill>
                  <a:schemeClr val="tx1"/>
                </a:solidFill>
                <a:effectLst/>
              </a:rPr>
            </a:br>
            <a:r>
              <a:rPr lang="en-ZA" dirty="0">
                <a:solidFill>
                  <a:schemeClr val="tx1"/>
                </a:solidFill>
                <a:effectLst/>
              </a:rPr>
              <a:t>sustainable business</a:t>
            </a:r>
          </a:p>
        </p:txBody>
      </p:sp>
      <p:cxnSp>
        <p:nvCxnSpPr>
          <p:cNvPr id="13" name="Straight Arrow Connector 12"/>
          <p:cNvCxnSpPr/>
          <p:nvPr/>
        </p:nvCxnSpPr>
        <p:spPr>
          <a:xfrm>
            <a:off x="3869922" y="843558"/>
            <a:ext cx="756084" cy="7560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27" y="1162751"/>
            <a:ext cx="2956132" cy="2214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6200" y="1466201"/>
            <a:ext cx="1607344" cy="1607344"/>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2" name="TextBox 1">
            <a:extLst>
              <a:ext uri="{FF2B5EF4-FFF2-40B4-BE49-F238E27FC236}">
                <a16:creationId xmlns:a16="http://schemas.microsoft.com/office/drawing/2014/main" id="{098E1593-4B13-49A5-8136-9EC4B4853DB1}"/>
              </a:ext>
            </a:extLst>
          </p:cNvPr>
          <p:cNvSpPr txBox="1"/>
          <p:nvPr/>
        </p:nvSpPr>
        <p:spPr>
          <a:xfrm>
            <a:off x="5042059" y="2008263"/>
            <a:ext cx="885179" cy="523220"/>
          </a:xfrm>
          <a:prstGeom prst="rect">
            <a:avLst/>
          </a:prstGeom>
          <a:noFill/>
        </p:spPr>
        <p:txBody>
          <a:bodyPr wrap="none" rtlCol="0">
            <a:spAutoFit/>
          </a:bodyPr>
          <a:lstStyle/>
          <a:p>
            <a:r>
              <a:rPr lang="en-ZA" sz="2800" dirty="0"/>
              <a:t>your</a:t>
            </a:r>
          </a:p>
        </p:txBody>
      </p:sp>
    </p:spTree>
    <p:extLst>
      <p:ext uri="{BB962C8B-B14F-4D97-AF65-F5344CB8AC3E}">
        <p14:creationId xmlns:p14="http://schemas.microsoft.com/office/powerpoint/2010/main" val="3794120935"/>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37421" y="944782"/>
            <a:ext cx="6172200" cy="3482609"/>
          </a:xfrm>
          <a:ln w="38100" cmpd="dbl">
            <a:noFill/>
          </a:ln>
        </p:spPr>
        <p:txBody>
          <a:bodyPr>
            <a:normAutofit fontScale="92500" lnSpcReduction="10000"/>
          </a:bodyPr>
          <a:lstStyle/>
          <a:p>
            <a:pPr>
              <a:buNone/>
            </a:pPr>
            <a:endParaRPr lang="en-ZA" sz="1350" dirty="0"/>
          </a:p>
          <a:p>
            <a:pPr>
              <a:buNone/>
            </a:pPr>
            <a:r>
              <a:rPr lang="en-ZA" sz="1350" dirty="0"/>
              <a:t>“</a:t>
            </a:r>
            <a:r>
              <a:rPr lang="en-ZA" sz="1350" u="sng" dirty="0"/>
              <a:t>The longer I live, the more I realise the impact of attitude on life. Attitude to me is more important than facts.</a:t>
            </a:r>
          </a:p>
          <a:p>
            <a:pPr>
              <a:buNone/>
            </a:pPr>
            <a:endParaRPr lang="en-ZA" sz="1350" u="sng" dirty="0"/>
          </a:p>
          <a:p>
            <a:pPr>
              <a:buNone/>
            </a:pPr>
            <a:r>
              <a:rPr lang="en-ZA" sz="1350" dirty="0"/>
              <a:t>It is more important than the past. Than education, than money, than circumstances, than failure, than successes, than what other people think or say or do. It is more important than appearance, giftedness, or skill. It will make or break a company… a church…a home.</a:t>
            </a:r>
          </a:p>
          <a:p>
            <a:pPr>
              <a:buNone/>
            </a:pPr>
            <a:endParaRPr lang="en-ZA" sz="1350" dirty="0"/>
          </a:p>
          <a:p>
            <a:pPr>
              <a:buNone/>
            </a:pPr>
            <a:r>
              <a:rPr lang="en-ZA" sz="1350" dirty="0"/>
              <a:t>The remarkable things is, we have a choice every day regarding the attitude we will embrace for that day. We cannot change the past. We cannot change the fact that people will act in a certain way. We cannot change the inevitable. The only thing we can do is play on the one string we have, and that is our attitude.</a:t>
            </a:r>
          </a:p>
          <a:p>
            <a:pPr>
              <a:buNone/>
            </a:pPr>
            <a:endParaRPr lang="en-ZA" sz="1350" dirty="0"/>
          </a:p>
          <a:p>
            <a:pPr>
              <a:buNone/>
            </a:pPr>
            <a:r>
              <a:rPr lang="en-ZA" sz="1350" dirty="0"/>
              <a:t>I am convinced that life is 10% what happens to me and 90% how I react to it. And so it is with you…. We are in charge of our </a:t>
            </a:r>
            <a:r>
              <a:rPr lang="en-ZA" sz="1350" dirty="0">
                <a:solidFill>
                  <a:srgbClr val="FF0000"/>
                </a:solidFill>
              </a:rPr>
              <a:t>ATTITUDES!”</a:t>
            </a:r>
          </a:p>
        </p:txBody>
      </p:sp>
      <p:sp>
        <p:nvSpPr>
          <p:cNvPr id="3" name="Title 2"/>
          <p:cNvSpPr>
            <a:spLocks noGrp="1"/>
          </p:cNvSpPr>
          <p:nvPr>
            <p:ph type="title"/>
          </p:nvPr>
        </p:nvSpPr>
        <p:spPr>
          <a:xfrm>
            <a:off x="1700214" y="482188"/>
            <a:ext cx="2818208" cy="696515"/>
          </a:xfrm>
        </p:spPr>
        <p:txBody>
          <a:bodyPr>
            <a:normAutofit/>
          </a:bodyPr>
          <a:lstStyle/>
          <a:p>
            <a:r>
              <a:rPr lang="en-ZA" b="0" dirty="0">
                <a:effectLst/>
                <a:latin typeface="Calibri" pitchFamily="34" charset="0"/>
              </a:rPr>
              <a:t>ATTITUDE</a:t>
            </a:r>
            <a:r>
              <a:rPr lang="en-ZA" dirty="0">
                <a:latin typeface="Calibri" pitchFamily="34" charset="0"/>
              </a:rPr>
              <a:t> </a:t>
            </a:r>
            <a:r>
              <a:rPr lang="en-ZA" sz="1200" dirty="0">
                <a:latin typeface="Calibri" pitchFamily="34" charset="0"/>
              </a:rPr>
              <a:t> by Charles Swindol</a:t>
            </a:r>
            <a:endParaRPr lang="en-ZA" dirty="0">
              <a:latin typeface="Calibri" pitchFamily="34" charset="0"/>
            </a:endParaRPr>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Services / Product</a:t>
            </a:r>
          </a:p>
        </p:txBody>
      </p:sp>
      <p:sp>
        <p:nvSpPr>
          <p:cNvPr id="8" name="TextBox 7"/>
          <p:cNvSpPr txBox="1"/>
          <p:nvPr/>
        </p:nvSpPr>
        <p:spPr>
          <a:xfrm>
            <a:off x="3825361" y="2370733"/>
            <a:ext cx="3823483" cy="1384995"/>
          </a:xfrm>
          <a:prstGeom prst="rect">
            <a:avLst/>
          </a:prstGeom>
          <a:noFill/>
          <a:ln>
            <a:solidFill>
              <a:schemeClr val="accent1">
                <a:lumMod val="75000"/>
              </a:schemeClr>
            </a:solidFill>
          </a:ln>
        </p:spPr>
        <p:txBody>
          <a:bodyPr wrap="none" rtlCol="0">
            <a:spAutoFit/>
          </a:bodyPr>
          <a:lstStyle/>
          <a:p>
            <a:pPr>
              <a:buFont typeface="Arial" pitchFamily="34" charset="0"/>
              <a:buChar char="•"/>
            </a:pPr>
            <a:r>
              <a:rPr lang="en-ZA" sz="1050" dirty="0"/>
              <a:t> Product needs to be UNIQUE </a:t>
            </a:r>
            <a:endParaRPr lang="en-ZA" sz="1050" b="1" dirty="0">
              <a:solidFill>
                <a:srgbClr val="FF0000"/>
              </a:solidFill>
            </a:endParaRPr>
          </a:p>
          <a:p>
            <a:pPr>
              <a:buFont typeface="Arial" pitchFamily="34" charset="0"/>
              <a:buChar char="•"/>
            </a:pPr>
            <a:endParaRPr lang="en-ZA" sz="1050" dirty="0"/>
          </a:p>
          <a:p>
            <a:pPr>
              <a:buFont typeface="Arial" pitchFamily="34" charset="0"/>
              <a:buChar char="•"/>
            </a:pPr>
            <a:r>
              <a:rPr lang="en-ZA" sz="1050" dirty="0"/>
              <a:t> Product needs to be at a “GOOD” price</a:t>
            </a:r>
          </a:p>
          <a:p>
            <a:pPr>
              <a:buFont typeface="Arial" pitchFamily="34" charset="0"/>
              <a:buChar char="•"/>
            </a:pPr>
            <a:endParaRPr lang="en-ZA" sz="1050" dirty="0"/>
          </a:p>
          <a:p>
            <a:pPr>
              <a:buFont typeface="Arial" pitchFamily="34" charset="0"/>
              <a:buChar char="•"/>
            </a:pPr>
            <a:r>
              <a:rPr lang="en-ZA" sz="1050" dirty="0"/>
              <a:t> Product needs to be of a HIGH standard - CONSISTENTLY</a:t>
            </a:r>
          </a:p>
          <a:p>
            <a:pPr>
              <a:buFont typeface="Arial" pitchFamily="34" charset="0"/>
              <a:buChar char="•"/>
            </a:pPr>
            <a:endParaRPr lang="en-ZA" sz="1050" dirty="0"/>
          </a:p>
          <a:p>
            <a:pPr>
              <a:buFont typeface="Arial" pitchFamily="34" charset="0"/>
              <a:buChar char="•"/>
            </a:pPr>
            <a:r>
              <a:rPr lang="en-ZA" sz="1050" dirty="0"/>
              <a:t> Product needs to be BETTER than anyone else's</a:t>
            </a:r>
          </a:p>
          <a:p>
            <a:pPr>
              <a:buFont typeface="Arial" pitchFamily="34" charset="0"/>
              <a:buChar char="•"/>
            </a:pPr>
            <a:endParaRPr lang="en-ZA" sz="1050" dirty="0"/>
          </a:p>
        </p:txBody>
      </p:sp>
      <p:sp>
        <p:nvSpPr>
          <p:cNvPr id="9" name="TextBox 8"/>
          <p:cNvSpPr txBox="1"/>
          <p:nvPr/>
        </p:nvSpPr>
        <p:spPr>
          <a:xfrm>
            <a:off x="2822413" y="1820656"/>
            <a:ext cx="4190571" cy="461665"/>
          </a:xfrm>
          <a:prstGeom prst="rect">
            <a:avLst/>
          </a:prstGeom>
          <a:noFill/>
        </p:spPr>
        <p:txBody>
          <a:bodyPr wrap="none" rtlCol="0">
            <a:spAutoFit/>
          </a:bodyPr>
          <a:lstStyle/>
          <a:p>
            <a:r>
              <a:rPr lang="en-ZA" sz="2400" dirty="0">
                <a:solidFill>
                  <a:srgbClr val="FF0000"/>
                </a:solidFill>
              </a:rPr>
              <a:t>What does the business sell?</a:t>
            </a:r>
          </a:p>
        </p:txBody>
      </p:sp>
      <p:sp>
        <p:nvSpPr>
          <p:cNvPr id="2" name="TextBox 1">
            <a:extLst>
              <a:ext uri="{FF2B5EF4-FFF2-40B4-BE49-F238E27FC236}">
                <a16:creationId xmlns:a16="http://schemas.microsoft.com/office/drawing/2014/main" id="{8C0D69B1-0D96-416F-B648-C5F385621875}"/>
              </a:ext>
            </a:extLst>
          </p:cNvPr>
          <p:cNvSpPr txBox="1"/>
          <p:nvPr/>
        </p:nvSpPr>
        <p:spPr>
          <a:xfrm>
            <a:off x="2173548" y="1136755"/>
            <a:ext cx="869149" cy="15696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sp3d extrusionH="57150">
              <a:bevelT w="38100" h="38100"/>
            </a:sp3d>
          </a:bodyPr>
          <a:lstStyle/>
          <a:p>
            <a:r>
              <a:rPr lang="en-ZA" sz="9600" dirty="0"/>
              <a:t>?</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 love what i do.jpg"/>
          <p:cNvPicPr>
            <a:picLocks noChangeAspect="1"/>
          </p:cNvPicPr>
          <p:nvPr/>
        </p:nvPicPr>
        <p:blipFill>
          <a:blip r:embed="rId3"/>
          <a:stretch>
            <a:fillRect/>
          </a:stretch>
        </p:blipFill>
        <p:spPr>
          <a:xfrm>
            <a:off x="4355976" y="1061245"/>
            <a:ext cx="1814513" cy="1414463"/>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4" name="Title 3"/>
          <p:cNvSpPr>
            <a:spLocks noGrp="1"/>
          </p:cNvSpPr>
          <p:nvPr>
            <p:ph type="title"/>
          </p:nvPr>
        </p:nvSpPr>
        <p:spPr/>
        <p:txBody>
          <a:bodyPr/>
          <a:lstStyle/>
          <a:p>
            <a:r>
              <a:rPr lang="en-ZA" dirty="0"/>
              <a:t>Marketing &amp; Sales</a:t>
            </a:r>
          </a:p>
        </p:txBody>
      </p:sp>
      <p:sp>
        <p:nvSpPr>
          <p:cNvPr id="312322"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sp>
        <p:nvSpPr>
          <p:cNvPr id="10" name="Oval Callout 9"/>
          <p:cNvSpPr/>
          <p:nvPr/>
        </p:nvSpPr>
        <p:spPr>
          <a:xfrm>
            <a:off x="5458338" y="2015183"/>
            <a:ext cx="2089562" cy="2306868"/>
          </a:xfrm>
          <a:prstGeom prst="wedgeEllipseCallout">
            <a:avLst>
              <a:gd name="adj1" fmla="val -40183"/>
              <a:gd name="adj2" fmla="val -69209"/>
            </a:avLst>
          </a:prstGeom>
          <a:solidFill>
            <a:srgbClr val="00999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ZA" sz="2100" dirty="0"/>
              <a:t>YOU are a constant advert for the business</a:t>
            </a:r>
          </a:p>
        </p:txBody>
      </p:sp>
      <p:pic>
        <p:nvPicPr>
          <p:cNvPr id="11" name="Picture 10" descr="ads facebook.jpg"/>
          <p:cNvPicPr>
            <a:picLocks noChangeAspect="1"/>
          </p:cNvPicPr>
          <p:nvPr/>
        </p:nvPicPr>
        <p:blipFill>
          <a:blip r:embed="rId4"/>
          <a:stretch>
            <a:fillRect/>
          </a:stretch>
        </p:blipFill>
        <p:spPr>
          <a:xfrm>
            <a:off x="2411761" y="2261394"/>
            <a:ext cx="2234668" cy="14184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0.jpg"/>
          <p:cNvPicPr>
            <a:picLocks noChangeAspect="1"/>
          </p:cNvPicPr>
          <p:nvPr/>
        </p:nvPicPr>
        <p:blipFill>
          <a:blip r:embed="rId3"/>
          <a:stretch>
            <a:fillRect/>
          </a:stretch>
        </p:blipFill>
        <p:spPr>
          <a:xfrm>
            <a:off x="4481583" y="2279304"/>
            <a:ext cx="2131868" cy="1841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D6E9983A-BB10-46BB-A44A-B351C84AB8CD}"/>
              </a:ext>
            </a:extLst>
          </p:cNvPr>
          <p:cNvPicPr>
            <a:picLocks noChangeAspect="1"/>
          </p:cNvPicPr>
          <p:nvPr/>
        </p:nvPicPr>
        <p:blipFill>
          <a:blip r:embed="rId4"/>
          <a:stretch>
            <a:fillRect/>
          </a:stretch>
        </p:blipFill>
        <p:spPr>
          <a:xfrm>
            <a:off x="1875152" y="773851"/>
            <a:ext cx="2696848" cy="179789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itle 3"/>
          <p:cNvSpPr>
            <a:spLocks noGrp="1"/>
          </p:cNvSpPr>
          <p:nvPr>
            <p:ph type="title"/>
          </p:nvPr>
        </p:nvSpPr>
        <p:spPr>
          <a:xfrm>
            <a:off x="2045273" y="644947"/>
            <a:ext cx="3855797" cy="699900"/>
          </a:xfrm>
        </p:spPr>
        <p:txBody>
          <a:bodyPr/>
          <a:lstStyle/>
          <a:p>
            <a:r>
              <a:rPr lang="en-ZA" dirty="0">
                <a:solidFill>
                  <a:schemeClr val="bg1"/>
                </a:solidFill>
              </a:rPr>
              <a:t>Customer service</a:t>
            </a: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082" y="1817238"/>
            <a:ext cx="1583128" cy="1055419"/>
          </a:xfrm>
          <a:prstGeom prst="rect">
            <a:avLst/>
          </a:prstGeom>
          <a:ln>
            <a:noFill/>
          </a:ln>
          <a:effectLst>
            <a:softEdge rad="112500"/>
          </a:effectLst>
        </p:spPr>
      </p:pic>
      <p:sp>
        <p:nvSpPr>
          <p:cNvPr id="4" name="Title 3"/>
          <p:cNvSpPr>
            <a:spLocks noGrp="1"/>
          </p:cNvSpPr>
          <p:nvPr>
            <p:ph type="title"/>
          </p:nvPr>
        </p:nvSpPr>
        <p:spPr/>
        <p:txBody>
          <a:bodyPr/>
          <a:lstStyle/>
          <a:p>
            <a:r>
              <a:rPr lang="en-ZA" dirty="0"/>
              <a:t>Customer service</a:t>
            </a:r>
          </a:p>
        </p:txBody>
      </p:sp>
      <p:sp>
        <p:nvSpPr>
          <p:cNvPr id="6" name="TextBox 5"/>
          <p:cNvSpPr txBox="1"/>
          <p:nvPr/>
        </p:nvSpPr>
        <p:spPr>
          <a:xfrm>
            <a:off x="2440213" y="3326262"/>
            <a:ext cx="4848724" cy="830997"/>
          </a:xfrm>
          <a:prstGeom prst="rect">
            <a:avLst/>
          </a:prstGeom>
          <a:solidFill>
            <a:srgbClr val="009999"/>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ZA" sz="2400" dirty="0"/>
          </a:p>
          <a:p>
            <a:pPr algn="ctr"/>
            <a:r>
              <a:rPr lang="en-ZA" sz="2400" dirty="0"/>
              <a:t>NO BUSINESS – NO WORK</a:t>
            </a:r>
          </a:p>
        </p:txBody>
      </p:sp>
      <p:pic>
        <p:nvPicPr>
          <p:cNvPr id="7" name="Picture 6" descr="NO CUSTOMERS.png"/>
          <p:cNvPicPr>
            <a:picLocks noChangeAspect="1"/>
          </p:cNvPicPr>
          <p:nvPr/>
        </p:nvPicPr>
        <p:blipFill>
          <a:blip r:embed="rId4">
            <a:duotone>
              <a:prstClr val="black"/>
              <a:schemeClr val="accent3">
                <a:tint val="45000"/>
                <a:satMod val="400000"/>
              </a:schemeClr>
            </a:duotone>
          </a:blip>
          <a:stretch>
            <a:fillRect/>
          </a:stretch>
        </p:blipFill>
        <p:spPr>
          <a:xfrm>
            <a:off x="1810729" y="1595880"/>
            <a:ext cx="2774601" cy="1553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BA7992-F376-4729-BA80-1E74A908A83B}"/>
              </a:ext>
            </a:extLst>
          </p:cNvPr>
          <p:cNvPicPr>
            <a:picLocks noChangeAspect="1"/>
          </p:cNvPicPr>
          <p:nvPr/>
        </p:nvPicPr>
        <p:blipFill>
          <a:blip r:embed="rId3"/>
          <a:stretch>
            <a:fillRect/>
          </a:stretch>
        </p:blipFill>
        <p:spPr>
          <a:xfrm flipH="1">
            <a:off x="1643944" y="780452"/>
            <a:ext cx="3220631" cy="3220631"/>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4" name="Title 3"/>
          <p:cNvSpPr>
            <a:spLocks noGrp="1"/>
          </p:cNvSpPr>
          <p:nvPr>
            <p:ph type="title"/>
          </p:nvPr>
        </p:nvSpPr>
        <p:spPr>
          <a:xfrm>
            <a:off x="1896417" y="711323"/>
            <a:ext cx="3220631" cy="699900"/>
          </a:xfrm>
        </p:spPr>
        <p:txBody>
          <a:bodyPr/>
          <a:lstStyle/>
          <a:p>
            <a:r>
              <a:rPr lang="en-ZA" dirty="0">
                <a:solidFill>
                  <a:schemeClr val="bg1"/>
                </a:solidFill>
              </a:rPr>
              <a:t>Communication</a:t>
            </a:r>
          </a:p>
        </p:txBody>
      </p:sp>
      <p:sp>
        <p:nvSpPr>
          <p:cNvPr id="315394"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sp>
        <p:nvSpPr>
          <p:cNvPr id="2" name="AutoShape 3" descr="data:image/jpeg;base64,/9j/4AAQSkZJRgABAQAAAQABAAD/2wCEAAkGBxQTEhQSEA8QEhUVFBcSGBUUFBAVEhQXFxIWFhgUFxQYHSggGBolGxQUITEhJSkrLi4uFx8zODMsNygtLisBCgoKDg0OGxAQGywkICYwLCwsNywsLCw0LCw3LCwsLCwsLCwsLDQsLCwsLCwtLCwsLCwsLCwsLCwsLCwsLCwsLP/AABEIAKgBLAMBEQACEQEDEQH/xAAbAAEAAgMBAQAAAAAAAAAAAAAABQYCAwQBB//EADsQAAIBAgMFBgQEBQMFAAAAAAABAgMRBAUhEjFBUWEGcYGRobETIjLBUmJy0SMzQuHwFKKyU4KSwvH/xAAbAQEAAgMBAQAAAAAAAAAAAAAABQYCAwQBB//EADgRAAIBAwIDBQcCBgIDAQAAAAABAgMEEQUhEjFBE1FhcbEiMoGRocHR4fAUIzNCUvE0ghVDcgb/2gAMAwEAAhEDEQA/APuIAAAAAAAAAAAAAAAAAAAAAAAAAAAAAAAAAAAAAAAAAAAAAAAAAAAAAAAAAAANdaso95wX2oU7Vb7y6L8mUYORxVMb+a3cVqrrF1N7PHkjojR8DynjvzX7xS1i6g93nzX+j2VDwO2jWUu8sdjqVO6WOUu78HPKDibSRMAAAAAAAAAAAAAAAAAAAAAAAAAAAAAAAAAAAAAAaa1dR6sjL7U6dt7K3l3d3mZxg5HFUx35vIrlXVrqb97HlsdEaHgKeN/N5nlLVrqD97PnuJUfA7qNZS7yzWOowuljlLu/Bzyg4m0kTAAAA8k7K5hUqKnBzfJLIW5B5hi7XKFXqyrVHUlzZJUKWSFrYvqacEjGkY08X1GD2VEk8NmSiryZlGo6UlOLw0cVS2cnhHbmmfQpQhJy0mnK65K37lkvr+u6NN0lhyWX9NvictC0c5SXccVLtRB7HzJt6vR2StfXuRHw1S+jz3xz29Tc7B/jxJjB5jGa2tpWbUU9yu90deJOabeVrhN1I4XRr0OKtRdN4fM7iUNIAAAAAAAAAAAAAAAAAAAAAAAAAAAAAyAAYVZ2TZy3lwrejKp8vPoZRWXgr+Pxm/Uo03KbcpbtkpQokRUxfUwwd0aJlSxfUYPJUSZwGLvxNlKcqU1OHNEfXpYJ6Mrq5fqNRVKamuqyRrWD02HgANeI+lnDqWf4WeO4yh7yKjmVTVlNwTtvHYhatQxaJGMTCFQJGTiZ4uv8nr/nmJRMKcPbyZ5niac1BTjGVkrXSdu4vcYRcV5FWlKSk/M9yytSUpWpw+aNnotd17mSpw7jF1Jd524vM9mChTg9lP6YKNo6r5raceO/UzjFRWEYNtvLLtTxEXpqm+Ek4vye8yPDaAAAAAAAAAAAAAAAAAAAAAAAAAADizTGfDjGyV5S2dXa3yt+ehjOPFFpPB6itV80xCqSXwm4R+ZSVtmSXje9uBVa2kV02oPK5+f6kjTdu4riyma49o5t/LTkk19XLS2l/ueWtheRqKTbWdnvvj98j2cLeK97LX1JLM8z2KMFCcpu6W1K13dNq9vLwOjWIOlb06ak3vze7/e55aUlXqttY8iBq4vaV/8AN7/Ygo5a3JeNLheDilUDR0qJnSqBRMZRJnLqmqMsEfXjsW7DfSi46Xn+Fhn97sgp+8bTvMAAeTjdNGutTVSnKD6rB6nhlPzii1JlKlTcJOMuaJ21mnFFfrox4SUi9jXAcJ7xHdQobV77rWHD1NFSeORnjOxdSVH4tOvUc9GqbjCyi34O9tSy28q/8JGok2+i8O/5bkHN0p12nst9/H/ZEyyGrSr0qMqzvU2b2ivl2pW5mDvqkaipzjhvHXvNkbSEqbqReyz07i5YPseoTUv9TOS3NOK1T3rfoS6jjqRreSzTgmrNXRkYmunJp7MnfjFviuT6r28QDcAAAAAAAAAAAAAAAAAAAAAAADXVq2tpdvclx/ZdQCu9sKcvhwnKq4KEnJqCXCEna7TbbtbhvPGCrSz+Oy/me7lLl3GHGjPgZFPOVzfkzzjR7wMseXxeJwtWUL/w3C101dxi9peTRFarTVa34o/2vP5O6xqdhXXF12NFShspLp/n3K8ok3GfE8nFMcJv4jbQQ4TGT2J7KKLbR6oOTUY82Rl1NJFwhGySLrQpKlTjBdFggW8vJkbTwAAA4cyy9VFyfuRd/p/bPtIe96/qdFCu6b8Cm5pgpU3aUH38CuVs0ZcM00yft60aiymcFN66o1duu46mu4s+SZO5WnUVob1HjLlfp0JKxsJ3LU5rEPX9CGu7xRzGHPv7i0FpSwsIhyn5k1LMaXRxXpcrNefFf/8AaP2JygsWMn5lwLOQYAMK1O65Penya3MAUal1us1o1yYBmAAAAAAAAAAAAAAAAAAAADCrU2VffwS4t8kAY0adtZaye/kui6IAzqU1JWlFSXJpNeTAKt2t7P7aVajFJxXzRSVmlre25kTqVKpjtKbfjh/X8klYVqafZ1Et+X4NfZ/FYapaFbDYeNVcfhU0pdd2jNFnqkX/AC6/Pv7/AD7vQzvLCVP26e8fQtdKhGKtCEYrlFJLyRN4TWOhF5ZW81ydxu4q8Om+PRrl1Kzd6fO3blFZh9V5+Hj8yXtrxS2lz9St4ylsv1I2dTh5EvSamduV4GU7WV7mykpVMKKy2c9xXjTzkuGWZeqa13+xYbDT+xfaVPe6eH6kDcXDqPwO8lTmAAAAAAKt2lxim9lWajx6lS1G7jcVNvdXLx8SZsKLj7T6lW2mmR+V3E1w5RcMv7R0o04RmpJqKje2jsrExa6xToUY05Re222CBradVlNuJ0vtFT/pUpdyZnPX1/ZD5s0/+PqdditynKWKhVtvqR00v9RD0a0pV1OXNyT+uSXSjG2lT8H6F9L0VkAAA01VsvbXdJc1zXVf5wANqd9UAegAAAAAAAAAAAAAAAAAxnNJXe4A10oNvakteC/Cv3f9u8DcAAAAUztVkmw/j0VZb5Jf0vn3FZ1Sw7P+ZBben6E/pt6prsqnw8TgwnaSvBW2lJdeBH0bu4orEJPH77zqq6bQm84wdsO2FXjSg/FnbHV7lc8P4HO9Hp9JM58ZT+ItvZ2b62XC+tvUjHV7TLSxuzbSl2T4c5LL2ZpRVLTe3qTuhYcZvrt8iH1CUnU3JgnzhAAAAAAIbP8ANFTjsRfzPf0IHVb3/wBFN/8A1+Pyd9lbOo+J8it1p7VOMud/doruc8iXguGbj3EZOJ5k7UzODPDGSLBkmR/EiqlR7MXuUUlKXW/BE1p+lKtFVKj27u8iby97OXBDdlkwuBp0/ohFdd8vN6lgo2tGj7kUv33kTUr1KnvM6ToNQAAAANH0fpf+3r+n27twG8AAAAAAAAAAAAAAAAxqTSV27f5u6sA104tvakrco8ur6+wBuAAAAAB5KKas1dPSx40msM9Tw8oh6/ZnDy/ocf0ya9HoR09KtpdMeTO6GpXEeufMjsV2PW+lVd+U0n6rd5HHU0ZJZhP5/oddPWJcqkfkc+L/AIbjF66pPx0K3BcKwbKWaickSnZurbah1JXRa3BcOH+S+q3/ACcl/HOJE8W0jAAAAAa8RU2YylyTZz3dV0qMprojKEeKSR84zLFynNrVuTt6lIlPKbfMttvSjThnoiTxtJRSgt0Uo+SMI8jioycm5PruRVQHfE9phHki/ZLNOjBLgrFv0mqp2yX+O34+hV7tNVXk7iTOcAAAAAAAGnZcfp1j+Hiv09OnlyANkJp6pgGQAAAAAAAAAAANVWtbRJylyXu3wQB5Tpa7U3d8Pwx7v39twBuAAAAAAAAAANWJnaLZwalV7O2k+/b57GcFmSKRnVS782U0sVpHCJHLquzW72e0anZVYz7mmclePFRLWfQE8kKAAAADhzqps0ZvpYjNYnw2svHC+p0WkeKtFFKynC7dRzf0wt4yk9F7vwKi4N05S6LC+Lf+/kWG6q8FPgXN+h35hvYOahyIeotTEkIntMIS5Fo7L4rfB+HuvQl9HuOzr8D5S2+PT8EJqFL+9FjLYRQAAAAAAAABrlT1unZ81x71xAPNtr6lfrG79N69QDOE09zT7gDIAAAAAGt1lw+Z8lr/APPEAxcZS3vZXJfV58PDzANlOmoqyVv83vmAZAAAAAAAAAAAA4M2q2jYr2uVvdpLzfovudNtHMslLx0ruXRWK/1LBRWEja8Q1OLXFRfojHBiqacGvMvWHleMX0ReLCfHbQfh6bFamsSaNh1mIAABB9rq2zRt+KXsiC16eKcI97z8l+pI6ZDirZ7kc1PCfBw9JP6pTU5d7T08NF4EZf0ewtKMOrfE/PH6m2VXtq830SwiPxrI466JE1N5gd0RE9R6yTyirs1F4P1NkJOE1JdMM4bqHFTZeEX6LysldB6AAAAAAAAAAAYzpp70n7gGHweUprxv/wArgHuxL8fmkAPhv8cvDZ/YA8+AuN5fqbfowDYkAegAAAAAAAAAAAAAAgM5r6spF7W7W4lPpnC8lsSdpDYq9V6N83c5ETMOgvf4b/Kl5O32PRjHEvEvuWzvBdC0aJUzQce5lZrrEzqJk0gAAFa7TvaqU0/pg034yX2RU9arp3Ci+Uefx3f0wS2n+zTk+r5Hf2jl/CT/ADL9/sdH/wCgadGnNd/2z9jmsVmrgr2Md1dcdSCTyskrSWNiKqPUxO6IgZJBnfl6+fyPcHLX90vcNy7i90dqcfJehWnzMjaeAAAAAAAAAAAAAAAAAAAAAAAAAAAAAAAAAGNSVk30NFzU7OjOa6JnqWWU7Na133uxRcbE9bQwiJryPTvgjzD67He163+54+YntxF5yV/I+/7ssGhc6n/X7lbul7RIlhOUAAAqPaLEbNVp9Cj6lF/xVTPeTljT4qeUSXaCpfDxfOS9md2q1OPT6L8V6M5LGOK78mVy/wAiv18iHpL2SWx7exH1N5m4nXEypmOTyRJ5XG8/ILd4OK5eIF6R9AisLBWwegAAAAAAAAAAAAAAAAAAAAAAAAAAAAAAAAA1Yn6X3HDqUkrWee4zh7yKZmMbS8X7FNyWCg00R8aMpu0Vfm+CXNvgYyko8zqdSNNZkdWEwyha8tpqW09NOGi8jCMpS3waKlSU87YRcMnS+GnF3uy2aLBKi5979CBuc9phncTJzgAAFT7ZULShPdfTyKxrNHhrKp3r0/aJrSqnsyiaVUc8NTXKpL/jtf8AscFaXFaU4PpJ+mfuZ8KhcSfgvx9iJxNXV9DnWxIU47Ezl+Sxq03KLknZNXd029fA7rSylcqUovktvFkdXvZUZ8LIKrBxlYj2iTjJTjklclf8RdbHsF7S+BxXe0GXcv5XQAAAAAAAAAAAAAAAAAAAAAAAAAAAAAAAAAAcWcytRm+hGat/xn5r1Oi1WaqRUa9bapQk9+qfg39rFUktychDhqtGqviHCMacXa9nJre5S3L1Xka+HO5lCmpydR788eSPMFLRt9xko4Mqq3SRYOy1Z3nDul9ib0Oo1UlDo1n9/Mi9RgsRkWEspFgAAEX2hy6VemowttKSeui3NP3I7UrSdxTShzT6nZY3EaFTilywc+PwCp0IRT+hvXm2nf3IzUrVULenFdH9WmbaNd1K7k+pTq2u15epCvkT8Nki/wCTUdmlFdLls0qlwW6ffv8AYq91PiqtlW7TYfZqytxe156+9yvX9Ls7icfHPz39ck1p1TippGOQ/wAyPejnpLM4+a9TK99xl5L2VsAAAAAAAAAAAAAAAAAAAAAAAAAAAAAAAAAAHBnn8mfcRmr/APH+KOm0/rIplHWi+lR+sY/3Kq+ZYJbVl5fdnG5uc9eCc33qNl62PGjfwqENuu35+h0QT+SPP5vWy9mEuhqbXtS7tid7HXlKpPol5vT2JnRI5qyl4fv0I3VMRjGJaSykMAAAADgztfwpETrMc26fc16M6bR/zUUSKvL/ALl/yRV3yLK3iJ9HoxtGK5JL0LxbQ4KMY9yXoVOTzJsr3a6jpGXRryenuyB1qnirGfesfL/ZKaZPdxIns9/Nj3oirdfzY+a9Tuvv6bL0XkrYAAAAAAAAAAAAAAAAAAAAAAAAAAAAAAAAAAOLOY3oz7iN1WObZ+DXqdFq8VYlIwr/AIdRcpJ+af7FUb3LFUX8yL8Dnwsbtx4ycV4Xd/sMZNtV4xLuyWOlk8/9RFuPyKC+bhez077slLbTqvaxbW2zz8OXzIiV3D+Hazu3+/odnZXAzpQmqkXFuS321st/qSGkWtSip9osZx9M/k0ajXhVlFweSdJkjgAAAAc2YwvTmuhwanDitpeG/wBTbQeKiZQI/wA2K/Ok/cp8mWh/02/A+jx3F8p+6vIqTIrtNSvQbX9LUvDc/citbp5oKa/ta+XI7bCWKyXeVnI5Wqx/V9yvUWlOL7mvUmLxZpPyL4XkrQAAAAAAAAAAAAAAAAAAAAAAAAAAAAAAAAAANeIheMlzTXoaLqHHRnHwZlB4kmfPcI9ay5qMv/FtP3KNF8WH3lpq/wBj80bMmp3rRv8AiXubaazJJ9WjG7likz6EXsqwAAAAAAAMK30u/JnPd47CfFyw/QyjzR88lBqruf1p7upROLdlpUk6XPofRKbuk+iL9RkpU4yXVIqrWGa8ZTUqc4vc4tehqvoxlbzUuWGZUpOM013lEwEXGrez3p7mUaEyy1mpUuZ9Ai7pMv8ASmpwUl1WSsNYZ6bDwAAAAAAAAAAAAAAAAAAAAAAAAAAAAAAxnKyb5GutVVKm5vklk9Sy8ETWzmKdtq3gVKprN1J5i8LyX3TO6NnJrODnq5/HcpNvuRolq921ji+i/BsjYS6orlKk/iXW5qSt36+9jji2ktuRLSkuzw/Azyh2rR70dEJYkn5Hl0s0WfQC+FXAAAAAAPG7GM5qEXKXJbgi8Zjlxfgil6hqU7h4W0ei/J2UqDInD4iG1tSdrdH7kJRptPMjuqQnw8MSy4SV4l/0lydrHi8flkiKixI4MXmUd2tu56+JX9S1V124Q91fXx8u46aVvLmR+EqRvtNpdOJAUqUuLMjqqRljCJ7CSvHx/uXzRpN2qT6NkbUXtG8lTWAAAAAAAAAAAAAAAAAAAAAAAAAAAAAAYzjdNPjoYzhGcXGSymep4eSs5n2b12o17K+6UdfNP7Fb1DTaNvTdRN+CJW31Ga9lxTOGrlNCK+upN/qX2RXKlRpZSOuN3Xk+SXw/U9o04R1Sfi9fY1K4qPZ8hOU5Lc58HQaqx04o64SzhI21aidJl9PoZWQAAAAADGpG6a5o1V6Xa0pU84ymj2Lw8lWxmSV3J7Oy1fftbyry0O4ztj5/oTNK+oxW+fkbcB2bndOrOKtraN2/N6L1Ou30PDTqv4L8muvqKaxTXzLJTgopJKyWhYIxUY8K5EU3l5K1mGSVXJ/D2WuHzWKtU0KsniDTXy+xLUL2lFe1nJ5l/Z6omnUnFLpeT/Y3UNCnnNWSS8NxX1CDWIL5lmpwSSS4Fip0404qEVhIiW8vLMjM8AAAAAAAAAAAAAAAAAAAAAAAAAAAAAAABzZhh3ODjF2fC+7uOO9s43UOFvDW6NtKpwSzgqeIybExekNpc4yi16tP0K9PRK6e2GTML+g1uYQy7Ef9Gf8At/c1rRrj/H6o9d5b9535fllbaTlT2VffKUfaNzppaLVbXE0kcta8puLUS0loIoAAAAAAAAAAAAAAAAAAAAAAAAAAAAAAAAAAAAAAAAAAAAAAAAAAAAAAAAAAAAAH/9k="/>
          <p:cNvSpPr>
            <a:spLocks noChangeAspect="1" noChangeArrowheads="1"/>
          </p:cNvSpPr>
          <p:nvPr/>
        </p:nvSpPr>
        <p:spPr bwMode="auto">
          <a:xfrm>
            <a:off x="1190625"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ZA" sz="1050" dirty="0"/>
          </a:p>
        </p:txBody>
      </p:sp>
      <p:sp>
        <p:nvSpPr>
          <p:cNvPr id="5" name="AutoShape 5" descr="data:image/jpeg;base64,/9j/4AAQSkZJRgABAQAAAQABAAD/2wCEAAkGBxQTEhQSEA8QEhUVFBcSGBUUFBAVEhQXFxIWFhgUFxQYHSggGBolGxQUITEhJSkrLi4uFx8zODMsNygtLisBCgoKDg0OGxAQGywkICYwLCwsNywsLCw0LCw3LCwsLCwsLCwsLDQsLCwsLCwtLCwsLCwsLCwsLCwsLCwsLCwsLP/AABEIAKgBLAMBEQACEQEDEQH/xAAbAAEAAgMBAQAAAAAAAAAAAAAABQYCAwQBB//EADsQAAIBAgMFBgQEBQMFAAAAAAABAgMRBAUhEjFBUWEGcYGRobETIjLBUmJy0SMzQuHwFKKyU4KSwvH/xAAbAQEAAgMBAQAAAAAAAAAAAAAABQYCAwQBB//EADgRAAIBAwIDBQcCBgIDAQAAAAABAgMEEQUhEjFBE1FhcbEiMoGRocHR4fAUIzNCUvE0ghVDcgb/2gAMAwEAAhEDEQA/APuIAAAAAAAAAAAAAAAAAAAAAAAAAAAAAAAAAAAAAAAAAAAAAAAAAAAAAAAAAAANdaso95wX2oU7Vb7y6L8mUYORxVMb+a3cVqrrF1N7PHkjojR8DynjvzX7xS1i6g93nzX+j2VDwO2jWUu8sdjqVO6WOUu78HPKDibSRMAAAAAAAAAAAAAAAAAAAAAAAAAAAAAAAAAAAAAAaa1dR6sjL7U6dt7K3l3d3mZxg5HFUx35vIrlXVrqb97HlsdEaHgKeN/N5nlLVrqD97PnuJUfA7qNZS7yzWOowuljlLu/Bzyg4m0kTAAAA8k7K5hUqKnBzfJLIW5B5hi7XKFXqyrVHUlzZJUKWSFrYvqacEjGkY08X1GD2VEk8NmSiryZlGo6UlOLw0cVS2cnhHbmmfQpQhJy0mnK65K37lkvr+u6NN0lhyWX9NvictC0c5SXccVLtRB7HzJt6vR2StfXuRHw1S+jz3xz29Tc7B/jxJjB5jGa2tpWbUU9yu90deJOabeVrhN1I4XRr0OKtRdN4fM7iUNIAAAAAAAAAAAAAAAAAAAAAAAAAAAAAyAAYVZ2TZy3lwrejKp8vPoZRWXgr+Pxm/Uo03KbcpbtkpQokRUxfUwwd0aJlSxfUYPJUSZwGLvxNlKcqU1OHNEfXpYJ6Mrq5fqNRVKamuqyRrWD02HgANeI+lnDqWf4WeO4yh7yKjmVTVlNwTtvHYhatQxaJGMTCFQJGTiZ4uv8nr/nmJRMKcPbyZ5niac1BTjGVkrXSdu4vcYRcV5FWlKSk/M9yytSUpWpw+aNnotd17mSpw7jF1Jd524vM9mChTg9lP6YKNo6r5raceO/UzjFRWEYNtvLLtTxEXpqm+Ek4vye8yPDaAAAAAAAAAAAAAAAAAAAAAAAAAADizTGfDjGyV5S2dXa3yt+ehjOPFFpPB6itV80xCqSXwm4R+ZSVtmSXje9uBVa2kV02oPK5+f6kjTdu4riyma49o5t/LTkk19XLS2l/ueWtheRqKTbWdnvvj98j2cLeK97LX1JLM8z2KMFCcpu6W1K13dNq9vLwOjWIOlb06ak3vze7/e55aUlXqttY8iBq4vaV/8AN7/Ygo5a3JeNLheDilUDR0qJnSqBRMZRJnLqmqMsEfXjsW7DfSi46Xn+Fhn97sgp+8bTvMAAeTjdNGutTVSnKD6rB6nhlPzii1JlKlTcJOMuaJ21mnFFfrox4SUi9jXAcJ7xHdQobV77rWHD1NFSeORnjOxdSVH4tOvUc9GqbjCyi34O9tSy28q/8JGok2+i8O/5bkHN0p12nst9/H/ZEyyGrSr0qMqzvU2b2ivl2pW5mDvqkaipzjhvHXvNkbSEqbqReyz07i5YPseoTUv9TOS3NOK1T3rfoS6jjqRreSzTgmrNXRkYmunJp7MnfjFviuT6r28QDcAAAAAAAAAAAAAAAAAAAAAAADXVq2tpdvclx/ZdQCu9sKcvhwnKq4KEnJqCXCEna7TbbtbhvPGCrSz+Oy/me7lLl3GHGjPgZFPOVzfkzzjR7wMseXxeJwtWUL/w3C101dxi9peTRFarTVa34o/2vP5O6xqdhXXF12NFShspLp/n3K8ok3GfE8nFMcJv4jbQQ4TGT2J7KKLbR6oOTUY82Rl1NJFwhGySLrQpKlTjBdFggW8vJkbTwAAA4cyy9VFyfuRd/p/bPtIe96/qdFCu6b8Cm5pgpU3aUH38CuVs0ZcM00yft60aiymcFN66o1duu46mu4s+SZO5WnUVob1HjLlfp0JKxsJ3LU5rEPX9CGu7xRzGHPv7i0FpSwsIhyn5k1LMaXRxXpcrNefFf/8AaP2JygsWMn5lwLOQYAMK1O65Penya3MAUal1us1o1yYBmAAAAAAAAAAAAAAAAAAAADCrU2VffwS4t8kAY0adtZaye/kui6IAzqU1JWlFSXJpNeTAKt2t7P7aVajFJxXzRSVmlre25kTqVKpjtKbfjh/X8klYVqafZ1Et+X4NfZ/FYapaFbDYeNVcfhU0pdd2jNFnqkX/AC6/Pv7/AD7vQzvLCVP26e8fQtdKhGKtCEYrlFJLyRN4TWOhF5ZW81ydxu4q8Om+PRrl1Kzd6fO3blFZh9V5+Hj8yXtrxS2lz9St4ylsv1I2dTh5EvSamduV4GU7WV7mykpVMKKy2c9xXjTzkuGWZeqa13+xYbDT+xfaVPe6eH6kDcXDqPwO8lTmAAAAAAKt2lxim9lWajx6lS1G7jcVNvdXLx8SZsKLj7T6lW2mmR+V3E1w5RcMv7R0o04RmpJqKje2jsrExa6xToUY05Re222CBradVlNuJ0vtFT/pUpdyZnPX1/ZD5s0/+PqdditynKWKhVtvqR00v9RD0a0pV1OXNyT+uSXSjG2lT8H6F9L0VkAAA01VsvbXdJc1zXVf5wANqd9UAegAAAAAAAAAAAAAAAAAxnNJXe4A10oNvakteC/Cv3f9u8DcAAAAUztVkmw/j0VZb5Jf0vn3FZ1Sw7P+ZBben6E/pt6prsqnw8TgwnaSvBW2lJdeBH0bu4orEJPH77zqq6bQm84wdsO2FXjSg/FnbHV7lc8P4HO9Hp9JM58ZT+ItvZ2b62XC+tvUjHV7TLSxuzbSl2T4c5LL2ZpRVLTe3qTuhYcZvrt8iH1CUnU3JgnzhAAAAAAIbP8ANFTjsRfzPf0IHVb3/wBFN/8A1+Pyd9lbOo+J8it1p7VOMud/doruc8iXguGbj3EZOJ5k7UzODPDGSLBkmR/EiqlR7MXuUUlKXW/BE1p+lKtFVKj27u8iby97OXBDdlkwuBp0/ohFdd8vN6lgo2tGj7kUv33kTUr1KnvM6ToNQAAAANH0fpf+3r+n27twG8AAAAAAAAAAAAAAAAxqTSV27f5u6sA104tvakrco8ur6+wBuAAAAAB5KKas1dPSx40msM9Tw8oh6/ZnDy/ocf0ya9HoR09KtpdMeTO6GpXEeufMjsV2PW+lVd+U0n6rd5HHU0ZJZhP5/oddPWJcqkfkc+L/AIbjF66pPx0K3BcKwbKWaickSnZurbah1JXRa3BcOH+S+q3/ACcl/HOJE8W0jAAAAAa8RU2YylyTZz3dV0qMprojKEeKSR84zLFynNrVuTt6lIlPKbfMttvSjThnoiTxtJRSgt0Uo+SMI8jioycm5PruRVQHfE9phHki/ZLNOjBLgrFv0mqp2yX+O34+hV7tNVXk7iTOcAAAAAAAGnZcfp1j+Hiv09OnlyANkJp6pgGQAAAAAAAAAAANVWtbRJylyXu3wQB5Tpa7U3d8Pwx7v39twBuAAAAAAAAAANWJnaLZwalV7O2k+/b57GcFmSKRnVS782U0sVpHCJHLquzW72e0anZVYz7mmclePFRLWfQE8kKAAAADhzqps0ZvpYjNYnw2svHC+p0WkeKtFFKynC7dRzf0wt4yk9F7vwKi4N05S6LC+Lf+/kWG6q8FPgXN+h35hvYOahyIeotTEkIntMIS5Fo7L4rfB+HuvQl9HuOzr8D5S2+PT8EJqFL+9FjLYRQAAAAAAAABrlT1unZ81x71xAPNtr6lfrG79N69QDOE09zT7gDIAAAAAGt1lw+Z8lr/APPEAxcZS3vZXJfV58PDzANlOmoqyVv83vmAZAAAAAAAAAAAA4M2q2jYr2uVvdpLzfovudNtHMslLx0ruXRWK/1LBRWEja8Q1OLXFRfojHBiqacGvMvWHleMX0ReLCfHbQfh6bFamsSaNh1mIAABB9rq2zRt+KXsiC16eKcI97z8l+pI6ZDirZ7kc1PCfBw9JP6pTU5d7T08NF4EZf0ewtKMOrfE/PH6m2VXtq830SwiPxrI466JE1N5gd0RE9R6yTyirs1F4P1NkJOE1JdMM4bqHFTZeEX6LysldB6AAAAAAAAAAAYzpp70n7gGHweUprxv/wArgHuxL8fmkAPhv8cvDZ/YA8+AuN5fqbfowDYkAegAAAAAAAAAAAAAAgM5r6spF7W7W4lPpnC8lsSdpDYq9V6N83c5ETMOgvf4b/Kl5O32PRjHEvEvuWzvBdC0aJUzQce5lZrrEzqJk0gAAFa7TvaqU0/pg034yX2RU9arp3Ci+Uefx3f0wS2n+zTk+r5Hf2jl/CT/ADL9/sdH/wCgadGnNd/2z9jmsVmrgr2Md1dcdSCTyskrSWNiKqPUxO6IgZJBnfl6+fyPcHLX90vcNy7i90dqcfJehWnzMjaeAAAAAAAAAAAAAAAAAAAAAAAAAAAAAAAAAGNSVk30NFzU7OjOa6JnqWWU7Na133uxRcbE9bQwiJryPTvgjzD67He163+54+YntxF5yV/I+/7ssGhc6n/X7lbul7RIlhOUAAAqPaLEbNVp9Cj6lF/xVTPeTljT4qeUSXaCpfDxfOS9md2q1OPT6L8V6M5LGOK78mVy/wAiv18iHpL2SWx7exH1N5m4nXEypmOTyRJ5XG8/ILd4OK5eIF6R9AisLBWwegAAAAAAAAAAAAAAAAAAAAAAAAAAAAAAAAA1Yn6X3HDqUkrWee4zh7yKZmMbS8X7FNyWCg00R8aMpu0Vfm+CXNvgYyko8zqdSNNZkdWEwyha8tpqW09NOGi8jCMpS3waKlSU87YRcMnS+GnF3uy2aLBKi5979CBuc9phncTJzgAAFT7ZULShPdfTyKxrNHhrKp3r0/aJrSqnsyiaVUc8NTXKpL/jtf8AscFaXFaU4PpJ+mfuZ8KhcSfgvx9iJxNXV9DnWxIU47Ezl+Sxq03KLknZNXd029fA7rSylcqUovktvFkdXvZUZ8LIKrBxlYj2iTjJTjklclf8RdbHsF7S+BxXe0GXcv5XQAAAAAAAAAAAAAAAAAAAAAAAAAAAAAAAAAAcWcytRm+hGat/xn5r1Oi1WaqRUa9bapQk9+qfg39rFUktychDhqtGqviHCMacXa9nJre5S3L1Xka+HO5lCmpydR788eSPMFLRt9xko4Mqq3SRYOy1Z3nDul9ib0Oo1UlDo1n9/Mi9RgsRkWEspFgAAEX2hy6VemowttKSeui3NP3I7UrSdxTShzT6nZY3EaFTilywc+PwCp0IRT+hvXm2nf3IzUrVULenFdH9WmbaNd1K7k+pTq2u15epCvkT8Nki/wCTUdmlFdLls0qlwW6ffv8AYq91PiqtlW7TYfZqytxe156+9yvX9Ls7icfHPz39ck1p1TippGOQ/wAyPejnpLM4+a9TK99xl5L2VsAAAAAAAAAAAAAAAAAAAAAAAAAAAAAAAAAAHBnn8mfcRmr/APH+KOm0/rIplHWi+lR+sY/3Kq+ZYJbVl5fdnG5uc9eCc33qNl62PGjfwqENuu35+h0QT+SPP5vWy9mEuhqbXtS7tid7HXlKpPol5vT2JnRI5qyl4fv0I3VMRjGJaSykMAAAADgztfwpETrMc26fc16M6bR/zUUSKvL/ALl/yRV3yLK3iJ9HoxtGK5JL0LxbQ4KMY9yXoVOTzJsr3a6jpGXRryenuyB1qnirGfesfL/ZKaZPdxIns9/Nj3oirdfzY+a9Tuvv6bL0XkrYAAAAAAAAAAAAAAAAAAAAAAAAAAAAAAAAAAOLOY3oz7iN1WObZ+DXqdFq8VYlIwr/AIdRcpJ+af7FUb3LFUX8yL8Dnwsbtx4ycV4Xd/sMZNtV4xLuyWOlk8/9RFuPyKC+bhez077slLbTqvaxbW2zz8OXzIiV3D+Hazu3+/odnZXAzpQmqkXFuS321st/qSGkWtSip9osZx9M/k0ajXhVlFweSdJkjgAAAAc2YwvTmuhwanDitpeG/wBTbQeKiZQI/wA2K/Ok/cp8mWh/02/A+jx3F8p+6vIqTIrtNSvQbX9LUvDc/citbp5oKa/ta+XI7bCWKyXeVnI5Wqx/V9yvUWlOL7mvUmLxZpPyL4XkrQAAAAAAAAAAAAAAAAAAAAAAAAAAAAAAAAAANeIheMlzTXoaLqHHRnHwZlB4kmfPcI9ay5qMv/FtP3KNF8WH3lpq/wBj80bMmp3rRv8AiXubaazJJ9WjG7likz6EXsqwAAAAAAAMK30u/JnPd47CfFyw/QyjzR88lBqruf1p7upROLdlpUk6XPofRKbuk+iL9RkpU4yXVIqrWGa8ZTUqc4vc4tehqvoxlbzUuWGZUpOM013lEwEXGrez3p7mUaEyy1mpUuZ9Ai7pMv8ASmpwUl1WSsNYZ6bDwAAAAAAAAAAAAAAAAAAAAAAAAAAAAAAxnKyb5GutVVKm5vklk9Sy8ETWzmKdtq3gVKprN1J5i8LyX3TO6NnJrODnq5/HcpNvuRolq921ji+i/BsjYS6orlKk/iXW5qSt36+9jji2ktuRLSkuzw/Azyh2rR70dEJYkn5Hl0s0WfQC+FXAAAAAAPG7GM5qEXKXJbgi8Zjlxfgil6hqU7h4W0ei/J2UqDInD4iG1tSdrdH7kJRptPMjuqQnw8MSy4SV4l/0lydrHi8flkiKixI4MXmUd2tu56+JX9S1V124Q91fXx8u46aVvLmR+EqRvtNpdOJAUqUuLMjqqRljCJ7CSvHx/uXzRpN2qT6NkbUXtG8lTWAAAAAAAAAAAAAAAAAAAAAAAAAAAAAAYzjdNPjoYzhGcXGSymep4eSs5n2b12o17K+6UdfNP7Fb1DTaNvTdRN+CJW31Ga9lxTOGrlNCK+upN/qX2RXKlRpZSOuN3Xk+SXw/U9o04R1Sfi9fY1K4qPZ8hOU5Lc58HQaqx04o64SzhI21aidJl9PoZWQAAAAADGpG6a5o1V6Xa0pU84ymj2Lw8lWxmSV3J7Oy1fftbyry0O4ztj5/oTNK+oxW+fkbcB2bndOrOKtraN2/N6L1Ou30PDTqv4L8muvqKaxTXzLJTgopJKyWhYIxUY8K5EU3l5K1mGSVXJ/D2WuHzWKtU0KsniDTXy+xLUL2lFe1nJ5l/Z6omnUnFLpeT/Y3UNCnnNWSS8NxX1CDWIL5lmpwSSS4Fip0404qEVhIiW8vLMjM8AAAAAAAAAAAAAAAAAAAAAAAAAAAAAAABzZhh3ODjF2fC+7uOO9s43UOFvDW6NtKpwSzgqeIybExekNpc4yi16tP0K9PRK6e2GTML+g1uYQy7Ef9Gf8At/c1rRrj/H6o9d5b9535fllbaTlT2VffKUfaNzppaLVbXE0kcta8puLUS0loIoAAAAAAAAAAAAAAAAAAAAAAAAAAAAAAAAAAAAAAAAAAAAAAAAAAAAAAAAAAAAAH/9k="/>
          <p:cNvSpPr>
            <a:spLocks noChangeAspect="1" noChangeArrowheads="1"/>
          </p:cNvSpPr>
          <p:nvPr/>
        </p:nvSpPr>
        <p:spPr bwMode="auto">
          <a:xfrm>
            <a:off x="1190625"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ZA" sz="1050" dirty="0"/>
          </a:p>
        </p:txBody>
      </p:sp>
      <p:sp>
        <p:nvSpPr>
          <p:cNvPr id="315399" name="AutoShape 7" descr="data:image/jpeg;base64,/9j/4AAQSkZJRgABAQAAAQABAAD/2wCEAAkGBxQTEhQSEA8QEhUVFBcSGBUUFBAVEhQXFxIWFhgUFxQYHSggGBolGxQUITEhJSkrLi4uFx8zODMsNygtLisBCgoKDg0OGxAQGywkICYwLCwsNywsLCw0LCw3LCwsLCwsLCwsLDQsLCwsLCwtLCwsLCwsLCwsLCwsLCwsLCwsLP/AABEIAKgBLAMBEQACEQEDEQH/xAAbAAEAAgMBAQAAAAAAAAAAAAAABQYCAwQBB//EADsQAAIBAgMFBgQEBQMFAAAAAAABAgMRBAUhEjFBUWEGcYGRobETIjLBUmJy0SMzQuHwFKKyU4KSwvH/xAAbAQEAAgMBAQAAAAAAAAAAAAAABQYCAwQBB//EADgRAAIBAwIDBQcCBgIDAQAAAAABAgMEEQUhEjFBE1FhcbEiMoGRocHR4fAUIzNCUvE0ghVDcgb/2gAMAwEAAhEDEQA/APuIAAAAAAAAAAAAAAAAAAAAAAAAAAAAAAAAAAAAAAAAAAAAAAAAAAAAAAAAAAANdaso95wX2oU7Vb7y6L8mUYORxVMb+a3cVqrrF1N7PHkjojR8DynjvzX7xS1i6g93nzX+j2VDwO2jWUu8sdjqVO6WOUu78HPKDibSRMAAAAAAAAAAAAAAAAAAAAAAAAAAAAAAAAAAAAAAaa1dR6sjL7U6dt7K3l3d3mZxg5HFUx35vIrlXVrqb97HlsdEaHgKeN/N5nlLVrqD97PnuJUfA7qNZS7yzWOowuljlLu/Bzyg4m0kTAAAA8k7K5hUqKnBzfJLIW5B5hi7XKFXqyrVHUlzZJUKWSFrYvqacEjGkY08X1GD2VEk8NmSiryZlGo6UlOLw0cVS2cnhHbmmfQpQhJy0mnK65K37lkvr+u6NN0lhyWX9NvictC0c5SXccVLtRB7HzJt6vR2StfXuRHw1S+jz3xz29Tc7B/jxJjB5jGa2tpWbUU9yu90deJOabeVrhN1I4XRr0OKtRdN4fM7iUNIAAAAAAAAAAAAAAAAAAAAAAAAAAAAAyAAYVZ2TZy3lwrejKp8vPoZRWXgr+Pxm/Uo03KbcpbtkpQokRUxfUwwd0aJlSxfUYPJUSZwGLvxNlKcqU1OHNEfXpYJ6Mrq5fqNRVKamuqyRrWD02HgANeI+lnDqWf4WeO4yh7yKjmVTVlNwTtvHYhatQxaJGMTCFQJGTiZ4uv8nr/nmJRMKcPbyZ5niac1BTjGVkrXSdu4vcYRcV5FWlKSk/M9yytSUpWpw+aNnotd17mSpw7jF1Jd524vM9mChTg9lP6YKNo6r5raceO/UzjFRWEYNtvLLtTxEXpqm+Ek4vye8yPDaAAAAAAAAAAAAAAAAAAAAAAAAAADizTGfDjGyV5S2dXa3yt+ehjOPFFpPB6itV80xCqSXwm4R+ZSVtmSXje9uBVa2kV02oPK5+f6kjTdu4riyma49o5t/LTkk19XLS2l/ueWtheRqKTbWdnvvj98j2cLeK97LX1JLM8z2KMFCcpu6W1K13dNq9vLwOjWIOlb06ak3vze7/e55aUlXqttY8iBq4vaV/8AN7/Ygo5a3JeNLheDilUDR0qJnSqBRMZRJnLqmqMsEfXjsW7DfSi46Xn+Fhn97sgp+8bTvMAAeTjdNGutTVSnKD6rB6nhlPzii1JlKlTcJOMuaJ21mnFFfrox4SUi9jXAcJ7xHdQobV77rWHD1NFSeORnjOxdSVH4tOvUc9GqbjCyi34O9tSy28q/8JGok2+i8O/5bkHN0p12nst9/H/ZEyyGrSr0qMqzvU2b2ivl2pW5mDvqkaipzjhvHXvNkbSEqbqReyz07i5YPseoTUv9TOS3NOK1T3rfoS6jjqRreSzTgmrNXRkYmunJp7MnfjFviuT6r28QDcAAAAAAAAAAAAAAAAAAAAAAADXVq2tpdvclx/ZdQCu9sKcvhwnKq4KEnJqCXCEna7TbbtbhvPGCrSz+Oy/me7lLl3GHGjPgZFPOVzfkzzjR7wMseXxeJwtWUL/w3C101dxi9peTRFarTVa34o/2vP5O6xqdhXXF12NFShspLp/n3K8ok3GfE8nFMcJv4jbQQ4TGT2J7KKLbR6oOTUY82Rl1NJFwhGySLrQpKlTjBdFggW8vJkbTwAAA4cyy9VFyfuRd/p/bPtIe96/qdFCu6b8Cm5pgpU3aUH38CuVs0ZcM00yft60aiymcFN66o1duu46mu4s+SZO5WnUVob1HjLlfp0JKxsJ3LU5rEPX9CGu7xRzGHPv7i0FpSwsIhyn5k1LMaXRxXpcrNefFf/8AaP2JygsWMn5lwLOQYAMK1O65Penya3MAUal1us1o1yYBmAAAAAAAAAAAAAAAAAAAADCrU2VffwS4t8kAY0adtZaye/kui6IAzqU1JWlFSXJpNeTAKt2t7P7aVajFJxXzRSVmlre25kTqVKpjtKbfjh/X8klYVqafZ1Et+X4NfZ/FYapaFbDYeNVcfhU0pdd2jNFnqkX/AC6/Pv7/AD7vQzvLCVP26e8fQtdKhGKtCEYrlFJLyRN4TWOhF5ZW81ydxu4q8Om+PRrl1Kzd6fO3blFZh9V5+Hj8yXtrxS2lz9St4ylsv1I2dTh5EvSamduV4GU7WV7mykpVMKKy2c9xXjTzkuGWZeqa13+xYbDT+xfaVPe6eH6kDcXDqPwO8lTmAAAAAAKt2lxim9lWajx6lS1G7jcVNvdXLx8SZsKLj7T6lW2mmR+V3E1w5RcMv7R0o04RmpJqKje2jsrExa6xToUY05Re222CBradVlNuJ0vtFT/pUpdyZnPX1/ZD5s0/+PqdditynKWKhVtvqR00v9RD0a0pV1OXNyT+uSXSjG2lT8H6F9L0VkAAA01VsvbXdJc1zXVf5wANqd9UAegAAAAAAAAAAAAAAAAAxnNJXe4A10oNvakteC/Cv3f9u8DcAAAAUztVkmw/j0VZb5Jf0vn3FZ1Sw7P+ZBben6E/pt6prsqnw8TgwnaSvBW2lJdeBH0bu4orEJPH77zqq6bQm84wdsO2FXjSg/FnbHV7lc8P4HO9Hp9JM58ZT+ItvZ2b62XC+tvUjHV7TLSxuzbSl2T4c5LL2ZpRVLTe3qTuhYcZvrt8iH1CUnU3JgnzhAAAAAAIbP8ANFTjsRfzPf0IHVb3/wBFN/8A1+Pyd9lbOo+J8it1p7VOMud/doruc8iXguGbj3EZOJ5k7UzODPDGSLBkmR/EiqlR7MXuUUlKXW/BE1p+lKtFVKj27u8iby97OXBDdlkwuBp0/ohFdd8vN6lgo2tGj7kUv33kTUr1KnvM6ToNQAAAANH0fpf+3r+n27twG8AAAAAAAAAAAAAAAAxqTSV27f5u6sA104tvakrco8ur6+wBuAAAAAB5KKas1dPSx40msM9Tw8oh6/ZnDy/ocf0ya9HoR09KtpdMeTO6GpXEeufMjsV2PW+lVd+U0n6rd5HHU0ZJZhP5/oddPWJcqkfkc+L/AIbjF66pPx0K3BcKwbKWaickSnZurbah1JXRa3BcOH+S+q3/ACcl/HOJE8W0jAAAAAa8RU2YylyTZz3dV0qMprojKEeKSR84zLFynNrVuTt6lIlPKbfMttvSjThnoiTxtJRSgt0Uo+SMI8jioycm5PruRVQHfE9phHki/ZLNOjBLgrFv0mqp2yX+O34+hV7tNVXk7iTOcAAAAAAAGnZcfp1j+Hiv09OnlyANkJp6pgGQAAAAAAAAAAANVWtbRJylyXu3wQB5Tpa7U3d8Pwx7v39twBuAAAAAAAAAANWJnaLZwalV7O2k+/b57GcFmSKRnVS782U0sVpHCJHLquzW72e0anZVYz7mmclePFRLWfQE8kKAAAADhzqps0ZvpYjNYnw2svHC+p0WkeKtFFKynC7dRzf0wt4yk9F7vwKi4N05S6LC+Lf+/kWG6q8FPgXN+h35hvYOahyIeotTEkIntMIS5Fo7L4rfB+HuvQl9HuOzr8D5S2+PT8EJqFL+9FjLYRQAAAAAAAABrlT1unZ81x71xAPNtr6lfrG79N69QDOE09zT7gDIAAAAAGt1lw+Z8lr/APPEAxcZS3vZXJfV58PDzANlOmoqyVv83vmAZAAAAAAAAAAAA4M2q2jYr2uVvdpLzfovudNtHMslLx0ruXRWK/1LBRWEja8Q1OLXFRfojHBiqacGvMvWHleMX0ReLCfHbQfh6bFamsSaNh1mIAABB9rq2zRt+KXsiC16eKcI97z8l+pI6ZDirZ7kc1PCfBw9JP6pTU5d7T08NF4EZf0ewtKMOrfE/PH6m2VXtq830SwiPxrI466JE1N5gd0RE9R6yTyirs1F4P1NkJOE1JdMM4bqHFTZeEX6LysldB6AAAAAAAAAAAYzpp70n7gGHweUprxv/wArgHuxL8fmkAPhv8cvDZ/YA8+AuN5fqbfowDYkAegAAAAAAAAAAAAAAgM5r6spF7W7W4lPpnC8lsSdpDYq9V6N83c5ETMOgvf4b/Kl5O32PRjHEvEvuWzvBdC0aJUzQce5lZrrEzqJk0gAAFa7TvaqU0/pg034yX2RU9arp3Ci+Uefx3f0wS2n+zTk+r5Hf2jl/CT/ADL9/sdH/wCgadGnNd/2z9jmsVmrgr2Md1dcdSCTyskrSWNiKqPUxO6IgZJBnfl6+fyPcHLX90vcNy7i90dqcfJehWnzMjaeAAAAAAAAAAAAAAAAAAAAAAAAAAAAAAAAAGNSVk30NFzU7OjOa6JnqWWU7Na133uxRcbE9bQwiJryPTvgjzD67He163+54+YntxF5yV/I+/7ssGhc6n/X7lbul7RIlhOUAAAqPaLEbNVp9Cj6lF/xVTPeTljT4qeUSXaCpfDxfOS9md2q1OPT6L8V6M5LGOK78mVy/wAiv18iHpL2SWx7exH1N5m4nXEypmOTyRJ5XG8/ILd4OK5eIF6R9AisLBWwegAAAAAAAAAAAAAAAAAAAAAAAAAAAAAAAAA1Yn6X3HDqUkrWee4zh7yKZmMbS8X7FNyWCg00R8aMpu0Vfm+CXNvgYyko8zqdSNNZkdWEwyha8tpqW09NOGi8jCMpS3waKlSU87YRcMnS+GnF3uy2aLBKi5979CBuc9phncTJzgAAFT7ZULShPdfTyKxrNHhrKp3r0/aJrSqnsyiaVUc8NTXKpL/jtf8AscFaXFaU4PpJ+mfuZ8KhcSfgvx9iJxNXV9DnWxIU47Ezl+Sxq03KLknZNXd029fA7rSylcqUovktvFkdXvZUZ8LIKrBxlYj2iTjJTjklclf8RdbHsF7S+BxXe0GXcv5XQAAAAAAAAAAAAAAAAAAAAAAAAAAAAAAAAAAcWcytRm+hGat/xn5r1Oi1WaqRUa9bapQk9+qfg39rFUktychDhqtGqviHCMacXa9nJre5S3L1Xka+HO5lCmpydR788eSPMFLRt9xko4Mqq3SRYOy1Z3nDul9ib0Oo1UlDo1n9/Mi9RgsRkWEspFgAAEX2hy6VemowttKSeui3NP3I7UrSdxTShzT6nZY3EaFTilywc+PwCp0IRT+hvXm2nf3IzUrVULenFdH9WmbaNd1K7k+pTq2u15epCvkT8Nki/wCTUdmlFdLls0qlwW6ffv8AYq91PiqtlW7TYfZqytxe156+9yvX9Ls7icfHPz39ck1p1TippGOQ/wAyPejnpLM4+a9TK99xl5L2VsAAAAAAAAAAAAAAAAAAAAAAAAAAAAAAAAAAHBnn8mfcRmr/APH+KOm0/rIplHWi+lR+sY/3Kq+ZYJbVl5fdnG5uc9eCc33qNl62PGjfwqENuu35+h0QT+SPP5vWy9mEuhqbXtS7tid7HXlKpPol5vT2JnRI5qyl4fv0I3VMRjGJaSykMAAAADgztfwpETrMc26fc16M6bR/zUUSKvL/ALl/yRV3yLK3iJ9HoxtGK5JL0LxbQ4KMY9yXoVOTzJsr3a6jpGXRryenuyB1qnirGfesfL/ZKaZPdxIns9/Nj3oirdfzY+a9Tuvv6bL0XkrYAAAAAAAAAAAAAAAAAAAAAAAAAAAAAAAAAAOLOY3oz7iN1WObZ+DXqdFq8VYlIwr/AIdRcpJ+af7FUb3LFUX8yL8Dnwsbtx4ycV4Xd/sMZNtV4xLuyWOlk8/9RFuPyKC+bhez077slLbTqvaxbW2zz8OXzIiV3D+Hazu3+/odnZXAzpQmqkXFuS321st/qSGkWtSip9osZx9M/k0ajXhVlFweSdJkjgAAAAc2YwvTmuhwanDitpeG/wBTbQeKiZQI/wA2K/Ok/cp8mWh/02/A+jx3F8p+6vIqTIrtNSvQbX9LUvDc/citbp5oKa/ta+XI7bCWKyXeVnI5Wqx/V9yvUWlOL7mvUmLxZpPyL4XkrQAAAAAAAAAAAAAAAAAAAAAAAAAAAAAAAAAANeIheMlzTXoaLqHHRnHwZlB4kmfPcI9ay5qMv/FtP3KNF8WH3lpq/wBj80bMmp3rRv8AiXubaazJJ9WjG7likz6EXsqwAAAAAAAMK30u/JnPd47CfFyw/QyjzR88lBqruf1p7upROLdlpUk6XPofRKbuk+iL9RkpU4yXVIqrWGa8ZTUqc4vc4tehqvoxlbzUuWGZUpOM013lEwEXGrez3p7mUaEyy1mpUuZ9Ai7pMv8ASmpwUl1WSsNYZ6bDwAAAAAAAAAAAAAAAAAAAAAAAAAAAAAAxnKyb5GutVVKm5vklk9Sy8ETWzmKdtq3gVKprN1J5i8LyX3TO6NnJrODnq5/HcpNvuRolq921ji+i/BsjYS6orlKk/iXW5qSt36+9jji2ktuRLSkuzw/Azyh2rR70dEJYkn5Hl0s0WfQC+FXAAAAAAPG7GM5qEXKXJbgi8Zjlxfgil6hqU7h4W0ei/J2UqDInD4iG1tSdrdH7kJRptPMjuqQnw8MSy4SV4l/0lydrHi8flkiKixI4MXmUd2tu56+JX9S1V124Q91fXx8u46aVvLmR+EqRvtNpdOJAUqUuLMjqqRljCJ7CSvHx/uXzRpN2qT6NkbUXtG8lTWAAAAAAAAAAAAAAAAAAAAAAAAAAAAAAYzjdNPjoYzhGcXGSymep4eSs5n2b12o17K+6UdfNP7Fb1DTaNvTdRN+CJW31Ga9lxTOGrlNCK+upN/qX2RXKlRpZSOuN3Xk+SXw/U9o04R1Sfi9fY1K4qPZ8hOU5Lc58HQaqx04o64SzhI21aidJl9PoZWQAAAAADGpG6a5o1V6Xa0pU84ymj2Lw8lWxmSV3J7Oy1fftbyry0O4ztj5/oTNK+oxW+fkbcB2bndOrOKtraN2/N6L1Ou30PDTqv4L8muvqKaxTXzLJTgopJKyWhYIxUY8K5EU3l5K1mGSVXJ/D2WuHzWKtU0KsniDTXy+xLUL2lFe1nJ5l/Z6omnUnFLpeT/Y3UNCnnNWSS8NxX1CDWIL5lmpwSSS4Fip0404qEVhIiW8vLMjM8AAAAAAAAAAAAAAAAAAAAAAAAAAAAAAABzZhh3ODjF2fC+7uOO9s43UOFvDW6NtKpwSzgqeIybExekNpc4yi16tP0K9PRK6e2GTML+g1uYQy7Ef9Gf8At/c1rRrj/H6o9d5b9535fllbaTlT2VffKUfaNzppaLVbXE0kcta8puLUS0loIoAAAAAAAAAAAAAAAAAAAAAAAAAAAAAAAAAAAAAAAAAAAAAAAAAAAAAAAAAAAAAH/9k="/>
          <p:cNvSpPr>
            <a:spLocks noChangeAspect="1" noChangeArrowheads="1"/>
          </p:cNvSpPr>
          <p:nvPr/>
        </p:nvSpPr>
        <p:spPr bwMode="auto">
          <a:xfrm>
            <a:off x="1190625"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ZA" sz="1050" dirty="0"/>
          </a:p>
        </p:txBody>
      </p:sp>
      <p:sp>
        <p:nvSpPr>
          <p:cNvPr id="315401" name="AutoShape 9" descr="data:image/jpeg;base64,/9j/4AAQSkZJRgABAQAAAQABAAD/2wCEAAkGBxQTEhQSEA8QEhUVFBcSGBUUFBAVEhQXFxIWFhgUFxQYHSggGBolGxQUITEhJSkrLi4uFx8zODMsNygtLisBCgoKDg0OGxAQGywkICYwLCwsNywsLCw0LCw3LCwsLCwsLCwsLDQsLCwsLCwtLCwsLCwsLCwsLCwsLCwsLCwsLP/AABEIAKgBLAMBEQACEQEDEQH/xAAbAAEAAgMBAQAAAAAAAAAAAAAABQYCAwQBB//EADsQAAIBAgMFBgQEBQMFAAAAAAABAgMRBAUhEjFBUWEGcYGRobETIjLBUmJy0SMzQuHwFKKyU4KSwvH/xAAbAQEAAgMBAQAAAAAAAAAAAAAABQYCAwQBB//EADgRAAIBAwIDBQcCBgIDAQAAAAABAgMEEQUhEjFBE1FhcbEiMoGRocHR4fAUIzNCUvE0ghVDcgb/2gAMAwEAAhEDEQA/APuIAAAAAAAAAAAAAAAAAAAAAAAAAAAAAAAAAAAAAAAAAAAAAAAAAAAAAAAAAAANdaso95wX2oU7Vb7y6L8mUYORxVMb+a3cVqrrF1N7PHkjojR8DynjvzX7xS1i6g93nzX+j2VDwO2jWUu8sdjqVO6WOUu78HPKDibSRMAAAAAAAAAAAAAAAAAAAAAAAAAAAAAAAAAAAAAAaa1dR6sjL7U6dt7K3l3d3mZxg5HFUx35vIrlXVrqb97HlsdEaHgKeN/N5nlLVrqD97PnuJUfA7qNZS7yzWOowuljlLu/Bzyg4m0kTAAAA8k7K5hUqKnBzfJLIW5B5hi7XKFXqyrVHUlzZJUKWSFrYvqacEjGkY08X1GD2VEk8NmSiryZlGo6UlOLw0cVS2cnhHbmmfQpQhJy0mnK65K37lkvr+u6NN0lhyWX9NvictC0c5SXccVLtRB7HzJt6vR2StfXuRHw1S+jz3xz29Tc7B/jxJjB5jGa2tpWbUU9yu90deJOabeVrhN1I4XRr0OKtRdN4fM7iUNIAAAAAAAAAAAAAAAAAAAAAAAAAAAAAyAAYVZ2TZy3lwrejKp8vPoZRWXgr+Pxm/Uo03KbcpbtkpQokRUxfUwwd0aJlSxfUYPJUSZwGLvxNlKcqU1OHNEfXpYJ6Mrq5fqNRVKamuqyRrWD02HgANeI+lnDqWf4WeO4yh7yKjmVTVlNwTtvHYhatQxaJGMTCFQJGTiZ4uv8nr/nmJRMKcPbyZ5niac1BTjGVkrXSdu4vcYRcV5FWlKSk/M9yytSUpWpw+aNnotd17mSpw7jF1Jd524vM9mChTg9lP6YKNo6r5raceO/UzjFRWEYNtvLLtTxEXpqm+Ek4vye8yPDaAAAAAAAAAAAAAAAAAAAAAAAAAADizTGfDjGyV5S2dXa3yt+ehjOPFFpPB6itV80xCqSXwm4R+ZSVtmSXje9uBVa2kV02oPK5+f6kjTdu4riyma49o5t/LTkk19XLS2l/ueWtheRqKTbWdnvvj98j2cLeK97LX1JLM8z2KMFCcpu6W1K13dNq9vLwOjWIOlb06ak3vze7/e55aUlXqttY8iBq4vaV/8AN7/Ygo5a3JeNLheDilUDR0qJnSqBRMZRJnLqmqMsEfXjsW7DfSi46Xn+Fhn97sgp+8bTvMAAeTjdNGutTVSnKD6rB6nhlPzii1JlKlTcJOMuaJ21mnFFfrox4SUi9jXAcJ7xHdQobV77rWHD1NFSeORnjOxdSVH4tOvUc9GqbjCyi34O9tSy28q/8JGok2+i8O/5bkHN0p12nst9/H/ZEyyGrSr0qMqzvU2b2ivl2pW5mDvqkaipzjhvHXvNkbSEqbqReyz07i5YPseoTUv9TOS3NOK1T3rfoS6jjqRreSzTgmrNXRkYmunJp7MnfjFviuT6r28QDcAAAAAAAAAAAAAAAAAAAAAAADXVq2tpdvclx/ZdQCu9sKcvhwnKq4KEnJqCXCEna7TbbtbhvPGCrSz+Oy/me7lLl3GHGjPgZFPOVzfkzzjR7wMseXxeJwtWUL/w3C101dxi9peTRFarTVa34o/2vP5O6xqdhXXF12NFShspLp/n3K8ok3GfE8nFMcJv4jbQQ4TGT2J7KKLbR6oOTUY82Rl1NJFwhGySLrQpKlTjBdFggW8vJkbTwAAA4cyy9VFyfuRd/p/bPtIe96/qdFCu6b8Cm5pgpU3aUH38CuVs0ZcM00yft60aiymcFN66o1duu46mu4s+SZO5WnUVob1HjLlfp0JKxsJ3LU5rEPX9CGu7xRzGHPv7i0FpSwsIhyn5k1LMaXRxXpcrNefFf/8AaP2JygsWMn5lwLOQYAMK1O65Penya3MAUal1us1o1yYBmAAAAAAAAAAAAAAAAAAAADCrU2VffwS4t8kAY0adtZaye/kui6IAzqU1JWlFSXJpNeTAKt2t7P7aVajFJxXzRSVmlre25kTqVKpjtKbfjh/X8klYVqafZ1Et+X4NfZ/FYapaFbDYeNVcfhU0pdd2jNFnqkX/AC6/Pv7/AD7vQzvLCVP26e8fQtdKhGKtCEYrlFJLyRN4TWOhF5ZW81ydxu4q8Om+PRrl1Kzd6fO3blFZh9V5+Hj8yXtrxS2lz9St4ylsv1I2dTh5EvSamduV4GU7WV7mykpVMKKy2c9xXjTzkuGWZeqa13+xYbDT+xfaVPe6eH6kDcXDqPwO8lTmAAAAAAKt2lxim9lWajx6lS1G7jcVNvdXLx8SZsKLj7T6lW2mmR+V3E1w5RcMv7R0o04RmpJqKje2jsrExa6xToUY05Re222CBradVlNuJ0vtFT/pUpdyZnPX1/ZD5s0/+PqdditynKWKhVtvqR00v9RD0a0pV1OXNyT+uSXSjG2lT8H6F9L0VkAAA01VsvbXdJc1zXVf5wANqd9UAegAAAAAAAAAAAAAAAAAxnNJXe4A10oNvakteC/Cv3f9u8DcAAAAUztVkmw/j0VZb5Jf0vn3FZ1Sw7P+ZBben6E/pt6prsqnw8TgwnaSvBW2lJdeBH0bu4orEJPH77zqq6bQm84wdsO2FXjSg/FnbHV7lc8P4HO9Hp9JM58ZT+ItvZ2b62XC+tvUjHV7TLSxuzbSl2T4c5LL2ZpRVLTe3qTuhYcZvrt8iH1CUnU3JgnzhAAAAAAIbP8ANFTjsRfzPf0IHVb3/wBFN/8A1+Pyd9lbOo+J8it1p7VOMud/doruc8iXguGbj3EZOJ5k7UzODPDGSLBkmR/EiqlR7MXuUUlKXW/BE1p+lKtFVKj27u8iby97OXBDdlkwuBp0/ohFdd8vN6lgo2tGj7kUv33kTUr1KnvM6ToNQAAAANH0fpf+3r+n27twG8AAAAAAAAAAAAAAAAxqTSV27f5u6sA104tvakrco8ur6+wBuAAAAAB5KKas1dPSx40msM9Tw8oh6/ZnDy/ocf0ya9HoR09KtpdMeTO6GpXEeufMjsV2PW+lVd+U0n6rd5HHU0ZJZhP5/oddPWJcqkfkc+L/AIbjF66pPx0K3BcKwbKWaickSnZurbah1JXRa3BcOH+S+q3/ACcl/HOJE8W0jAAAAAa8RU2YylyTZz3dV0qMprojKEeKSR84zLFynNrVuTt6lIlPKbfMttvSjThnoiTxtJRSgt0Uo+SMI8jioycm5PruRVQHfE9phHki/ZLNOjBLgrFv0mqp2yX+O34+hV7tNVXk7iTOcAAAAAAAGnZcfp1j+Hiv09OnlyANkJp6pgGQAAAAAAAAAAANVWtbRJylyXu3wQB5Tpa7U3d8Pwx7v39twBuAAAAAAAAAANWJnaLZwalV7O2k+/b57GcFmSKRnVS782U0sVpHCJHLquzW72e0anZVYz7mmclePFRLWfQE8kKAAAADhzqps0ZvpYjNYnw2svHC+p0WkeKtFFKynC7dRzf0wt4yk9F7vwKi4N05S6LC+Lf+/kWG6q8FPgXN+h35hvYOahyIeotTEkIntMIS5Fo7L4rfB+HuvQl9HuOzr8D5S2+PT8EJqFL+9FjLYRQAAAAAAAABrlT1unZ81x71xAPNtr6lfrG79N69QDOE09zT7gDIAAAAAGt1lw+Z8lr/APPEAxcZS3vZXJfV58PDzANlOmoqyVv83vmAZAAAAAAAAAAAA4M2q2jYr2uVvdpLzfovudNtHMslLx0ruXRWK/1LBRWEja8Q1OLXFRfojHBiqacGvMvWHleMX0ReLCfHbQfh6bFamsSaNh1mIAABB9rq2zRt+KXsiC16eKcI97z8l+pI6ZDirZ7kc1PCfBw9JP6pTU5d7T08NF4EZf0ewtKMOrfE/PH6m2VXtq830SwiPxrI466JE1N5gd0RE9R6yTyirs1F4P1NkJOE1JdMM4bqHFTZeEX6LysldB6AAAAAAAAAAAYzpp70n7gGHweUprxv/wArgHuxL8fmkAPhv8cvDZ/YA8+AuN5fqbfowDYkAegAAAAAAAAAAAAAAgM5r6spF7W7W4lPpnC8lsSdpDYq9V6N83c5ETMOgvf4b/Kl5O32PRjHEvEvuWzvBdC0aJUzQce5lZrrEzqJk0gAAFa7TvaqU0/pg034yX2RU9arp3Ci+Uefx3f0wS2n+zTk+r5Hf2jl/CT/ADL9/sdH/wCgadGnNd/2z9jmsVmrgr2Md1dcdSCTyskrSWNiKqPUxO6IgZJBnfl6+fyPcHLX90vcNy7i90dqcfJehWnzMjaeAAAAAAAAAAAAAAAAAAAAAAAAAAAAAAAAAGNSVk30NFzU7OjOa6JnqWWU7Na133uxRcbE9bQwiJryPTvgjzD67He163+54+YntxF5yV/I+/7ssGhc6n/X7lbul7RIlhOUAAAqPaLEbNVp9Cj6lF/xVTPeTljT4qeUSXaCpfDxfOS9md2q1OPT6L8V6M5LGOK78mVy/wAiv18iHpL2SWx7exH1N5m4nXEypmOTyRJ5XG8/ILd4OK5eIF6R9AisLBWwegAAAAAAAAAAAAAAAAAAAAAAAAAAAAAAAAA1Yn6X3HDqUkrWee4zh7yKZmMbS8X7FNyWCg00R8aMpu0Vfm+CXNvgYyko8zqdSNNZkdWEwyha8tpqW09NOGi8jCMpS3waKlSU87YRcMnS+GnF3uy2aLBKi5979CBuc9phncTJzgAAFT7ZULShPdfTyKxrNHhrKp3r0/aJrSqnsyiaVUc8NTXKpL/jtf8AscFaXFaU4PpJ+mfuZ8KhcSfgvx9iJxNXV9DnWxIU47Ezl+Sxq03KLknZNXd029fA7rSylcqUovktvFkdXvZUZ8LIKrBxlYj2iTjJTjklclf8RdbHsF7S+BxXe0GXcv5XQAAAAAAAAAAAAAAAAAAAAAAAAAAAAAAAAAAcWcytRm+hGat/xn5r1Oi1WaqRUa9bapQk9+qfg39rFUktychDhqtGqviHCMacXa9nJre5S3L1Xka+HO5lCmpydR788eSPMFLRt9xko4Mqq3SRYOy1Z3nDul9ib0Oo1UlDo1n9/Mi9RgsRkWEspFgAAEX2hy6VemowttKSeui3NP3I7UrSdxTShzT6nZY3EaFTilywc+PwCp0IRT+hvXm2nf3IzUrVULenFdH9WmbaNd1K7k+pTq2u15epCvkT8Nki/wCTUdmlFdLls0qlwW6ffv8AYq91PiqtlW7TYfZqytxe156+9yvX9Ls7icfHPz39ck1p1TippGOQ/wAyPejnpLM4+a9TK99xl5L2VsAAAAAAAAAAAAAAAAAAAAAAAAAAAAAAAAAAHBnn8mfcRmr/APH+KOm0/rIplHWi+lR+sY/3Kq+ZYJbVl5fdnG5uc9eCc33qNl62PGjfwqENuu35+h0QT+SPP5vWy9mEuhqbXtS7tid7HXlKpPol5vT2JnRI5qyl4fv0I3VMRjGJaSykMAAAADgztfwpETrMc26fc16M6bR/zUUSKvL/ALl/yRV3yLK3iJ9HoxtGK5JL0LxbQ4KMY9yXoVOTzJsr3a6jpGXRryenuyB1qnirGfesfL/ZKaZPdxIns9/Nj3oirdfzY+a9Tuvv6bL0XkrYAAAAAAAAAAAAAAAAAAAAAAAAAAAAAAAAAAOLOY3oz7iN1WObZ+DXqdFq8VYlIwr/AIdRcpJ+af7FUb3LFUX8yL8Dnwsbtx4ycV4Xd/sMZNtV4xLuyWOlk8/9RFuPyKC+bhez077slLbTqvaxbW2zz8OXzIiV3D+Hazu3+/odnZXAzpQmqkXFuS321st/qSGkWtSip9osZx9M/k0ajXhVlFweSdJkjgAAAAc2YwvTmuhwanDitpeG/wBTbQeKiZQI/wA2K/Ok/cp8mWh/02/A+jx3F8p+6vIqTIrtNSvQbX9LUvDc/citbp5oKa/ta+XI7bCWKyXeVnI5Wqx/V9yvUWlOL7mvUmLxZpPyL4XkrQAAAAAAAAAAAAAAAAAAAAAAAAAAAAAAAAAANeIheMlzTXoaLqHHRnHwZlB4kmfPcI9ay5qMv/FtP3KNF8WH3lpq/wBj80bMmp3rRv8AiXubaazJJ9WjG7likz6EXsqwAAAAAAAMK30u/JnPd47CfFyw/QyjzR88lBqruf1p7upROLdlpUk6XPofRKbuk+iL9RkpU4yXVIqrWGa8ZTUqc4vc4tehqvoxlbzUuWGZUpOM013lEwEXGrez3p7mUaEyy1mpUuZ9Ai7pMv8ASmpwUl1WSsNYZ6bDwAAAAAAAAAAAAAAAAAAAAAAAAAAAAAAxnKyb5GutVVKm5vklk9Sy8ETWzmKdtq3gVKprN1J5i8LyX3TO6NnJrODnq5/HcpNvuRolq921ji+i/BsjYS6orlKk/iXW5qSt36+9jji2ktuRLSkuzw/Azyh2rR70dEJYkn5Hl0s0WfQC+FXAAAAAAPG7GM5qEXKXJbgi8Zjlxfgil6hqU7h4W0ei/J2UqDInD4iG1tSdrdH7kJRptPMjuqQnw8MSy4SV4l/0lydrHi8flkiKixI4MXmUd2tu56+JX9S1V124Q91fXx8u46aVvLmR+EqRvtNpdOJAUqUuLMjqqRljCJ7CSvHx/uXzRpN2qT6NkbUXtG8lTWAAAAAAAAAAAAAAAAAAAAAAAAAAAAAAYzjdNPjoYzhGcXGSymep4eSs5n2b12o17K+6UdfNP7Fb1DTaNvTdRN+CJW31Ga9lxTOGrlNCK+upN/qX2RXKlRpZSOuN3Xk+SXw/U9o04R1Sfi9fY1K4qPZ8hOU5Lc58HQaqx04o64SzhI21aidJl9PoZWQAAAAADGpG6a5o1V6Xa0pU84ymj2Lw8lWxmSV3J7Oy1fftbyry0O4ztj5/oTNK+oxW+fkbcB2bndOrOKtraN2/N6L1Ou30PDTqv4L8muvqKaxTXzLJTgopJKyWhYIxUY8K5EU3l5K1mGSVXJ/D2WuHzWKtU0KsniDTXy+xLUL2lFe1nJ5l/Z6omnUnFLpeT/Y3UNCnnNWSS8NxX1CDWIL5lmpwSSS4Fip0404qEVhIiW8vLMjM8AAAAAAAAAAAAAAAAAAAAAAAAAAAAAAABzZhh3ODjF2fC+7uOO9s43UOFvDW6NtKpwSzgqeIybExekNpc4yi16tP0K9PRK6e2GTML+g1uYQy7Ef9Gf8At/c1rRrj/H6o9d5b9535fllbaTlT2VffKUfaNzppaLVbXE0kcta8puLUS0loIoAAAAAAAAAAAAAAAAAAAAAAAAAAAAAAAAAAAAAAAAAAAAAAAAAAAAAAAAAAAAAH/9k="/>
          <p:cNvSpPr>
            <a:spLocks noChangeAspect="1" noChangeArrowheads="1"/>
          </p:cNvSpPr>
          <p:nvPr/>
        </p:nvSpPr>
        <p:spPr bwMode="auto">
          <a:xfrm>
            <a:off x="1190625"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ZA" sz="1050" dirty="0"/>
          </a:p>
        </p:txBody>
      </p:sp>
      <p:pic>
        <p:nvPicPr>
          <p:cNvPr id="16" name="Picture 15" descr="broken phone 2.png"/>
          <p:cNvPicPr>
            <a:picLocks noChangeAspect="1"/>
          </p:cNvPicPr>
          <p:nvPr/>
        </p:nvPicPr>
        <p:blipFill>
          <a:blip r:embed="rId4"/>
          <a:stretch>
            <a:fillRect/>
          </a:stretch>
        </p:blipFill>
        <p:spPr>
          <a:xfrm rot="21197721">
            <a:off x="5397724" y="2574991"/>
            <a:ext cx="2583249" cy="144662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2184111" y="1830028"/>
            <a:ext cx="5957080" cy="707886"/>
          </a:xfrm>
          <a:prstGeom prst="rect">
            <a:avLst/>
          </a:prstGeom>
          <a:solidFill>
            <a:srgbClr val="FFFF00"/>
          </a:solidFill>
          <a:ln>
            <a:solidFill>
              <a:schemeClr val="bg2">
                <a:lumMod val="25000"/>
              </a:schemeClr>
            </a:solidFill>
          </a:ln>
        </p:spPr>
        <p:txBody>
          <a:bodyPr wrap="none" rtlCol="0">
            <a:spAutoFit/>
          </a:bodyPr>
          <a:lstStyle/>
          <a:p>
            <a:r>
              <a:rPr lang="en-ZA" sz="2000" dirty="0"/>
              <a:t>Communication </a:t>
            </a:r>
            <a:r>
              <a:rPr lang="en-ZA" sz="2000" b="1" dirty="0"/>
              <a:t>=</a:t>
            </a:r>
            <a:r>
              <a:rPr lang="en-ZA" sz="2000" dirty="0"/>
              <a:t> PASSING INFORMATION</a:t>
            </a:r>
          </a:p>
          <a:p>
            <a:r>
              <a:rPr lang="en-ZA" sz="2000" dirty="0"/>
              <a:t>Ensuring mutual understanding has been achieved</a:t>
            </a:r>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40B379-C5B8-4520-9DC3-0FF23F0E79B0}"/>
              </a:ext>
            </a:extLst>
          </p:cNvPr>
          <p:cNvSpPr>
            <a:spLocks noGrp="1"/>
          </p:cNvSpPr>
          <p:nvPr>
            <p:ph type="body" idx="1"/>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ZA" dirty="0">
                <a:ln>
                  <a:solidFill>
                    <a:schemeClr val="tx1"/>
                  </a:solidFill>
                </a:ln>
              </a:rPr>
              <a:t>You need to take your customers where your competitors have never been</a:t>
            </a:r>
          </a:p>
        </p:txBody>
      </p:sp>
      <p:sp>
        <p:nvSpPr>
          <p:cNvPr id="3" name="Slide Number Placeholder 2">
            <a:extLst>
              <a:ext uri="{FF2B5EF4-FFF2-40B4-BE49-F238E27FC236}">
                <a16:creationId xmlns:a16="http://schemas.microsoft.com/office/drawing/2014/main" id="{6C8EEDC8-FE29-4FE8-ACF8-865EF07B56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dirty="0"/>
          </a:p>
        </p:txBody>
      </p:sp>
      <p:sp>
        <p:nvSpPr>
          <p:cNvPr id="4" name="Explosion: 8 Points 3">
            <a:extLst>
              <a:ext uri="{FF2B5EF4-FFF2-40B4-BE49-F238E27FC236}">
                <a16:creationId xmlns:a16="http://schemas.microsoft.com/office/drawing/2014/main" id="{BE2EBE38-2FE0-47CE-B2AE-29CC91E65F23}"/>
              </a:ext>
            </a:extLst>
          </p:cNvPr>
          <p:cNvSpPr/>
          <p:nvPr/>
        </p:nvSpPr>
        <p:spPr>
          <a:xfrm>
            <a:off x="1803042" y="1259216"/>
            <a:ext cx="1952640" cy="1925167"/>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FC2FE95B-2111-4DB9-A063-E9B0F5DEC6CC}"/>
              </a:ext>
            </a:extLst>
          </p:cNvPr>
          <p:cNvSpPr txBox="1">
            <a:spLocks/>
          </p:cNvSpPr>
          <p:nvPr/>
        </p:nvSpPr>
        <p:spPr>
          <a:xfrm>
            <a:off x="2767877" y="1871850"/>
            <a:ext cx="3855797" cy="699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3600" dirty="0">
                <a:solidFill>
                  <a:schemeClr val="tx1"/>
                </a:solidFill>
              </a:rPr>
              <a:t>Competitors</a:t>
            </a:r>
          </a:p>
        </p:txBody>
      </p:sp>
      <p:pic>
        <p:nvPicPr>
          <p:cNvPr id="7" name="Picture 6">
            <a:extLst>
              <a:ext uri="{FF2B5EF4-FFF2-40B4-BE49-F238E27FC236}">
                <a16:creationId xmlns:a16="http://schemas.microsoft.com/office/drawing/2014/main" id="{C3BCCF1C-258D-4242-8C23-061F6194BDE1}"/>
              </a:ext>
            </a:extLst>
          </p:cNvPr>
          <p:cNvPicPr>
            <a:picLocks noChangeAspect="1"/>
          </p:cNvPicPr>
          <p:nvPr/>
        </p:nvPicPr>
        <p:blipFill>
          <a:blip r:embed="rId3"/>
          <a:stretch>
            <a:fillRect/>
          </a:stretch>
        </p:blipFill>
        <p:spPr>
          <a:xfrm>
            <a:off x="5388319" y="1562817"/>
            <a:ext cx="2300779" cy="1508570"/>
          </a:xfrm>
          <a:prstGeom prst="rect">
            <a:avLst/>
          </a:prstGeom>
        </p:spPr>
      </p:pic>
    </p:spTree>
    <p:extLst>
      <p:ext uri="{BB962C8B-B14F-4D97-AF65-F5344CB8AC3E}">
        <p14:creationId xmlns:p14="http://schemas.microsoft.com/office/powerpoint/2010/main" val="2283057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09399" y="2064190"/>
            <a:ext cx="5904308" cy="1110575"/>
          </a:xfrm>
        </p:spPr>
        <p:txBody>
          <a:bodyPr>
            <a:normAutofit/>
          </a:bodyPr>
          <a:lstStyle/>
          <a:p>
            <a:pPr algn="ctr"/>
            <a:r>
              <a:rPr lang="en-ZA" dirty="0"/>
              <a:t>YOU win or lose by the way</a:t>
            </a:r>
            <a:br>
              <a:rPr lang="en-ZA" dirty="0"/>
            </a:br>
            <a:r>
              <a:rPr lang="en-ZA" dirty="0"/>
              <a:t> YOU choose, so decide to decide right</a:t>
            </a:r>
          </a:p>
        </p:txBody>
      </p:sp>
      <p:sp>
        <p:nvSpPr>
          <p:cNvPr id="323586" name="AutoShape 2" descr="data:image/jpeg;base64,/9j/4AAQSkZJRgABAQAAAQABAAD/2wCEAAkGBxISEhUUERQUFBQUFRYWFBcWFBcWFBQYFRgYFxUXFRoYHCggGBolHhcVIjIhJykrLi4uGh8zODMsNygtLisBCgoKDg0OGxAQGzQkICQsLC80LywsLCwsLCwvLCwsLCwsLCwsLCwsLCwsLCwsLCwsLCwsLCwsLCwsLCwsLCwsLP/AABEIANEA8gMBEQACEQEDEQH/xAAcAAEAAgMBAQEAAAAAAAAAAAAABQYDBAcCAQj/xABHEAABAwIDBAcFBAYJAwUAAAABAAIDBBEFEiEGMUFRBxMiYXGBkTJCUqGxFCNi0TNygpLB8AgVJDRDorLC4WNz8TVEo8PS/8QAGwEBAAIDAQEAAAAAAAAAAAAAAAQFAgMGAQf/xAA3EQACAQMBBQUHAwUBAAMAAAAAAQIDBBEFEiExQVETMmFxsSKBkaHB0fAGFOEVI0JS8TMWJGL/2gAMAwEAAhEDEQA/AO4oAgCAIAgCAIDzI8AEk2AFyToABvJXjaSyz1Jt4RSsX24sS2naCB7772P6oFtO8+iprjVknikvey+tdEco7VZ48ERLds6u98zCOWQW+Rv81C/qtxnO74E7+i22MLPxLRs7tWyoIjkHVynd8L7fDyPcVaWeoxrPYksS+RTXulzt1tx3x+aLJdWZVn1AVbavac07uqiAMlrlx1DL7tOLuPoqu+v+xexDj6Fvp2mq4XaTfs+pTW19XO+zZJ3u32Y530boAqVVrirLc234fwX7oWlCPtRil4/zk3o8brqVwEpefwygkO8HHX0KkK7ureXt595GlZWV1H+3jzX2L7guKsqYw9mnBzeLXcQfzV9bXEa8NqJzV1bTt6jhL/qJBSCOEAQBAEAQBAEAQBAEAQBAEAQBAEAQBAEAQFT23qnu6ulhBL5tXAfCDoPAkEnuaqrUqk5YoQ4v0LjSqUI7VxU4R9TcwPZeGBoL2iSTeXOFwD+AHQeO9brawpUY5e99WaLvUqteTSeI9F9TYxjBoKppHZDx7L22zNPfbeO5ZV7alcRxz6o1Wt3WtpZXDo+DOfHCqmCdrcjs4e0sIBLTY6EEaW/kqg/bVqVVLHM6h3lvWoSeVhreufA6uF1aOLPS9BQcd2XqZap7mhpY8g5y4WAsBYjfpbkqC60+tVruS4PmdHZ6nQo2yjLOVywTlAKSgb1ZeM51ebEuJ7w0Gw5BS4VLWyjsOW/nzfyK6t+5vpbaju5dPmSTJaeqYQC2RnEEajyOoPepUKtC6h7PtIiyhWtpZeYsrWF0T6GsDLkw1F2tPeAS0H8Q3d4Kr6NKVpcqPGMi1uK8L212v84ehdQrooggCAIAgCAIAgCAIAgCAIAgCAIAgCAIAgCAio6YNqJZ32FmNY0n3WgZnnuBLv8AKouxGNWVWXRL3cyU6jdGNGPVt+fBehWcVxWWreY4QerHAaZvxPPAdyoLm6r3tTs6Cez6+Zb0LajaQ26zWfTyNU4NURWe21269gnMPkLrXLS7ugu0jxXRm1ahbVXsS59eZO0m18Qjb12brNzg1t724jhryVnb6xSdJOp3vBECrpFV1H2fd8WehtpB8E37rP8A9rL+t0Oj+C+549Grr/KPxf2MjdsqbiJB4sH8Cs46xbPr8DF6RccsP3n2r2rg6txidmfbstLXDXmbjcN68ratRVNyg8voeU9Lr9olNYXUgqPAXSDPK4tLtbWu434uvu8FX22kTrLtK0sN/H3k2vqcaT2KUcpfD3HifDpaYiWJ1w3eQLED8Q4tWutYV7J9tSeUvzf4GdK8o3a7OosP84FnpZ2VkTHDR8ckbyPhcwgnyIzDzV1b1oXlJSXFNPyaKmrTnaVHHk015p/YmlYEIIAgCAIAgCAIAgCAIAgCAIAgCAIAgCAIDzI8NBLiABvJNgPFeOSSyz1Jt4RUscxUVJbBTm4J7btbWHLmBv8ARUF7c/u5K3ob0+L/ADkXFrbftk69ZYxwRJYbh4Y3LGPE8zzKuLa1hbwUYL+Str3E609qX/DdfRuG7VSDQVespRHUA27MoPk4b/XT1XF6/a9lPbjwe/38y9ta7qW+Hxj6G2IVy+2NsGBe9oxtmnHRtfUNblFmDO7Tf8IPnZdBoVu69VOXBb/t8zKtXdO3cs73uX1LZDR3F3E+C7soDxUUltRqOKPHMLc9xXWf2SoDx+hlOV44NJ/Lf4XCoJw/Y3KnHuS3PwZcxn+8obL78d68S4hXxTH1egIAgCAIAgCAIAgCAIAgCAIAgCAIAgIvG8bjpm3dq4+ywbz3nkO9Q7u8p269rj05kq1s6lzLEeHXkUysqZ6vtSnJENQ0eyB3D3j3lcje6nOtLDfuXA6GjSoWvswWZeP5wJnZXDrMzW7T/k0bvXf6LotHttil2suMvT+Sp1W5dSpsLgvUnMSxmlpGjr5Y4r7g5wDnc7DefIK7hSnPurJUOSXFn3Csdpam/wBnmjlI1Ia4Fw8W7x6L2dKcO8sBST4Mj9qaezM49xzX+h7XyKptZo9ravqiw0+eKuz/ALJr5fc9sYDrzXzGTwzbl8D6YwvNo82mYsAhzPlfzkI8mdkfO6+ifp2hsW231+hhfS7kOiz8T1tPthS0FhM5xe4XbGwZpCOZuQGjvJC6ejbzq90rZ1FHiQ+DdKFDO/I/rICdAZQ0MN93aa4hvnYd621LGrBZW/yMI1ot4LBjNCJGEaWcNDwB3g+Cq7qgq1JwfQmW9Z0aimvxFdwnaKaA5ZwXxg5Sd72EaWvxHcVz1pqs6Muyrb0t3ivuXlzp9Kstqlulx8GXWnqGvaHMIc0i4I3FdNCpGcVKLyjn5wlCTjJYaMqzMQgCAIAgCAIAgCAIAgCAIAgCAICD2kx5tO3K2xlcOyODR8Tu7u4quv7+NvHC73p5k+xsZXMsvur5+CKpSUTpHdbOS5ztbHjyJ/JcRd3kpSe/L6l5UrRpx7OluS6G/WwlwZGP8RwHkNT9Fr06i69wodSLCooZqPkvmSm0OLtoKN89gXABsTTuLjoweHE9wK+oW1DbkoLgc5UnucmcNmzzPdLUOdJI83cXH5dwHIaBdBHEFsx3FbKbbMtPHLA5tRAXxuaew8A5SRvbc6Hvb6hYtxqJwe89jJp5O07O4wMRoBIQA8hzJWjcHjR1u4ghw8QqC+t9napcmizt6uJKfRmXDX5omH8Db+NtV8crx2ZyXiWtaOKkl4mw4rXFZZr4mk7EhR4c+oIBLWF7Qfec89gebnAL61o9DNClTXNepFvp4qSfT6bjkWFYNVVzpJQ108ntyOJF+1utc6nQ2A3AWXUzq06KUeCKbEpttESySKUENINt9vab4jePNZU60Zb4sxalHijq3RNjLpoJKSU3dT26sneYnXyj9kj0LQq2/oqLU48/Um0J5WGSVbShs7wRpI29uGZujv4FfO/1DR7KsqkeZ0NrVcqC6xePdyNSmnko3Zo7uhJ7bL7u8cj3+q06ZqsqMsPg+K+xLqU4XkcT3S6/cutBWsmYHxm7T6g8QeRXbUa0KsFODOerUZ0ZOE1hmytprCAIAgCAIAgCAIAgCAIAgCAjMexZtNHmOrjoxvM/kOKh3l3G3p7XPkiVZ2sripsrhzZSsPp3SuM0vaLjcX4nn4clwd7dSnJ7974nRVpxpRVKnwROxMVVKRXSke6WHNUAfBH83m1/RpXUfpeltVJVOhouJ4oY/wBn6f8ASrdNNTrSQ+6XSSO/YDWt+Tnr6Rp0e9LyRQ3L3I4ftVibzIYmkhrbXsbZiRfXu13LTeVm57K4I9oU0o56nVK7bjDpMKpKSA3mLYWdXld9y6JoLy4kWNyCLi5Oa/NarSWKqM66zBkt0N1LhLVwe4WskHc7VrvUFv7qmajFYjI12z3YLlhYtHbk549HuC+KaklG5ml1L+s8yz4L0Rmq/Yf+q76FRKfeXmY0++vMq3SjJkwynjG6SWFrvAMc/wCrWr7Vo8F7PhEqr6WZS8WUfZ3pJZhUkscsLpWSMa9uQgODxmABv7pFtd4tuN9N1/LM0uhotl7LZy9uKuNU6o9kySue5o3WkcS5vhqotKbhNNG+cVJYZ2LoznLMUYB/iwyMPl2/9gVre76GfFEK27x0/H4rPid+O37zSD9Grhf1JT2rXa6MvbGXfj1Wfgac0S4OMibGRGUtS6ilzNuYXntt5d47/wDxyXR6TqTpT38Of3XiSqtKN5Tw++uD6+Be4JQ9oc03DhcEcQdy7iMlJKS4M5uUXF4fE9rI8CAjsexuCjhdPUvEcbeJ3k8GtG9zjyCApkGJ49XAS00dNQU51jFSHPqJG+65zWghgI4bxzIsUBiqsexzDmmWugp6ymbrI+lLmzRNG95a4AOAHADxIGqA6FQ1jJo2SxODo5Gtexw3Oa4XB9CgM6AIAgCAIAgMVRMGNc5xs1oJJ5Ab1hOahFylwRlCLnJRjxZzuondWTl7rhjdw5N4DxPFcPqN86snN+7wOqp0o2dHZXF+v5wJuGNc/ORAlI3ImLRJkeTM+Es+/lPJkdv83/K7b9K47GfXJoun/bh5v6FF6aICJaSX3bSxk9/YLf8Ad6L6Bp0t0o+RT3K4HJtsNlDFTtr+ujcJ5SzqQfvGWB1OuvsnS2l281Duo4qs20HmCK/s3Tl9QzTRpzHutu+dktYOVVeAryxBndOhphNTVPG5scbT4uc63+gqbqLWxFeZptuZd6Lc/ull/wBbl8X1hL95U8y/ny8l6H3EB91Jb4HfQqDR/wDReZ7S/wDSPmiv9LlKXYfFI3/BljefBzXM+rmr7ZpcsSS6opbtZy/E4NthRk5ZWi7bZXd2t2k92q3X9J5UzVbT3OLMmwWE0NQZxWyyxlkV4BG0kOfr7RDSABpobXvv0UOjCU5JJG+pJRjlnTuiqlMmJF9uzDC4k8nPs0D0L/3SrO/ezRx1ZEtlmWTqmPjsx8+tZb1ufkFx2vySspZ8C5su+3/+WakrF82iyVFmhUwBwIOoOhUinNxeUSYTcXlHzZWuMUhppDobmIn1LfPU+IPNdrol/tLspe77GGpUFUh+4h7y4LpSkCA5xgtEMYrn101n0VI8xUDN7JHtNpahw3OGYWb4DTTUDo6AqXSRtLHSUro/0lTUtdDTQgXdK+QZBp8ILhf03kICW2Rwo0lFT07rF0ULGOtuzAdu3de6Al0AQBAEAQBAVLbrEbNbA3e+zn+APZHmfoqPWbnZgqS5735F1o9unJ1pcFw8zSw2lyMA47z4rhq9XblklV6u3LJJxNUVshyYmxCOP2na8hqf+F7GhOfA8jRnU4I16bHo2yh3ayublfpu1u06b7Xd6rotDuHZTaqd2XyNlSwqSptc1vX1M+1uHxYlRvjic10gs+LXUSN3XvuBF2/tLvLG+pOanCWV+ciluLepFYmsHCKmnjkuyoZZ7CWkO0c1w0cL7wbjUdy6GpRhUW9ZKuMpQfss808MUIywt7TiBYXcXE6DvJvuHelOjCmtyweuUqj9o7v0dbOmipQJP00p6yX8JIADPID1JVPdVu1qZXBE6lDZiZ6B12kjcZJCPAyOsvkGqPN3UfiXFRYaXgvRGWobdrhzBHqFCg8STMYPEkzaNLHV0gjkF2TRAOHHVo3ciD8wvr1pVexCpHoiDcQxUlF9WcHxzCpaCYwzgltz1b7dmRvNvyuN4PkumpVIVo5XHmiqqU3FmjC/MRHAwue82a1rdSTyA3lZbCgsvcjDDbwde2LoocMpyJXB1TKQ6YM7RBHsx3GnZueOpJXL6lrNvGeHLhyW9lza6fVkty97Nisxx00jSyMlrL5RvOYi2Y27rjzXF6rf/vEoL2YouaVjGlBqUt79Oht09VI724iO8EfQ6rnJ0oR4SNNSnCPdlk9ytWuIiyIxanJbmbo9hzNI36aqwtKzpzTRNt6iT2ZcHuZbcDxATwsk4kWcOThofz819HtK/bUlP4+ZRXVB0KrgRvSJiBp8Mq5WnK4QPDTxDn9hpHfdwUkjmbYfDRTYfSw2DSyCPMALdtwzSHxLi4+aAnEBQNn8ObUY1X1UuV7qXqaanaQCYgYw97hyJLjY/ieOKAv6AIAgCAIAgPErw0EnQAEk8gN6xlJRWXyPUm3hczm0MpqKl0rt18wHIbmD+eS4HULl1JSm+fodbKCt7dU1+dSfiaqORWyZuRhaZGiRmXkW2zWaFVTsdvaD5a+oVnQJNOclwZFyUABuwlpG7/g7wp6g1vi8ExV8rE1lEbieFQVDr1sRLtB10Zyy24ZiNJP2hfvV/p/6hubb2KrzH0INxplGt7VLc+hZNldjaCmtNADK/wB2SR2dzeeUWAafK66Z6hK5hmLyvApnb9lLElvLNUTBjHOO5rST5C6j1JKEHJ8EZwi5ySXMgsNYWxMB35RfxOpXyS4ltVJS8SzrS2qkmupslaUajJs5J9zk4xucw+Ru35EL6ho1dVbSPhuNV6v7m1yaTM2MinMRFS1j4/he0ODiN1mneVYVbqNutuUsEenRlWezFZKayFguKSCOmjdoSxga94/E4akd25cxfaxcXfsptR+Zc21lQt98lmXyM0FAxu/U9+70VX2aS3kmdeUuG4k6cW3KFXSIk95usVVUxkjsxSheRM4mnK1b4s3xZj2Un6qokh92QZ2eI3geV/3V2egXWXsPn6r7o91KHaUI1ua3M1um59sGqu8wj/5411JRF5CA+oDn+FPNNtDVxO9mupoahnLNB905o5m2ZyA6AgCAIAgCAICB2zrOrpiBvkIZ5HV3yBHmq3Va3Z27X+24sdLo9pcJvgt/2KzgMNmZviPyGn5rgruWZY6FzeTzPHQm4goEivkbUYWpmiRlWKMTXljU6jUNkZGpJGrKnVN8ZHjq+a2SqLBltHqGlkjOandlPFp1Y7y/nyWihqdS1nmL3fnFGEqkKns1lnx5o9SV09RaJ8YY0EGU5vaA1AA5Gw5qwv8AXZVrdwSxnpn8RirejQ/uRll8iSXJNkYIekdVslY/PTvyueAHNtcG252ugtzVzp2p1bWLUXhEim6Uo7NVZS4eB8Zh59uZxlfzduHgFqrahUuJ5kz3t8ezTWyvmHx6qXTqpIyUtwZElSusBzNqKNV1asaZyM4UJ5kzUQeJ7VUMJIlqoGkb29Y0u/dbc/JT6GmXdXu038MHnaRXFlfm6S8Kvb7Tfwhmt/oVjHQL/jsfNfczVzTXM3Dikbupqqd7ZGB3tNNweYPI2uLHmtloqtpXxUWGsMs7bZr0p01waM3TlWR/1VJFmHWzvhELN75CJWOORo1OgPy5hd+nlZOZ4HRV6AgKB0pf2aShxIDSkqAyY8oKgdXITzsbW73IC/NcCLjUHcgPqAIAgCAICk9IE/aiZyDnHzIA+hXO63PfCHvOg0OnunPyQoY8rGjkB/yuKrSzJsyqy2pNm/GFHZGkbMa1M0yMixMT4Qsk2gY3RLfGtJcTJTPghWz9xuMtsyNbZRZz2jBvIcwE34jivFJpYPMnpYgID5Ze5B9IRNoGMxLeq7SMto2YIGq1sbaFbfNmmc2YMdrqekgfPO/q42C5O8kncGjiSdAFdT0ChVWIbmalVaKJR4BW40etrXSUeHnWKmYcs87eDpzwaeXoB7RudO0ehZrKWZdX9OhrnUcierdhaekhzYbQUck0ZBy1DS90jQDmayR5OR50sTccNL3FsazFHt/hsMBNZH9jmZ2ZKV8X3wd/02gfeRmxs8ac7ICgw4PW4hPLNg0MlFR1OR0hqGsiYXtvd8AGY2cDe7RvvrwEera0a0lKcctcDbTrTp52Hg6Xsh0fU1G4TSZqirIF5pn9a9ulrRktGUW0va9tLqQlg1N53lxQBAaWNYZHVQSwSi7JWFjuYuN47wbEd4CAqvRpjbix2H1RtWUP3TwQR1sTbNimbf2mluXXwPvBAXdAEAQBACgOdbXSZ6wt+EMZ8r/7lyOrzzcPwR1Olx2LTPXLJWNcnIiSNqNaWaZGwxa2amZo2XUm0tnXnjka5SwjdZE0LtKGn2tCO5ZfiRnNsw1FlSap2Kzso2wyay5s3BAEAQBAEAQBAY6isbE0vebNHIEnuAABJPcBdTbOdXbUYHihtvCKTNO3F8Vgp5GSNpqON1VJHKws66TMI4rtdqWC99d93Ar6HpMJqk5TabfR5I9zTdOez6bzqitiOEBWm7EUjqp9XUNNTO49gzdtkLR7DIWey0DfexNyTfVAWVAEAQBAEBReknBpG5MTox/a6IFzgB/eKffLC7noXEedtSCALRs5jUVbTRVEJuyVuYA72nc5ru9pBB8EBJIAgCAIDmmLm9c//uj5WXE6m329Q6613WS8ibjXNMr2bMa1s1M2GFa2amY8RxWKmjMszsrBx3kngAOJKn6f2kqmxTWX+cTyFGVWWzBZZBYftfU1Jd9noyY2uyudJO2N4OhsWWJBsR+avLhxoxSq1cN9FklVbClRS7SpvfRZXxLBR1LpGhzmOjdxY61wfFpII7wVzl3nb720uqIbiovCeTMogCAIAgCAIAgCAEL1MHLdptozT43BJRMNRN1Rp54WamVty8tbb3mWvfuA4FfQv01CpC1xNbm8owubdwpxqN97lzx1OvYLisVVCyeB2aOQXB4jgWuHBwNwRwIK6Mgm8gCAIAgCAIAgPhCA5zsJGcOxKsw06QyD7ZRjgGuOWWMeBsAPwE8UB0dAEAQBAc1xptq5/wD3Gn1DT/FcVqqxXqfnI62zebJeT+pNMXMsgM2GFa2amZ2FYM1s1K7DGzSwukAcyHM8NO4yGwY488oz27z3KTRuXRpTjHjLdnwMoVZQjJR57vcVLadlRTYjFNS6mpblcwmzJXxj2DwDiMuU8/Eq+0unC+tnQnxi93VZ3ljbSpVbWUK3+PPmk/p1LRgWPxVQIbdkrdJIX9mWM8btOpHeqS+06rayxJbuvIr61vOk9+9cmuDJe6gYNAXgCAL0BAF4AvQEwwVDaHH3SiWKjdYRNc6qqBqyBjQSWsPvSG1gBx8y3p9I0aU/7tZYS5P6/Yn0KEYbM6q3vux6+L6JEd0FYA1zJMRk1kmc6KG+pZGw2cf1nOBv3N7yu7pwUI4RU3txKvWlN+7yLjjGD1EDn1GGZOsec89M85Yak6Xe0j9FPYWzbnaZhpcZkUz7NbVsqnOhkilpqpjcz4Jm2dlvlL43bpGXIGYcxoLhAWJAEAQBAEAQBAUDpFtBXYTWbstUaV/e2qYWgnuGVxQF/QBAEAKA5ztcMtY4/qO9AB/Bchq8f/sy8UvQ6rS3tWmPMlYyuVkiIzOwrUzUzOwrBmtmVpWDMGQO3VE6Skc+PSWAtnjI3h0ept32v52Vro1x2Nyuj3fb5kqxqKNbZlwlmL8mbAwqlxenhqgTFPlFpYjlkjeNHMPMA3Fjw3EXX0edKnXh7SIquK1jVlR4pPg+BFVE2LUJtLEK6EbpIhllA/E0X+h8Vzd5+nKcnmnu8t6+BMg7K57suzl0fD4mXDdv6GXRz3Qu4iRtgD+s249SFz9XQ7mL3Yf50PammXEFmK2l4PJZaOrhlF45Y3g7i17XfQryGkzziW4r5xnB4lFr3G8KbvUyGhRfGZp7U+PgA3uA8Stj0CCXfPVUb5EZW4vSxfpKiFvcZG39AblRZ6JL/F5JFOlWqd2DfuKxXdIlPmyUrJamQ6NDWloceQuMx8mlZUf0/WlL2ml82WENLq42qrUF4v8AF8zLS4FiVeb1jvslPxhjP3sg5OIJsPE/srprHQqNDEmsvq+P8Gqpd2lssUFty/2fBe4zbc0kUcNNhtM0RiolFw3S0UdnSOPM3sbnfYqdf1o21u30/PU16dOc6s7qo87K59XuRX9jdoXYZPWUj2Ofh1NO20wFzSmou8NkA1dFe4LuBsTo4W2afXdxbQqyW9oqJ95nXoZWvaHMIc1wBaQQWuB3EEbwppgerID6gCAIAgCAIAgKL01U5dhM7m+1C6GVh4tLZGi477FyAu8MmZocOIB9RdAe0AQBAUXb+ntJG/4mFv7pv/uXN63TxOM+qwdHolTMJQ6PPxPVDJmY09w/5XG1o4m0KscSaNxhWhmhozNKwZrZlaVizBo9+Oq8TaeUYnFMQxiqwKsk+z9qHOC+J9yySN2rDzDgDlzDlrcCy+maTeKvRUuvrzJupUv3FvG6jxW6X3/Op1bYzpJoMRs1j+qnP+DKQ15P/TO6TcTprbeArc58n8V2dpKn+8QRyG1sxbZ4Hc4WcPVYSpxlxRIo3Vaj/wCcmiqV/RPQvN43TRdweHD/ADgn5rVK1g+BZU9euo7pYl7jRPRKPdrJQOA6vcPJ4Wv9nHqbv6/LnSR4b0PRk3fVSO52jaD6lx+i9VolzPf/AJDUxuppEzhvRdh8dusbJMRrd7yB6My6dxutkbaCItXW7ufBpeS+5asPwmCAWgijjH4GBt/EgXK3KKXArKlapVeZyb82Za2rjhYZJXsjY0Xc57g1o8SdF6aznmA1IrsQqKwHNFEBBTm2hG9zhfXv/bXGfqW6ylSXP0X8nQVYdhawo85e0/oetl3iHGa+mkALK2GKpjBAIOQGKVpvvvc6cmq50CsqljHH+OUUdVYmea6iqsDcZqJjqjDS4umpQbyUtzd8lPfezeS3x73NujWXzBMZgq4WzU0jZI3jQjhzDhva4cQdQgN9AEAQBAEAQBAVfpP/APSa3/sPQE5gwP2eHN7XVR38cougNxAEAQEFtlR9ZTOI3xnOPAaO+RJ8lW6pR7Sg2uMd/wByx0ut2dwk+D3fYq+BTXZl+E/I6/muCuo4ltdS5u4YntdSWaVDZDZmaVgzW0ZWlYMwaMgKxwYFE6VsD62ETtFzGC2QcTG7cf2SfRxPBdFoN52dR0nz4ef8lnplWLcqFTuy9f5OA11MYnlvm08xwXfU5qcclHe2sras6b93ii77LdLuI0YDHvFTEPdmuXgcmyDteuYDksyIdSwDpvw6YAVLZKV+l8zesjueAcwX8y0IC40e22Gy6MraYk7gZmNd6OIKAyV212Hw/paumb3GZmbyANygKviXTNhEQOSWScj3Y4n6+BkDW277oChY909VD7to6dkQ4PlcZH25hos1p8cwQHPavHKzEJmmrnkmynNZzuw22/KwWa2+7QBa6s9iOSdp1s7i4jHlxfkj9FbIYZ9mpIoz7Vs7+eZ/aI8rgeS+X6lcdtcykuHBe4n3lbtq0pcuXkVzpEmfBV4dVU7HSVEUsoEbRd0sIjLp2jmQ0Ot+sd66P9KzlmpDlhP3lZcpbmdSw2ujniZLC4PjkaHMcOIO7/wuxIpUZdhfs9Y2swyQU5e9v2uA3+zzx5u2Q0exIAXEW0vyubgXYID6gCAIAgCAICkdMUhOHOgYfvKuaCmjHN0kjTb0a5AQ2EYjNg+IxYdUSSTUdX/cpZDd8T726lzveFy0d2ZnM2A6ggCAIDxKwOBBFwQQfA715KKksPmeptPK5HM42GnqHRu3A5fEHVp+nquBv7dwlKD5HXuSuLdVF0/6TzCqRlczK0rBowZkaVi0YNGRrliYtCVgc0tcAWuBBB3EHQgr2EnCSkuKPE2t6OCbd7LGCZ0fD2oXc2nge8bj68V9C0y/Vakp/HzLyrRhqVsmt04/nzKFUUr2Wztc24uMwIuOYvvHeFep5WTj5wcJOMlhoksEw1surzoDbLz8e5Rrmu6awi+0XSqd23Oq9yeME07BID7noSP4qD+7q9TqZfp6xl/h839zy7AoD7pHg4/xXqvKq5mE/wBOWMlhRa97+pBYxhXU2IN2u0BO8HkVPt6/arxOS1bSZWMk08xfxyME2eq6x2WlgkmN7EsaS1v6zvZb5kKQUxc+j7ZlxrGxSWJa8ulykOaGxHcCNHAusLjQ30VFrF52dGTXkvP+DqLWh+ys5VJd6fyX5vO9kr52ViRTtu5TTzUNfYmOjnImtrliqAI3vsN9rD1XVfpevGFWVJ/5JY92d3zI9zF4TLM+B9KTVUDftFNN97LTxltzn1M9ISbFx3mO4Dt4IdfN25CJzBsap6tmenkbIAcrgNHxu4tkYe0xw+FwBQEggCAIAgCAIDxPM1jS55DWtBc5xIDWgakkncEBz7B5f64xBlY0H7BQ520xcC37TUO7L5gDvY0aAnj5gARX9IB2VmHvb+lbVXj57gTbzDEB1lAEAQBAU7bzDfZnaN3Zf/tP1HmFQ6zbN4rRXDcy90a5w3Rlz3r6o0cMq+sbr7Q0P5ri69PYl4Eq4pbEvAkGlRmiM0ZGuWLRg0ewVjgxwewV4Y4IbazAW1sOTRsje1E48DxB/Cdx8jwU/Tr12tTPGL4ok2ly7ee1y5nP9ntoZKB7qasi62nvaSGRrXZL73Rh2hve9tx+a721uotKUXmLLS+06lfQ7Wl3uvXzL7R7IYLXsMtLGxl9HGAmItPJ0fstPi1T3GnWXU5ynVutNqNcPPgzQq+iXX7mqNuUkYJ/ea4fRRZWEeTLuj+qqkVipBPy3Hyl6JdfvarTkyKx9XOP0XisFzZnU/Vk2vZp/F/wS0HRlhkVpKgOmEdzed46pvMlrQ1pH6wKl06UKS3HP3uoXF9Jdpy4JFZ2429i6v7Jh1mRjsvkYMjbDeyIACw5u5bt91HrXGVswLjS9GaarXC8l9yQ6OsDNPAZJG5ZJrGx3tYPZB5E6n05LhtZu1WqKnB5UfU91K4VWpsxe6PqWwlUpXpGCqhZI1zHtDmOBa5rhcOB0II5LdTqSpyU4vDXMbOVhlOpcRnwE2yvqcLc69h2pqIk3IF/bi8fUH2u+0nWI3SUKm6fyfivqiBXoOG9cC0PwajxICuw+oME7hpU0+hdYezURnSS2l2vF9BuV4RiwbPNrGxltc6F8jXENkiDmtkZYWc5p9h981wCRpogJVAEAQGjiuL09KzPUzRwt5yPDb9wvvPcEBUD0nRT3bhtLVV7tQHMiMUAPAPkkAy+iAwDZjEcSIOLytgprg/YqZx7fEColB7VuIaSDvBCAv1LTMiY2ONrWMYA1jWgNa0DcABuCA4xtXU/1vtBS0kPbhoXZpXCxbdrmvn15XbHH+tdAdtQBAEAQGKpga9rmOF2uBBHcVhOCnFxfBmUZOElJcUc1qad9HOWu1HA/G07iO/+IXEX1m6UnTfuOup1Y3lHaXH0ZNxvBAI1B1VDKOHhkBxaeGZQVgzDB7BWODFoyBy8wYNH268PCG2l2cirGWf2ZAOxIB2m9x+Jvd9FPsb+pay3b4vivzmSbW6nbyzHh0OYV2F1mHSZwXxkaNljJykcsw8uyV19pfUqyzTlv6cGX8K1veQ2Xh+D4kvRdJ+IxtALo5bcZI9T45C1WCuaiIlTQbWTysryf3X1M8nSxiBFg2nb3iN9x+88j5L391MwX6ftk97fx/greJ45WVzg2WSSYk9lgHZv3MYAL99rrRVrPGZvcWFG0trVbUEl4v7lz2Q2H6tzZqqxeNWR7w08C87i4choO/hzOo6upJ06Px6+RWXupdpmFPhzfX+C9krnSoweSV7g9SPBK9M0jG4/zzWcdzye4KdiOzb6V7qrCpRSTaGSP/204HuvZqGnlYceBN11Gm67Ug1Tr+0uvP8AkjTstt/2+JL7O9LMJcIMUjNDUWBu4EwSA7nMdrlabHfcfiK6+E4zipR4MrZwcJOMuKOhUlfFK0PikZIw6hzHtc0g7rEGyzMSD2j26w+hB6+oZnA0jYQ+U8uw3UeJsO9AUrG9oMWqYTU5XYZh7XsDzlzVzonODXy2I7DQCHaWNhcFwQFnwXo9w1pbM5hrJHNaRPUyGoc8b2uGbsd4ICAuDGAAAAADcALAeAQH0myA430pdLjI2vpcOfnkN2yTtsWRjcWxH3n/AItw4XO4DR/ozMF682FwKYA21APX3HnYegQHc0AQBAEAQETtDgwqY7aB7bljuR4g9xUK9s1cwxzXAmWV27apnk+JR6OodC8xSgixtr7p/JcPd2slJprDR0lSEa8VUp8/n/JNtcqtorzICscGJ6BXhieg5eDB6Dl4YtB1iLEXB4c16sp5R4V+t2Xw+Q9qJrXfhLovkCAVZU9Ru4LdLPnvJlO7uYr2ZfU1xsRh490nxld/Arb/AFa8f/DP+oXT3Z+RLYZTU8PZpo2j4i0f6nHU/NQ61WtV9qrL88iPVdWftVX+eRJXUPBpweS5enuDySvTLB5Ll6epGJ7wBc7gs4pt4Rmk3uRr4XQmskubiCM68M55fzuHeV0mk6Z2stqXBcft9zO5rq0p4XffyNPpf6P/AOsKdstM1oqqcWYNB1sQuTFfgQdW30vcaZrjs0klhHONtvLPzRIxzSWuBaQbOabggg6gjmCvTw39ncaloqhlRDkL4zcB7A9p5gg/UWI4EID9NbHba0eNU74iA2R0bmz07jrlcMriw++zXeNRcXtogKXiNDjeAteaFzavD2BzwJQHGnbvOYBzX2Gpu05d5ICAg39Pldl0pqYO5nrCPTP/ABQFP2p6RcRrwWzTZYjviiHVxnudY5njucSgKmgO8/0aaa0VbJ8UkLP3GvP/ANiA7SgCAIAgCAICE2iwFtQ24s2Vo7LuB/C7u7+Crr6wjcRyt0vXzJ9jfStpYe+L5dPFFNpqp8DjFMCMumu9v5hcXd2coyaaw0dBUpwrx7WlvyTLHgi4NwqxrDwyC1jcz2HLHBjg9ArzB40egV4eYGZBgOAOhAPivU2uAWVwMP2WP4G+iz7WfUy7SfUytsNwA8Fg23xMXl8RdeYGD4SvcHqR5Ll7g9SMUsoaLuNgOazjByeEZRi5PCMNBQyVjtLsgB7TuL7cG/zp8l0OmaTKq9p8Ov0RnXrwtF1n06eZdqWnbG0MYA1rRYALs6dONOKjFYSOenOU5OUnlszLMwOR9MPRl9qDqyib/aALyxgfpwPeb/1AOHveO8D89ObY2PBAZ6CtkgkbLC90cjDdjmmzmnuQH6D6OelKHEGfZMQyRzvaYw72YqgOGW34JCDbLuPDflAHBMfwt1LUzU7/AGoZHMvuuGmwd4EWPmgI9AEB+j/6O1Llw2R5/wASpeR4NZG36hyA6mgCAIAgCAIAgI3GcGjqW2eLOHsvHtN/MdyiXVnTuI4lx6km1u6lvLMfgUiroaijPaGaO/tDVh8fhP8AOq5O+0ydLvrd1R0VK4oXi3bpfnxNqlxFj+NjyP8ADmqSdvKJrqUJw4m4CtBoPV15g8wMyYGD7mXmDzAzJgYGZe4PcHnMmD3B8JXuAaNTiTWnK3tu3AN5qTStZzZIhQbW1LcurN/DNm5JiJKo2bvEQ0P7Xw/XwXU2Gi4W1V3Lpz95EuNRhSWxb8f9vsW+KMNADQAALAAWAHculjFRWIrCKOUnJ5fE9rI8CAIDkfSv0Uiqz1dC0NqNXSxCwbOeLm8GyfJ3cd4H57ljc1xa4FrmkhwIsWkaEEHcQeCA8oDaxHEZah4fM4vfla0vPtODBlbmO9xAAFzrYBAaqAID9WdDNEYsHpQd7w+Q+EkjnN/y5UBdkAQBAEAQBAEAQHl7AQQQCDvBFwfFeNJrDPU2nlFaxXY+J/ahPVu5b2Hy3t8vRVNzpFOpvp+y/kWttq9Wn7NT2l8/5IOXDqyn3sMjRxb2x8u0PRc/c6PVjxj70WUbm0r89l/D+DHFjLdzmuaePFVM7SSM3aS4xeTZZiMR98een1Wl0JrkanQqLijMKlnxN/eCw7OXQw7OS5A1LPib+8EVOXQdnN8jDJiUQ94eWv0WaoTfI2K3qPgjEyvdIbQRPkPgbedlLo6dUqcFnyRlKhGnvqySN6n2cqZtZ3iJvwt1d8tPmVe2ugy4z3fNkWpqVvS3Uo7T6sseF4JDTj7tva4udq4+fDysugt7KlQ7i39eZU3F5Vrv237uRJKWRggCAIAgCA5t0o9F8eIAz02WOsA14MnA3CTk/gH+R0sQB+csVwuamldFURvikbva8WPiObTwI0PBAaaAIDNRUrpZGRsF3yPaxo5ueQ0D1IQH7SwuhbBDHCz2Yo2Rt8GNDR9EBtIAgCAIAgCAIAgCAIAgNWrw6KX9JGx3iBf13rTUt6VTvRTNtOvUp9yTRGy7KUrvcLf1Xu+hJCiS0q2f+OPeyXHVLmP+WfNIwO2Mpucg/aH5LW9Ht31+JtWsXPh8D3HsfSjeHnxef4WXsdItlxTfvMXq9y+a+Bt0+ztKzVsTSfxXd/qJW+Gn28OEF795Hnf3M1vm/du9CTYwDQCw5DQKYklwIjbe9npegIAgCAIAgCAIAgIHa7ZGlxKLq6llyL5JG2EsZPFjv4G4PEIDgO2HQ9X0d3wD7XCNbxgiVo/FHqT+yT5IDnb2FpIcCCN4IsR43QHaugvYB/WDEKpha1o/srXaFxOhlIO5oHs333vwBIHdkAQBAEAQBAEAQBAEAQBAEAQBAEAQBAEAQBAEAQBAEAQBAEB8QFY2h/vDPL6hAWcID6gCAID/2Q=="/>
          <p:cNvSpPr>
            <a:spLocks noChangeAspect="1" noChangeArrowheads="1"/>
          </p:cNvSpPr>
          <p:nvPr/>
        </p:nvSpPr>
        <p:spPr bwMode="auto">
          <a:xfrm>
            <a:off x="1190625"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ZA" sz="1050" dirty="0"/>
          </a:p>
        </p:txBody>
      </p:sp>
      <p:sp>
        <p:nvSpPr>
          <p:cNvPr id="323588" name="AutoShape 4" descr="data:image/jpeg;base64,/9j/4AAQSkZJRgABAQAAAQABAAD/2wCEAAkGBxISEhUUERQUFBQUFRYWFBcWFBcWFBQYFRgYFxUXFRoYHCggGBolHhcVIjIhJykrLi4uGh8zODMsNygtLisBCgoKDg0OGxAQGzQkICQsLC80LywsLCwsLCwvLCwsLCwsLCwsLCwsLCwsLCwsLCwsLCwsLCwsLCwsLCwsLCwsLP/AABEIANEA8gMBEQACEQEDEQH/xAAcAAEAAgMBAQEAAAAAAAAAAAAABQYDBAcCAQj/xABHEAABAwIDBAcFBAYJAwUAAAABAAIDBBEFEiEGMUFRBxMiYXGBkTJCUqGxFCNi0TNygpLB8AgVJDRDorLC4WNz8TVEo8PS/8QAGwEBAAIDAQEAAAAAAAAAAAAAAAQFAgMGAQf/xAA3EQACAQMBBQUHAwUBAAMAAAAAAQIDBBEFEiExQVETMmFxsSKBkaHB0fAGFOEVI0JS8TMWJGL/2gAMAwEAAhEDEQA/AO4oAgCAIAgCAIDzI8AEk2AFyToABvJXjaSyz1Jt4RSsX24sS2naCB7772P6oFtO8+iprjVknikvey+tdEco7VZ48ERLds6u98zCOWQW+Rv81C/qtxnO74E7+i22MLPxLRs7tWyoIjkHVynd8L7fDyPcVaWeoxrPYksS+RTXulzt1tx3x+aLJdWZVn1AVbavac07uqiAMlrlx1DL7tOLuPoqu+v+xexDj6Fvp2mq4XaTfs+pTW19XO+zZJ3u32Y530boAqVVrirLc234fwX7oWlCPtRil4/zk3o8brqVwEpefwygkO8HHX0KkK7ureXt595GlZWV1H+3jzX2L7guKsqYw9mnBzeLXcQfzV9bXEa8NqJzV1bTt6jhL/qJBSCOEAQBAEAQBAEAQBAEAQBAEAQBAEAQBAEAQFT23qnu6ulhBL5tXAfCDoPAkEnuaqrUqk5YoQ4v0LjSqUI7VxU4R9TcwPZeGBoL2iSTeXOFwD+AHQeO9brawpUY5e99WaLvUqteTSeI9F9TYxjBoKppHZDx7L22zNPfbeO5ZV7alcRxz6o1Wt3WtpZXDo+DOfHCqmCdrcjs4e0sIBLTY6EEaW/kqg/bVqVVLHM6h3lvWoSeVhreufA6uF1aOLPS9BQcd2XqZap7mhpY8g5y4WAsBYjfpbkqC60+tVruS4PmdHZ6nQo2yjLOVywTlAKSgb1ZeM51ebEuJ7w0Gw5BS4VLWyjsOW/nzfyK6t+5vpbaju5dPmSTJaeqYQC2RnEEajyOoPepUKtC6h7PtIiyhWtpZeYsrWF0T6GsDLkw1F2tPeAS0H8Q3d4Kr6NKVpcqPGMi1uK8L212v84ehdQrooggCAIAgCAIAgCAIAgCAIAgCAIAgCAIAgCAio6YNqJZ32FmNY0n3WgZnnuBLv8AKouxGNWVWXRL3cyU6jdGNGPVt+fBehWcVxWWreY4QerHAaZvxPPAdyoLm6r3tTs6Cez6+Zb0LajaQ26zWfTyNU4NURWe21269gnMPkLrXLS7ugu0jxXRm1ahbVXsS59eZO0m18Qjb12brNzg1t724jhryVnb6xSdJOp3vBECrpFV1H2fd8WehtpB8E37rP8A9rL+t0Oj+C+549Grr/KPxf2MjdsqbiJB4sH8Cs46xbPr8DF6RccsP3n2r2rg6txidmfbstLXDXmbjcN68ratRVNyg8voeU9Lr9olNYXUgqPAXSDPK4tLtbWu434uvu8FX22kTrLtK0sN/H3k2vqcaT2KUcpfD3HifDpaYiWJ1w3eQLED8Q4tWutYV7J9tSeUvzf4GdK8o3a7OosP84FnpZ2VkTHDR8ckbyPhcwgnyIzDzV1b1oXlJSXFNPyaKmrTnaVHHk015p/YmlYEIIAgCAIAgCAIAgCAIAgCAIAgCAIAgCAIDzI8NBLiABvJNgPFeOSSyz1Jt4RUscxUVJbBTm4J7btbWHLmBv8ARUF7c/u5K3ob0+L/ADkXFrbftk69ZYxwRJYbh4Y3LGPE8zzKuLa1hbwUYL+Str3E609qX/DdfRuG7VSDQVespRHUA27MoPk4b/XT1XF6/a9lPbjwe/38y9ta7qW+Hxj6G2IVy+2NsGBe9oxtmnHRtfUNblFmDO7Tf8IPnZdBoVu69VOXBb/t8zKtXdO3cs73uX1LZDR3F3E+C7soDxUUltRqOKPHMLc9xXWf2SoDx+hlOV44NJ/Lf4XCoJw/Y3KnHuS3PwZcxn+8obL78d68S4hXxTH1egIAgCAIAgCAIAgCAIAgCAIAgCAIAgIvG8bjpm3dq4+ywbz3nkO9Q7u8p269rj05kq1s6lzLEeHXkUysqZ6vtSnJENQ0eyB3D3j3lcje6nOtLDfuXA6GjSoWvswWZeP5wJnZXDrMzW7T/k0bvXf6LotHttil2suMvT+Sp1W5dSpsLgvUnMSxmlpGjr5Y4r7g5wDnc7DefIK7hSnPurJUOSXFn3Csdpam/wBnmjlI1Ia4Fw8W7x6L2dKcO8sBST4Mj9qaezM49xzX+h7XyKptZo9ravqiw0+eKuz/ALJr5fc9sYDrzXzGTwzbl8D6YwvNo82mYsAhzPlfzkI8mdkfO6+ifp2hsW231+hhfS7kOiz8T1tPthS0FhM5xe4XbGwZpCOZuQGjvJC6ejbzq90rZ1FHiQ+DdKFDO/I/rICdAZQ0MN93aa4hvnYd621LGrBZW/yMI1ot4LBjNCJGEaWcNDwB3g+Cq7qgq1JwfQmW9Z0aimvxFdwnaKaA5ZwXxg5Sd72EaWvxHcVz1pqs6Muyrb0t3ivuXlzp9Kstqlulx8GXWnqGvaHMIc0i4I3FdNCpGcVKLyjn5wlCTjJYaMqzMQgCAIAgCAIAgCAIAgCAIAgCAICD2kx5tO3K2xlcOyODR8Tu7u4quv7+NvHC73p5k+xsZXMsvur5+CKpSUTpHdbOS5ztbHjyJ/JcRd3kpSe/L6l5UrRpx7OluS6G/WwlwZGP8RwHkNT9Fr06i69wodSLCooZqPkvmSm0OLtoKN89gXABsTTuLjoweHE9wK+oW1DbkoLgc5UnucmcNmzzPdLUOdJI83cXH5dwHIaBdBHEFsx3FbKbbMtPHLA5tRAXxuaew8A5SRvbc6Hvb6hYtxqJwe89jJp5O07O4wMRoBIQA8hzJWjcHjR1u4ghw8QqC+t9napcmizt6uJKfRmXDX5omH8Db+NtV8crx2ZyXiWtaOKkl4mw4rXFZZr4mk7EhR4c+oIBLWF7Qfec89gebnAL61o9DNClTXNepFvp4qSfT6bjkWFYNVVzpJQ108ntyOJF+1utc6nQ2A3AWXUzq06KUeCKbEpttESySKUENINt9vab4jePNZU60Zb4sxalHijq3RNjLpoJKSU3dT26sneYnXyj9kj0LQq2/oqLU48/Um0J5WGSVbShs7wRpI29uGZujv4FfO/1DR7KsqkeZ0NrVcqC6xePdyNSmnko3Zo7uhJ7bL7u8cj3+q06ZqsqMsPg+K+xLqU4XkcT3S6/cutBWsmYHxm7T6g8QeRXbUa0KsFODOerUZ0ZOE1hmytprCAIAgCAIAgCAIAgCAIAgCAjMexZtNHmOrjoxvM/kOKh3l3G3p7XPkiVZ2sripsrhzZSsPp3SuM0vaLjcX4nn4clwd7dSnJ7974nRVpxpRVKnwROxMVVKRXSke6WHNUAfBH83m1/RpXUfpeltVJVOhouJ4oY/wBn6f8ASrdNNTrSQ+6XSSO/YDWt+Tnr6Rp0e9LyRQ3L3I4ftVibzIYmkhrbXsbZiRfXu13LTeVm57K4I9oU0o56nVK7bjDpMKpKSA3mLYWdXld9y6JoLy4kWNyCLi5Oa/NarSWKqM66zBkt0N1LhLVwe4WskHc7VrvUFv7qmajFYjI12z3YLlhYtHbk549HuC+KaklG5ml1L+s8yz4L0Rmq/Yf+q76FRKfeXmY0++vMq3SjJkwynjG6SWFrvAMc/wCrWr7Vo8F7PhEqr6WZS8WUfZ3pJZhUkscsLpWSMa9uQgODxmABv7pFtd4tuN9N1/LM0uhotl7LZy9uKuNU6o9kySue5o3WkcS5vhqotKbhNNG+cVJYZ2LoznLMUYB/iwyMPl2/9gVre76GfFEK27x0/H4rPid+O37zSD9Grhf1JT2rXa6MvbGXfj1Wfgac0S4OMibGRGUtS6ilzNuYXntt5d47/wDxyXR6TqTpT38Of3XiSqtKN5Tw++uD6+Be4JQ9oc03DhcEcQdy7iMlJKS4M5uUXF4fE9rI8CAjsexuCjhdPUvEcbeJ3k8GtG9zjyCApkGJ49XAS00dNQU51jFSHPqJG+65zWghgI4bxzIsUBiqsexzDmmWugp6ymbrI+lLmzRNG95a4AOAHADxIGqA6FQ1jJo2SxODo5Gtexw3Oa4XB9CgM6AIAgCAIAgMVRMGNc5xs1oJJ5Ab1hOahFylwRlCLnJRjxZzuondWTl7rhjdw5N4DxPFcPqN86snN+7wOqp0o2dHZXF+v5wJuGNc/ORAlI3ImLRJkeTM+Es+/lPJkdv83/K7b9K47GfXJoun/bh5v6FF6aICJaSX3bSxk9/YLf8Ad6L6Bp0t0o+RT3K4HJtsNlDFTtr+ujcJ5SzqQfvGWB1OuvsnS2l281Duo4qs20HmCK/s3Tl9QzTRpzHutu+dktYOVVeAryxBndOhphNTVPG5scbT4uc63+gqbqLWxFeZptuZd6Lc/ull/wBbl8X1hL95U8y/ny8l6H3EB91Jb4HfQqDR/wDReZ7S/wDSPmiv9LlKXYfFI3/BljefBzXM+rmr7ZpcsSS6opbtZy/E4NthRk5ZWi7bZXd2t2k92q3X9J5UzVbT3OLMmwWE0NQZxWyyxlkV4BG0kOfr7RDSABpobXvv0UOjCU5JJG+pJRjlnTuiqlMmJF9uzDC4k8nPs0D0L/3SrO/ezRx1ZEtlmWTqmPjsx8+tZb1ufkFx2vySspZ8C5su+3/+WakrF82iyVFmhUwBwIOoOhUinNxeUSYTcXlHzZWuMUhppDobmIn1LfPU+IPNdrol/tLspe77GGpUFUh+4h7y4LpSkCA5xgtEMYrn101n0VI8xUDN7JHtNpahw3OGYWb4DTTUDo6AqXSRtLHSUro/0lTUtdDTQgXdK+QZBp8ILhf03kICW2Rwo0lFT07rF0ULGOtuzAdu3de6Al0AQBAEAQBAVLbrEbNbA3e+zn+APZHmfoqPWbnZgqS5735F1o9unJ1pcFw8zSw2lyMA47z4rhq9XblklV6u3LJJxNUVshyYmxCOP2na8hqf+F7GhOfA8jRnU4I16bHo2yh3ayublfpu1u06b7Xd6rotDuHZTaqd2XyNlSwqSptc1vX1M+1uHxYlRvjic10gs+LXUSN3XvuBF2/tLvLG+pOanCWV+ciluLepFYmsHCKmnjkuyoZZ7CWkO0c1w0cL7wbjUdy6GpRhUW9ZKuMpQfss808MUIywt7TiBYXcXE6DvJvuHelOjCmtyweuUqj9o7v0dbOmipQJP00p6yX8JIADPID1JVPdVu1qZXBE6lDZiZ6B12kjcZJCPAyOsvkGqPN3UfiXFRYaXgvRGWobdrhzBHqFCg8STMYPEkzaNLHV0gjkF2TRAOHHVo3ciD8wvr1pVexCpHoiDcQxUlF9WcHxzCpaCYwzgltz1b7dmRvNvyuN4PkumpVIVo5XHmiqqU3FmjC/MRHAwue82a1rdSTyA3lZbCgsvcjDDbwde2LoocMpyJXB1TKQ6YM7RBHsx3GnZueOpJXL6lrNvGeHLhyW9lza6fVkty97Nisxx00jSyMlrL5RvOYi2Y27rjzXF6rf/vEoL2YouaVjGlBqUt79Oht09VI724iO8EfQ6rnJ0oR4SNNSnCPdlk9ytWuIiyIxanJbmbo9hzNI36aqwtKzpzTRNt6iT2ZcHuZbcDxATwsk4kWcOThofz819HtK/bUlP4+ZRXVB0KrgRvSJiBp8Mq5WnK4QPDTxDn9hpHfdwUkjmbYfDRTYfSw2DSyCPMALdtwzSHxLi4+aAnEBQNn8ObUY1X1UuV7qXqaanaQCYgYw97hyJLjY/ieOKAv6AIAgCAIAgPErw0EnQAEk8gN6xlJRWXyPUm3hczm0MpqKl0rt18wHIbmD+eS4HULl1JSm+fodbKCt7dU1+dSfiaqORWyZuRhaZGiRmXkW2zWaFVTsdvaD5a+oVnQJNOclwZFyUABuwlpG7/g7wp6g1vi8ExV8rE1lEbieFQVDr1sRLtB10Zyy24ZiNJP2hfvV/p/6hubb2KrzH0INxplGt7VLc+hZNldjaCmtNADK/wB2SR2dzeeUWAafK66Z6hK5hmLyvApnb9lLElvLNUTBjHOO5rST5C6j1JKEHJ8EZwi5ySXMgsNYWxMB35RfxOpXyS4ltVJS8SzrS2qkmupslaUajJs5J9zk4xucw+Ru35EL6ho1dVbSPhuNV6v7m1yaTM2MinMRFS1j4/he0ODiN1mneVYVbqNutuUsEenRlWezFZKayFguKSCOmjdoSxga94/E4akd25cxfaxcXfsptR+Zc21lQt98lmXyM0FAxu/U9+70VX2aS3kmdeUuG4k6cW3KFXSIk95usVVUxkjsxSheRM4mnK1b4s3xZj2Un6qokh92QZ2eI3geV/3V2egXWXsPn6r7o91KHaUI1ua3M1um59sGqu8wj/5411JRF5CA+oDn+FPNNtDVxO9mupoahnLNB905o5m2ZyA6AgCAIAgCAICB2zrOrpiBvkIZ5HV3yBHmq3Va3Z27X+24sdLo9pcJvgt/2KzgMNmZviPyGn5rgruWZY6FzeTzPHQm4goEivkbUYWpmiRlWKMTXljU6jUNkZGpJGrKnVN8ZHjq+a2SqLBltHqGlkjOandlPFp1Y7y/nyWihqdS1nmL3fnFGEqkKns1lnx5o9SV09RaJ8YY0EGU5vaA1AA5Gw5qwv8AXZVrdwSxnpn8RirejQ/uRll8iSXJNkYIekdVslY/PTvyueAHNtcG252ugtzVzp2p1bWLUXhEim6Uo7NVZS4eB8Zh59uZxlfzduHgFqrahUuJ5kz3t8ezTWyvmHx6qXTqpIyUtwZElSusBzNqKNV1asaZyM4UJ5kzUQeJ7VUMJIlqoGkb29Y0u/dbc/JT6GmXdXu038MHnaRXFlfm6S8Kvb7Tfwhmt/oVjHQL/jsfNfczVzTXM3Dikbupqqd7ZGB3tNNweYPI2uLHmtloqtpXxUWGsMs7bZr0p01waM3TlWR/1VJFmHWzvhELN75CJWOORo1OgPy5hd+nlZOZ4HRV6AgKB0pf2aShxIDSkqAyY8oKgdXITzsbW73IC/NcCLjUHcgPqAIAgCAICk9IE/aiZyDnHzIA+hXO63PfCHvOg0OnunPyQoY8rGjkB/yuKrSzJsyqy2pNm/GFHZGkbMa1M0yMixMT4Qsk2gY3RLfGtJcTJTPghWz9xuMtsyNbZRZz2jBvIcwE34jivFJpYPMnpYgID5Ze5B9IRNoGMxLeq7SMto2YIGq1sbaFbfNmmc2YMdrqekgfPO/q42C5O8kncGjiSdAFdT0ChVWIbmalVaKJR4BW40etrXSUeHnWKmYcs87eDpzwaeXoB7RudO0ehZrKWZdX9OhrnUcierdhaekhzYbQUck0ZBy1DS90jQDmayR5OR50sTccNL3FsazFHt/hsMBNZH9jmZ2ZKV8X3wd/02gfeRmxs8ac7ICgw4PW4hPLNg0MlFR1OR0hqGsiYXtvd8AGY2cDe7RvvrwEera0a0lKcctcDbTrTp52Hg6Xsh0fU1G4TSZqirIF5pn9a9ulrRktGUW0va9tLqQlg1N53lxQBAaWNYZHVQSwSi7JWFjuYuN47wbEd4CAqvRpjbix2H1RtWUP3TwQR1sTbNimbf2mluXXwPvBAXdAEAQBACgOdbXSZ6wt+EMZ8r/7lyOrzzcPwR1Olx2LTPXLJWNcnIiSNqNaWaZGwxa2amZo2XUm0tnXnjka5SwjdZE0LtKGn2tCO5ZfiRnNsw1FlSap2Kzso2wyay5s3BAEAQBAEAQBAY6isbE0vebNHIEnuAABJPcBdTbOdXbUYHihtvCKTNO3F8Vgp5GSNpqON1VJHKws66TMI4rtdqWC99d93Ar6HpMJqk5TabfR5I9zTdOez6bzqitiOEBWm7EUjqp9XUNNTO49gzdtkLR7DIWey0DfexNyTfVAWVAEAQBAEBReknBpG5MTox/a6IFzgB/eKffLC7noXEedtSCALRs5jUVbTRVEJuyVuYA72nc5ru9pBB8EBJIAgCAIDmmLm9c//uj5WXE6m329Q6613WS8ibjXNMr2bMa1s1M2GFa2amY8RxWKmjMszsrBx3kngAOJKn6f2kqmxTWX+cTyFGVWWzBZZBYftfU1Jd9noyY2uyudJO2N4OhsWWJBsR+avLhxoxSq1cN9FklVbClRS7SpvfRZXxLBR1LpGhzmOjdxY61wfFpII7wVzl3nb720uqIbiovCeTMogCAIAgCAIAgCAEL1MHLdptozT43BJRMNRN1Rp54WamVty8tbb3mWvfuA4FfQv01CpC1xNbm8owubdwpxqN97lzx1OvYLisVVCyeB2aOQXB4jgWuHBwNwRwIK6Mgm8gCAIAgCAIAgPhCA5zsJGcOxKsw06QyD7ZRjgGuOWWMeBsAPwE8UB0dAEAQBAc1xptq5/wD3Gn1DT/FcVqqxXqfnI62zebJeT+pNMXMsgM2GFa2amZ2FYM1s1K7DGzSwukAcyHM8NO4yGwY488oz27z3KTRuXRpTjHjLdnwMoVZQjJR57vcVLadlRTYjFNS6mpblcwmzJXxj2DwDiMuU8/Eq+0unC+tnQnxi93VZ3ljbSpVbWUK3+PPmk/p1LRgWPxVQIbdkrdJIX9mWM8btOpHeqS+06rayxJbuvIr61vOk9+9cmuDJe6gYNAXgCAL0BAF4AvQEwwVDaHH3SiWKjdYRNc6qqBqyBjQSWsPvSG1gBx8y3p9I0aU/7tZYS5P6/Yn0KEYbM6q3vux6+L6JEd0FYA1zJMRk1kmc6KG+pZGw2cf1nOBv3N7yu7pwUI4RU3txKvWlN+7yLjjGD1EDn1GGZOsec89M85Yak6Xe0j9FPYWzbnaZhpcZkUz7NbVsqnOhkilpqpjcz4Jm2dlvlL43bpGXIGYcxoLhAWJAEAQBAEAQBAUDpFtBXYTWbstUaV/e2qYWgnuGVxQF/QBAEAKA5ztcMtY4/qO9AB/Bchq8f/sy8UvQ6rS3tWmPMlYyuVkiIzOwrUzUzOwrBmtmVpWDMGQO3VE6Skc+PSWAtnjI3h0ept32v52Vro1x2Nyuj3fb5kqxqKNbZlwlmL8mbAwqlxenhqgTFPlFpYjlkjeNHMPMA3Fjw3EXX0edKnXh7SIquK1jVlR4pPg+BFVE2LUJtLEK6EbpIhllA/E0X+h8Vzd5+nKcnmnu8t6+BMg7K57suzl0fD4mXDdv6GXRz3Qu4iRtgD+s249SFz9XQ7mL3Yf50PammXEFmK2l4PJZaOrhlF45Y3g7i17XfQryGkzziW4r5xnB4lFr3G8KbvUyGhRfGZp7U+PgA3uA8Stj0CCXfPVUb5EZW4vSxfpKiFvcZG39AblRZ6JL/F5JFOlWqd2DfuKxXdIlPmyUrJamQ6NDWloceQuMx8mlZUf0/WlL2ml82WENLq42qrUF4v8AF8zLS4FiVeb1jvslPxhjP3sg5OIJsPE/srprHQqNDEmsvq+P8Gqpd2lssUFty/2fBe4zbc0kUcNNhtM0RiolFw3S0UdnSOPM3sbnfYqdf1o21u30/PU16dOc6s7qo87K59XuRX9jdoXYZPWUj2Ofh1NO20wFzSmou8NkA1dFe4LuBsTo4W2afXdxbQqyW9oqJ95nXoZWvaHMIc1wBaQQWuB3EEbwppgerID6gCAIAgCAIAgKL01U5dhM7m+1C6GVh4tLZGi477FyAu8MmZocOIB9RdAe0AQBAUXb+ntJG/4mFv7pv/uXN63TxOM+qwdHolTMJQ6PPxPVDJmY09w/5XG1o4m0KscSaNxhWhmhozNKwZrZlaVizBo9+Oq8TaeUYnFMQxiqwKsk+z9qHOC+J9yySN2rDzDgDlzDlrcCy+maTeKvRUuvrzJupUv3FvG6jxW6X3/Op1bYzpJoMRs1j+qnP+DKQ15P/TO6TcTprbeArc58n8V2dpKn+8QRyG1sxbZ4Hc4WcPVYSpxlxRIo3Vaj/wCcmiqV/RPQvN43TRdweHD/ADgn5rVK1g+BZU9euo7pYl7jRPRKPdrJQOA6vcPJ4Wv9nHqbv6/LnSR4b0PRk3fVSO52jaD6lx+i9VolzPf/AJDUxuppEzhvRdh8dusbJMRrd7yB6My6dxutkbaCItXW7ufBpeS+5asPwmCAWgijjH4GBt/EgXK3KKXArKlapVeZyb82Za2rjhYZJXsjY0Xc57g1o8SdF6aznmA1IrsQqKwHNFEBBTm2hG9zhfXv/bXGfqW6ylSXP0X8nQVYdhawo85e0/oetl3iHGa+mkALK2GKpjBAIOQGKVpvvvc6cmq50CsqljHH+OUUdVYmea6iqsDcZqJjqjDS4umpQbyUtzd8lPfezeS3x73NujWXzBMZgq4WzU0jZI3jQjhzDhva4cQdQgN9AEAQBAEAQBAVfpP/APSa3/sPQE5gwP2eHN7XVR38cougNxAEAQEFtlR9ZTOI3xnOPAaO+RJ8lW6pR7Sg2uMd/wByx0ut2dwk+D3fYq+BTXZl+E/I6/muCuo4ltdS5u4YntdSWaVDZDZmaVgzW0ZWlYMwaMgKxwYFE6VsD62ETtFzGC2QcTG7cf2SfRxPBdFoN52dR0nz4ef8lnplWLcqFTuy9f5OA11MYnlvm08xwXfU5qcclHe2sras6b93ii77LdLuI0YDHvFTEPdmuXgcmyDteuYDksyIdSwDpvw6YAVLZKV+l8zesjueAcwX8y0IC40e22Gy6MraYk7gZmNd6OIKAyV212Hw/paumb3GZmbyANygKviXTNhEQOSWScj3Y4n6+BkDW277oChY909VD7to6dkQ4PlcZH25hos1p8cwQHPavHKzEJmmrnkmynNZzuw22/KwWa2+7QBa6s9iOSdp1s7i4jHlxfkj9FbIYZ9mpIoz7Vs7+eZ/aI8rgeS+X6lcdtcykuHBe4n3lbtq0pcuXkVzpEmfBV4dVU7HSVEUsoEbRd0sIjLp2jmQ0Ot+sd66P9KzlmpDlhP3lZcpbmdSw2ujniZLC4PjkaHMcOIO7/wuxIpUZdhfs9Y2swyQU5e9v2uA3+zzx5u2Q0exIAXEW0vyubgXYID6gCAIAgCAICkdMUhOHOgYfvKuaCmjHN0kjTb0a5AQ2EYjNg+IxYdUSSTUdX/cpZDd8T726lzveFy0d2ZnM2A6ggCAIDxKwOBBFwQQfA715KKksPmeptPK5HM42GnqHRu3A5fEHVp+nquBv7dwlKD5HXuSuLdVF0/6TzCqRlczK0rBowZkaVi0YNGRrliYtCVgc0tcAWuBBB3EHQgr2EnCSkuKPE2t6OCbd7LGCZ0fD2oXc2nge8bj68V9C0y/Vakp/HzLyrRhqVsmt04/nzKFUUr2Wztc24uMwIuOYvvHeFep5WTj5wcJOMlhoksEw1surzoDbLz8e5Rrmu6awi+0XSqd23Oq9yeME07BID7noSP4qD+7q9TqZfp6xl/h839zy7AoD7pHg4/xXqvKq5mE/wBOWMlhRa97+pBYxhXU2IN2u0BO8HkVPt6/arxOS1bSZWMk08xfxyME2eq6x2WlgkmN7EsaS1v6zvZb5kKQUxc+j7ZlxrGxSWJa8ulykOaGxHcCNHAusLjQ30VFrF52dGTXkvP+DqLWh+ys5VJd6fyX5vO9kr52ViRTtu5TTzUNfYmOjnImtrliqAI3vsN9rD1XVfpevGFWVJ/5JY92d3zI9zF4TLM+B9KTVUDftFNN97LTxltzn1M9ISbFx3mO4Dt4IdfN25CJzBsap6tmenkbIAcrgNHxu4tkYe0xw+FwBQEggCAIAgCAIDxPM1jS55DWtBc5xIDWgakkncEBz7B5f64xBlY0H7BQ520xcC37TUO7L5gDvY0aAnj5gARX9IB2VmHvb+lbVXj57gTbzDEB1lAEAQBAU7bzDfZnaN3Zf/tP1HmFQ6zbN4rRXDcy90a5w3Rlz3r6o0cMq+sbr7Q0P5ri69PYl4Eq4pbEvAkGlRmiM0ZGuWLRg0ewVjgxwewV4Y4IbazAW1sOTRsje1E48DxB/Cdx8jwU/Tr12tTPGL4ok2ly7ee1y5nP9ntoZKB7qasi62nvaSGRrXZL73Rh2hve9tx+a721uotKUXmLLS+06lfQ7Wl3uvXzL7R7IYLXsMtLGxl9HGAmItPJ0fstPi1T3GnWXU5ynVutNqNcPPgzQq+iXX7mqNuUkYJ/ea4fRRZWEeTLuj+qqkVipBPy3Hyl6JdfvarTkyKx9XOP0XisFzZnU/Vk2vZp/F/wS0HRlhkVpKgOmEdzed46pvMlrQ1pH6wKl06UKS3HP3uoXF9Jdpy4JFZ2429i6v7Jh1mRjsvkYMjbDeyIACw5u5bt91HrXGVswLjS9GaarXC8l9yQ6OsDNPAZJG5ZJrGx3tYPZB5E6n05LhtZu1WqKnB5UfU91K4VWpsxe6PqWwlUpXpGCqhZI1zHtDmOBa5rhcOB0II5LdTqSpyU4vDXMbOVhlOpcRnwE2yvqcLc69h2pqIk3IF/bi8fUH2u+0nWI3SUKm6fyfivqiBXoOG9cC0PwajxICuw+oME7hpU0+hdYezURnSS2l2vF9BuV4RiwbPNrGxltc6F8jXENkiDmtkZYWc5p9h981wCRpogJVAEAQGjiuL09KzPUzRwt5yPDb9wvvPcEBUD0nRT3bhtLVV7tQHMiMUAPAPkkAy+iAwDZjEcSIOLytgprg/YqZx7fEColB7VuIaSDvBCAv1LTMiY2ONrWMYA1jWgNa0DcABuCA4xtXU/1vtBS0kPbhoXZpXCxbdrmvn15XbHH+tdAdtQBAEAQGKpga9rmOF2uBBHcVhOCnFxfBmUZOElJcUc1qad9HOWu1HA/G07iO/+IXEX1m6UnTfuOup1Y3lHaXH0ZNxvBAI1B1VDKOHhkBxaeGZQVgzDB7BWODFoyBy8wYNH268PCG2l2cirGWf2ZAOxIB2m9x+Jvd9FPsb+pay3b4vivzmSbW6nbyzHh0OYV2F1mHSZwXxkaNljJykcsw8uyV19pfUqyzTlv6cGX8K1veQ2Xh+D4kvRdJ+IxtALo5bcZI9T45C1WCuaiIlTQbWTysryf3X1M8nSxiBFg2nb3iN9x+88j5L391MwX6ftk97fx/greJ45WVzg2WSSYk9lgHZv3MYAL99rrRVrPGZvcWFG0trVbUEl4v7lz2Q2H6tzZqqxeNWR7w08C87i4choO/hzOo6upJ06Px6+RWXupdpmFPhzfX+C9krnSoweSV7g9SPBK9M0jG4/zzWcdzye4KdiOzb6V7qrCpRSTaGSP/204HuvZqGnlYceBN11Gm67Ug1Tr+0uvP8AkjTstt/2+JL7O9LMJcIMUjNDUWBu4EwSA7nMdrlabHfcfiK6+E4zipR4MrZwcJOMuKOhUlfFK0PikZIw6hzHtc0g7rEGyzMSD2j26w+hB6+oZnA0jYQ+U8uw3UeJsO9AUrG9oMWqYTU5XYZh7XsDzlzVzonODXy2I7DQCHaWNhcFwQFnwXo9w1pbM5hrJHNaRPUyGoc8b2uGbsd4ICAuDGAAAAADcALAeAQH0myA430pdLjI2vpcOfnkN2yTtsWRjcWxH3n/AItw4XO4DR/ozMF682FwKYA21APX3HnYegQHc0AQBAEAQETtDgwqY7aB7bljuR4g9xUK9s1cwxzXAmWV27apnk+JR6OodC8xSgixtr7p/JcPd2slJprDR0lSEa8VUp8/n/JNtcqtorzICscGJ6BXhieg5eDB6Dl4YtB1iLEXB4c16sp5R4V+t2Xw+Q9qJrXfhLovkCAVZU9Ru4LdLPnvJlO7uYr2ZfU1xsRh490nxld/Arb/AFa8f/DP+oXT3Z+RLYZTU8PZpo2j4i0f6nHU/NQ61WtV9qrL88iPVdWftVX+eRJXUPBpweS5enuDySvTLB5Ll6epGJ7wBc7gs4pt4Rmk3uRr4XQmskubiCM68M55fzuHeV0mk6Z2stqXBcft9zO5rq0p4XffyNPpf6P/AOsKdstM1oqqcWYNB1sQuTFfgQdW30vcaZrjs0klhHONtvLPzRIxzSWuBaQbOabggg6gjmCvTw39ncaloqhlRDkL4zcB7A9p5gg/UWI4EID9NbHba0eNU74iA2R0bmz07jrlcMriw++zXeNRcXtogKXiNDjeAteaFzavD2BzwJQHGnbvOYBzX2Gpu05d5ICAg39Pldl0pqYO5nrCPTP/ABQFP2p6RcRrwWzTZYjviiHVxnudY5njucSgKmgO8/0aaa0VbJ8UkLP3GvP/ANiA7SgCAIAgCAICE2iwFtQ24s2Vo7LuB/C7u7+Crr6wjcRyt0vXzJ9jfStpYe+L5dPFFNpqp8DjFMCMumu9v5hcXd2coyaaw0dBUpwrx7WlvyTLHgi4NwqxrDwyC1jcz2HLHBjg9ArzB40egV4eYGZBgOAOhAPivU2uAWVwMP2WP4G+iz7WfUy7SfUytsNwA8Fg23xMXl8RdeYGD4SvcHqR5Ll7g9SMUsoaLuNgOazjByeEZRi5PCMNBQyVjtLsgB7TuL7cG/zp8l0OmaTKq9p8Ov0RnXrwtF1n06eZdqWnbG0MYA1rRYALs6dONOKjFYSOenOU5OUnlszLMwOR9MPRl9qDqyib/aALyxgfpwPeb/1AOHveO8D89ObY2PBAZ6CtkgkbLC90cjDdjmmzmnuQH6D6OelKHEGfZMQyRzvaYw72YqgOGW34JCDbLuPDflAHBMfwt1LUzU7/AGoZHMvuuGmwd4EWPmgI9AEB+j/6O1Llw2R5/wASpeR4NZG36hyA6mgCAIAgCAIAgI3GcGjqW2eLOHsvHtN/MdyiXVnTuI4lx6km1u6lvLMfgUiroaijPaGaO/tDVh8fhP8AOq5O+0ydLvrd1R0VK4oXi3bpfnxNqlxFj+NjyP8ADmqSdvKJrqUJw4m4CtBoPV15g8wMyYGD7mXmDzAzJgYGZe4PcHnMmD3B8JXuAaNTiTWnK3tu3AN5qTStZzZIhQbW1LcurN/DNm5JiJKo2bvEQ0P7Xw/XwXU2Gi4W1V3Lpz95EuNRhSWxb8f9vsW+KMNADQAALAAWAHculjFRWIrCKOUnJ5fE9rI8CAIDkfSv0Uiqz1dC0NqNXSxCwbOeLm8GyfJ3cd4H57ljc1xa4FrmkhwIsWkaEEHcQeCA8oDaxHEZah4fM4vfla0vPtODBlbmO9xAAFzrYBAaqAID9WdDNEYsHpQd7w+Q+EkjnN/y5UBdkAQBAEAQBAEAQHl7AQQQCDvBFwfFeNJrDPU2nlFaxXY+J/ahPVu5b2Hy3t8vRVNzpFOpvp+y/kWttq9Wn7NT2l8/5IOXDqyn3sMjRxb2x8u0PRc/c6PVjxj70WUbm0r89l/D+DHFjLdzmuaePFVM7SSM3aS4xeTZZiMR98een1Wl0JrkanQqLijMKlnxN/eCw7OXQw7OS5A1LPib+8EVOXQdnN8jDJiUQ94eWv0WaoTfI2K3qPgjEyvdIbQRPkPgbedlLo6dUqcFnyRlKhGnvqySN6n2cqZtZ3iJvwt1d8tPmVe2ugy4z3fNkWpqVvS3Uo7T6sseF4JDTj7tva4udq4+fDysugt7KlQ7i39eZU3F5Vrv237uRJKWRggCAIAgCA5t0o9F8eIAz02WOsA14MnA3CTk/gH+R0sQB+csVwuamldFURvikbva8WPiObTwI0PBAaaAIDNRUrpZGRsF3yPaxo5ueQ0D1IQH7SwuhbBDHCz2Yo2Rt8GNDR9EBtIAgCAIAgCAIAgCAIAgNWrw6KX9JGx3iBf13rTUt6VTvRTNtOvUp9yTRGy7KUrvcLf1Xu+hJCiS0q2f+OPeyXHVLmP+WfNIwO2Mpucg/aH5LW9Ht31+JtWsXPh8D3HsfSjeHnxef4WXsdItlxTfvMXq9y+a+Bt0+ztKzVsTSfxXd/qJW+Gn28OEF795Hnf3M1vm/du9CTYwDQCw5DQKYklwIjbe9npegIAgCAIAgCAIAgIHa7ZGlxKLq6llyL5JG2EsZPFjv4G4PEIDgO2HQ9X0d3wD7XCNbxgiVo/FHqT+yT5IDnb2FpIcCCN4IsR43QHaugvYB/WDEKpha1o/srXaFxOhlIO5oHs333vwBIHdkAQBAEAQBAEAQBAEAQBAEAQBAEAQBAEAQBAEAQBAEAQBAEB8QFY2h/vDPL6hAWcID6gCAID/2Q=="/>
          <p:cNvSpPr>
            <a:spLocks noChangeAspect="1" noChangeArrowheads="1"/>
          </p:cNvSpPr>
          <p:nvPr/>
        </p:nvSpPr>
        <p:spPr bwMode="auto">
          <a:xfrm>
            <a:off x="1190625"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ZA" sz="1050" dirty="0"/>
          </a:p>
        </p:txBody>
      </p:sp>
      <p:sp>
        <p:nvSpPr>
          <p:cNvPr id="323590" name="AutoShape 6" descr="data:image/jpeg;base64,/9j/4AAQSkZJRgABAQAAAQABAAD/2wCEAAkGBxISEhUUERQUFBQUFRYWFBcWFBcWFBQYFRgYFxUXFRoYHCggGBolHhcVIjIhJykrLi4uGh8zODMsNygtLisBCgoKDg0OGxAQGzQkICQsLC80LywsLCwsLCwvLCwsLCwsLCwsLCwsLCwsLCwsLCwsLCwsLCwsLCwsLCwsLCwsLP/AABEIANEA8gMBEQACEQEDEQH/xAAcAAEAAgMBAQEAAAAAAAAAAAAABQYDBAcCAQj/xABHEAABAwIDBAcFBAYJAwUAAAABAAIDBBEFEiEGMUFRBxMiYXGBkTJCUqGxFCNi0TNygpLB8AgVJDRDorLC4WNz8TVEo8PS/8QAGwEBAAIDAQEAAAAAAAAAAAAAAAQFAgMGAQf/xAA3EQACAQMBBQUHAwUBAAMAAAAAAQIDBBEFEiExQVETMmFxsSKBkaHB0fAGFOEVI0JS8TMWJGL/2gAMAwEAAhEDEQA/AO4oAgCAIAgCAIDzI8AEk2AFyToABvJXjaSyz1Jt4RSsX24sS2naCB7772P6oFtO8+iprjVknikvey+tdEco7VZ48ERLds6u98zCOWQW+Rv81C/qtxnO74E7+i22MLPxLRs7tWyoIjkHVynd8L7fDyPcVaWeoxrPYksS+RTXulzt1tx3x+aLJdWZVn1AVbavac07uqiAMlrlx1DL7tOLuPoqu+v+xexDj6Fvp2mq4XaTfs+pTW19XO+zZJ3u32Y530boAqVVrirLc234fwX7oWlCPtRil4/zk3o8brqVwEpefwygkO8HHX0KkK7ureXt595GlZWV1H+3jzX2L7guKsqYw9mnBzeLXcQfzV9bXEa8NqJzV1bTt6jhL/qJBSCOEAQBAEAQBAEAQBAEAQBAEAQBAEAQBAEAQFT23qnu6ulhBL5tXAfCDoPAkEnuaqrUqk5YoQ4v0LjSqUI7VxU4R9TcwPZeGBoL2iSTeXOFwD+AHQeO9brawpUY5e99WaLvUqteTSeI9F9TYxjBoKppHZDx7L22zNPfbeO5ZV7alcRxz6o1Wt3WtpZXDo+DOfHCqmCdrcjs4e0sIBLTY6EEaW/kqg/bVqVVLHM6h3lvWoSeVhreufA6uF1aOLPS9BQcd2XqZap7mhpY8g5y4WAsBYjfpbkqC60+tVruS4PmdHZ6nQo2yjLOVywTlAKSgb1ZeM51ebEuJ7w0Gw5BS4VLWyjsOW/nzfyK6t+5vpbaju5dPmSTJaeqYQC2RnEEajyOoPepUKtC6h7PtIiyhWtpZeYsrWF0T6GsDLkw1F2tPeAS0H8Q3d4Kr6NKVpcqPGMi1uK8L212v84ehdQrooggCAIAgCAIAgCAIAgCAIAgCAIAgCAIAgCAio6YNqJZ32FmNY0n3WgZnnuBLv8AKouxGNWVWXRL3cyU6jdGNGPVt+fBehWcVxWWreY4QerHAaZvxPPAdyoLm6r3tTs6Cez6+Zb0LajaQ26zWfTyNU4NURWe21269gnMPkLrXLS7ugu0jxXRm1ahbVXsS59eZO0m18Qjb12brNzg1t724jhryVnb6xSdJOp3vBECrpFV1H2fd8WehtpB8E37rP8A9rL+t0Oj+C+549Grr/KPxf2MjdsqbiJB4sH8Cs46xbPr8DF6RccsP3n2r2rg6txidmfbstLXDXmbjcN68ratRVNyg8voeU9Lr9olNYXUgqPAXSDPK4tLtbWu434uvu8FX22kTrLtK0sN/H3k2vqcaT2KUcpfD3HifDpaYiWJ1w3eQLED8Q4tWutYV7J9tSeUvzf4GdK8o3a7OosP84FnpZ2VkTHDR8ckbyPhcwgnyIzDzV1b1oXlJSXFNPyaKmrTnaVHHk015p/YmlYEIIAgCAIAgCAIAgCAIAgCAIAgCAIAgCAIDzI8NBLiABvJNgPFeOSSyz1Jt4RUscxUVJbBTm4J7btbWHLmBv8ARUF7c/u5K3ob0+L/ADkXFrbftk69ZYxwRJYbh4Y3LGPE8zzKuLa1hbwUYL+Str3E609qX/DdfRuG7VSDQVespRHUA27MoPk4b/XT1XF6/a9lPbjwe/38y9ta7qW+Hxj6G2IVy+2NsGBe9oxtmnHRtfUNblFmDO7Tf8IPnZdBoVu69VOXBb/t8zKtXdO3cs73uX1LZDR3F3E+C7soDxUUltRqOKPHMLc9xXWf2SoDx+hlOV44NJ/Lf4XCoJw/Y3KnHuS3PwZcxn+8obL78d68S4hXxTH1egIAgCAIAgCAIAgCAIAgCAIAgCAIAgIvG8bjpm3dq4+ywbz3nkO9Q7u8p269rj05kq1s6lzLEeHXkUysqZ6vtSnJENQ0eyB3D3j3lcje6nOtLDfuXA6GjSoWvswWZeP5wJnZXDrMzW7T/k0bvXf6LotHttil2suMvT+Sp1W5dSpsLgvUnMSxmlpGjr5Y4r7g5wDnc7DefIK7hSnPurJUOSXFn3Csdpam/wBnmjlI1Ia4Fw8W7x6L2dKcO8sBST4Mj9qaezM49xzX+h7XyKptZo9ravqiw0+eKuz/ALJr5fc9sYDrzXzGTwzbl8D6YwvNo82mYsAhzPlfzkI8mdkfO6+ifp2hsW231+hhfS7kOiz8T1tPthS0FhM5xe4XbGwZpCOZuQGjvJC6ejbzq90rZ1FHiQ+DdKFDO/I/rICdAZQ0MN93aa4hvnYd621LGrBZW/yMI1ot4LBjNCJGEaWcNDwB3g+Cq7qgq1JwfQmW9Z0aimvxFdwnaKaA5ZwXxg5Sd72EaWvxHcVz1pqs6Muyrb0t3ivuXlzp9Kstqlulx8GXWnqGvaHMIc0i4I3FdNCpGcVKLyjn5wlCTjJYaMqzMQgCAIAgCAIAgCAIAgCAIAgCAICD2kx5tO3K2xlcOyODR8Tu7u4quv7+NvHC73p5k+xsZXMsvur5+CKpSUTpHdbOS5ztbHjyJ/JcRd3kpSe/L6l5UrRpx7OluS6G/WwlwZGP8RwHkNT9Fr06i69wodSLCooZqPkvmSm0OLtoKN89gXABsTTuLjoweHE9wK+oW1DbkoLgc5UnucmcNmzzPdLUOdJI83cXH5dwHIaBdBHEFsx3FbKbbMtPHLA5tRAXxuaew8A5SRvbc6Hvb6hYtxqJwe89jJp5O07O4wMRoBIQA8hzJWjcHjR1u4ghw8QqC+t9napcmizt6uJKfRmXDX5omH8Db+NtV8crx2ZyXiWtaOKkl4mw4rXFZZr4mk7EhR4c+oIBLWF7Qfec89gebnAL61o9DNClTXNepFvp4qSfT6bjkWFYNVVzpJQ108ntyOJF+1utc6nQ2A3AWXUzq06KUeCKbEpttESySKUENINt9vab4jePNZU60Zb4sxalHijq3RNjLpoJKSU3dT26sneYnXyj9kj0LQq2/oqLU48/Um0J5WGSVbShs7wRpI29uGZujv4FfO/1DR7KsqkeZ0NrVcqC6xePdyNSmnko3Zo7uhJ7bL7u8cj3+q06ZqsqMsPg+K+xLqU4XkcT3S6/cutBWsmYHxm7T6g8QeRXbUa0KsFODOerUZ0ZOE1hmytprCAIAgCAIAgCAIAgCAIAgCAjMexZtNHmOrjoxvM/kOKh3l3G3p7XPkiVZ2sripsrhzZSsPp3SuM0vaLjcX4nn4clwd7dSnJ7974nRVpxpRVKnwROxMVVKRXSke6WHNUAfBH83m1/RpXUfpeltVJVOhouJ4oY/wBn6f8ASrdNNTrSQ+6XSSO/YDWt+Tnr6Rp0e9LyRQ3L3I4ftVibzIYmkhrbXsbZiRfXu13LTeVm57K4I9oU0o56nVK7bjDpMKpKSA3mLYWdXld9y6JoLy4kWNyCLi5Oa/NarSWKqM66zBkt0N1LhLVwe4WskHc7VrvUFv7qmajFYjI12z3YLlhYtHbk549HuC+KaklG5ml1L+s8yz4L0Rmq/Yf+q76FRKfeXmY0++vMq3SjJkwynjG6SWFrvAMc/wCrWr7Vo8F7PhEqr6WZS8WUfZ3pJZhUkscsLpWSMa9uQgODxmABv7pFtd4tuN9N1/LM0uhotl7LZy9uKuNU6o9kySue5o3WkcS5vhqotKbhNNG+cVJYZ2LoznLMUYB/iwyMPl2/9gVre76GfFEK27x0/H4rPid+O37zSD9Grhf1JT2rXa6MvbGXfj1Wfgac0S4OMibGRGUtS6ilzNuYXntt5d47/wDxyXR6TqTpT38Of3XiSqtKN5Tw++uD6+Be4JQ9oc03DhcEcQdy7iMlJKS4M5uUXF4fE9rI8CAjsexuCjhdPUvEcbeJ3k8GtG9zjyCApkGJ49XAS00dNQU51jFSHPqJG+65zWghgI4bxzIsUBiqsexzDmmWugp6ymbrI+lLmzRNG95a4AOAHADxIGqA6FQ1jJo2SxODo5Gtexw3Oa4XB9CgM6AIAgCAIAgMVRMGNc5xs1oJJ5Ab1hOahFylwRlCLnJRjxZzuondWTl7rhjdw5N4DxPFcPqN86snN+7wOqp0o2dHZXF+v5wJuGNc/ORAlI3ImLRJkeTM+Es+/lPJkdv83/K7b9K47GfXJoun/bh5v6FF6aICJaSX3bSxk9/YLf8Ad6L6Bp0t0o+RT3K4HJtsNlDFTtr+ujcJ5SzqQfvGWB1OuvsnS2l281Duo4qs20HmCK/s3Tl9QzTRpzHutu+dktYOVVeAryxBndOhphNTVPG5scbT4uc63+gqbqLWxFeZptuZd6Lc/ull/wBbl8X1hL95U8y/ny8l6H3EB91Jb4HfQqDR/wDReZ7S/wDSPmiv9LlKXYfFI3/BljefBzXM+rmr7ZpcsSS6opbtZy/E4NthRk5ZWi7bZXd2t2k92q3X9J5UzVbT3OLMmwWE0NQZxWyyxlkV4BG0kOfr7RDSABpobXvv0UOjCU5JJG+pJRjlnTuiqlMmJF9uzDC4k8nPs0D0L/3SrO/ezRx1ZEtlmWTqmPjsx8+tZb1ufkFx2vySspZ8C5su+3/+WakrF82iyVFmhUwBwIOoOhUinNxeUSYTcXlHzZWuMUhppDobmIn1LfPU+IPNdrol/tLspe77GGpUFUh+4h7y4LpSkCA5xgtEMYrn101n0VI8xUDN7JHtNpahw3OGYWb4DTTUDo6AqXSRtLHSUro/0lTUtdDTQgXdK+QZBp8ILhf03kICW2Rwo0lFT07rF0ULGOtuzAdu3de6Al0AQBAEAQBAVLbrEbNbA3e+zn+APZHmfoqPWbnZgqS5735F1o9unJ1pcFw8zSw2lyMA47z4rhq9XblklV6u3LJJxNUVshyYmxCOP2na8hqf+F7GhOfA8jRnU4I16bHo2yh3ayublfpu1u06b7Xd6rotDuHZTaqd2XyNlSwqSptc1vX1M+1uHxYlRvjic10gs+LXUSN3XvuBF2/tLvLG+pOanCWV+ciluLepFYmsHCKmnjkuyoZZ7CWkO0c1w0cL7wbjUdy6GpRhUW9ZKuMpQfss808MUIywt7TiBYXcXE6DvJvuHelOjCmtyweuUqj9o7v0dbOmipQJP00p6yX8JIADPID1JVPdVu1qZXBE6lDZiZ6B12kjcZJCPAyOsvkGqPN3UfiXFRYaXgvRGWobdrhzBHqFCg8STMYPEkzaNLHV0gjkF2TRAOHHVo3ciD8wvr1pVexCpHoiDcQxUlF9WcHxzCpaCYwzgltz1b7dmRvNvyuN4PkumpVIVo5XHmiqqU3FmjC/MRHAwue82a1rdSTyA3lZbCgsvcjDDbwde2LoocMpyJXB1TKQ6YM7RBHsx3GnZueOpJXL6lrNvGeHLhyW9lza6fVkty97Nisxx00jSyMlrL5RvOYi2Y27rjzXF6rf/vEoL2YouaVjGlBqUt79Oht09VI724iO8EfQ6rnJ0oR4SNNSnCPdlk9ytWuIiyIxanJbmbo9hzNI36aqwtKzpzTRNt6iT2ZcHuZbcDxATwsk4kWcOThofz819HtK/bUlP4+ZRXVB0KrgRvSJiBp8Mq5WnK4QPDTxDn9hpHfdwUkjmbYfDRTYfSw2DSyCPMALdtwzSHxLi4+aAnEBQNn8ObUY1X1UuV7qXqaanaQCYgYw97hyJLjY/ieOKAv6AIAgCAIAgPErw0EnQAEk8gN6xlJRWXyPUm3hczm0MpqKl0rt18wHIbmD+eS4HULl1JSm+fodbKCt7dU1+dSfiaqORWyZuRhaZGiRmXkW2zWaFVTsdvaD5a+oVnQJNOclwZFyUABuwlpG7/g7wp6g1vi8ExV8rE1lEbieFQVDr1sRLtB10Zyy24ZiNJP2hfvV/p/6hubb2KrzH0INxplGt7VLc+hZNldjaCmtNADK/wB2SR2dzeeUWAafK66Z6hK5hmLyvApnb9lLElvLNUTBjHOO5rST5C6j1JKEHJ8EZwi5ySXMgsNYWxMB35RfxOpXyS4ltVJS8SzrS2qkmupslaUajJs5J9zk4xucw+Ru35EL6ho1dVbSPhuNV6v7m1yaTM2MinMRFS1j4/he0ODiN1mneVYVbqNutuUsEenRlWezFZKayFguKSCOmjdoSxga94/E4akd25cxfaxcXfsptR+Zc21lQt98lmXyM0FAxu/U9+70VX2aS3kmdeUuG4k6cW3KFXSIk95usVVUxkjsxSheRM4mnK1b4s3xZj2Un6qokh92QZ2eI3geV/3V2egXWXsPn6r7o91KHaUI1ua3M1um59sGqu8wj/5411JRF5CA+oDn+FPNNtDVxO9mupoahnLNB905o5m2ZyA6AgCAIAgCAICB2zrOrpiBvkIZ5HV3yBHmq3Va3Z27X+24sdLo9pcJvgt/2KzgMNmZviPyGn5rgruWZY6FzeTzPHQm4goEivkbUYWpmiRlWKMTXljU6jUNkZGpJGrKnVN8ZHjq+a2SqLBltHqGlkjOandlPFp1Y7y/nyWihqdS1nmL3fnFGEqkKns1lnx5o9SV09RaJ8YY0EGU5vaA1AA5Gw5qwv8AXZVrdwSxnpn8RirejQ/uRll8iSXJNkYIekdVslY/PTvyueAHNtcG252ugtzVzp2p1bWLUXhEim6Uo7NVZS4eB8Zh59uZxlfzduHgFqrahUuJ5kz3t8ezTWyvmHx6qXTqpIyUtwZElSusBzNqKNV1asaZyM4UJ5kzUQeJ7VUMJIlqoGkb29Y0u/dbc/JT6GmXdXu038MHnaRXFlfm6S8Kvb7Tfwhmt/oVjHQL/jsfNfczVzTXM3Dikbupqqd7ZGB3tNNweYPI2uLHmtloqtpXxUWGsMs7bZr0p01waM3TlWR/1VJFmHWzvhELN75CJWOORo1OgPy5hd+nlZOZ4HRV6AgKB0pf2aShxIDSkqAyY8oKgdXITzsbW73IC/NcCLjUHcgPqAIAgCAICk9IE/aiZyDnHzIA+hXO63PfCHvOg0OnunPyQoY8rGjkB/yuKrSzJsyqy2pNm/GFHZGkbMa1M0yMixMT4Qsk2gY3RLfGtJcTJTPghWz9xuMtsyNbZRZz2jBvIcwE34jivFJpYPMnpYgID5Ze5B9IRNoGMxLeq7SMto2YIGq1sbaFbfNmmc2YMdrqekgfPO/q42C5O8kncGjiSdAFdT0ChVWIbmalVaKJR4BW40etrXSUeHnWKmYcs87eDpzwaeXoB7RudO0ehZrKWZdX9OhrnUcierdhaekhzYbQUck0ZBy1DS90jQDmayR5OR50sTccNL3FsazFHt/hsMBNZH9jmZ2ZKV8X3wd/02gfeRmxs8ac7ICgw4PW4hPLNg0MlFR1OR0hqGsiYXtvd8AGY2cDe7RvvrwEera0a0lKcctcDbTrTp52Hg6Xsh0fU1G4TSZqirIF5pn9a9ulrRktGUW0va9tLqQlg1N53lxQBAaWNYZHVQSwSi7JWFjuYuN47wbEd4CAqvRpjbix2H1RtWUP3TwQR1sTbNimbf2mluXXwPvBAXdAEAQBACgOdbXSZ6wt+EMZ8r/7lyOrzzcPwR1Olx2LTPXLJWNcnIiSNqNaWaZGwxa2amZo2XUm0tnXnjka5SwjdZE0LtKGn2tCO5ZfiRnNsw1FlSap2Kzso2wyay5s3BAEAQBAEAQBAY6isbE0vebNHIEnuAABJPcBdTbOdXbUYHihtvCKTNO3F8Vgp5GSNpqON1VJHKws66TMI4rtdqWC99d93Ar6HpMJqk5TabfR5I9zTdOez6bzqitiOEBWm7EUjqp9XUNNTO49gzdtkLR7DIWey0DfexNyTfVAWVAEAQBAEBReknBpG5MTox/a6IFzgB/eKffLC7noXEedtSCALRs5jUVbTRVEJuyVuYA72nc5ru9pBB8EBJIAgCAIDmmLm9c//uj5WXE6m329Q6613WS8ibjXNMr2bMa1s1M2GFa2amY8RxWKmjMszsrBx3kngAOJKn6f2kqmxTWX+cTyFGVWWzBZZBYftfU1Jd9noyY2uyudJO2N4OhsWWJBsR+avLhxoxSq1cN9FklVbClRS7SpvfRZXxLBR1LpGhzmOjdxY61wfFpII7wVzl3nb720uqIbiovCeTMogCAIAgCAIAgCAEL1MHLdptozT43BJRMNRN1Rp54WamVty8tbb3mWvfuA4FfQv01CpC1xNbm8owubdwpxqN97lzx1OvYLisVVCyeB2aOQXB4jgWuHBwNwRwIK6Mgm8gCAIAgCAIAgPhCA5zsJGcOxKsw06QyD7ZRjgGuOWWMeBsAPwE8UB0dAEAQBAc1xptq5/wD3Gn1DT/FcVqqxXqfnI62zebJeT+pNMXMsgM2GFa2amZ2FYM1s1K7DGzSwukAcyHM8NO4yGwY488oz27z3KTRuXRpTjHjLdnwMoVZQjJR57vcVLadlRTYjFNS6mpblcwmzJXxj2DwDiMuU8/Eq+0unC+tnQnxi93VZ3ljbSpVbWUK3+PPmk/p1LRgWPxVQIbdkrdJIX9mWM8btOpHeqS+06rayxJbuvIr61vOk9+9cmuDJe6gYNAXgCAL0BAF4AvQEwwVDaHH3SiWKjdYRNc6qqBqyBjQSWsPvSG1gBx8y3p9I0aU/7tZYS5P6/Yn0KEYbM6q3vux6+L6JEd0FYA1zJMRk1kmc6KG+pZGw2cf1nOBv3N7yu7pwUI4RU3txKvWlN+7yLjjGD1EDn1GGZOsec89M85Yak6Xe0j9FPYWzbnaZhpcZkUz7NbVsqnOhkilpqpjcz4Jm2dlvlL43bpGXIGYcxoLhAWJAEAQBAEAQBAUDpFtBXYTWbstUaV/e2qYWgnuGVxQF/QBAEAKA5ztcMtY4/qO9AB/Bchq8f/sy8UvQ6rS3tWmPMlYyuVkiIzOwrUzUzOwrBmtmVpWDMGQO3VE6Skc+PSWAtnjI3h0ept32v52Vro1x2Nyuj3fb5kqxqKNbZlwlmL8mbAwqlxenhqgTFPlFpYjlkjeNHMPMA3Fjw3EXX0edKnXh7SIquK1jVlR4pPg+BFVE2LUJtLEK6EbpIhllA/E0X+h8Vzd5+nKcnmnu8t6+BMg7K57suzl0fD4mXDdv6GXRz3Qu4iRtgD+s249SFz9XQ7mL3Yf50PammXEFmK2l4PJZaOrhlF45Y3g7i17XfQryGkzziW4r5xnB4lFr3G8KbvUyGhRfGZp7U+PgA3uA8Stj0CCXfPVUb5EZW4vSxfpKiFvcZG39AblRZ6JL/F5JFOlWqd2DfuKxXdIlPmyUrJamQ6NDWloceQuMx8mlZUf0/WlL2ml82WENLq42qrUF4v8AF8zLS4FiVeb1jvslPxhjP3sg5OIJsPE/srprHQqNDEmsvq+P8Gqpd2lssUFty/2fBe4zbc0kUcNNhtM0RiolFw3S0UdnSOPM3sbnfYqdf1o21u30/PU16dOc6s7qo87K59XuRX9jdoXYZPWUj2Ofh1NO20wFzSmou8NkA1dFe4LuBsTo4W2afXdxbQqyW9oqJ95nXoZWvaHMIc1wBaQQWuB3EEbwppgerID6gCAIAgCAIAgKL01U5dhM7m+1C6GVh4tLZGi477FyAu8MmZocOIB9RdAe0AQBAUXb+ntJG/4mFv7pv/uXN63TxOM+qwdHolTMJQ6PPxPVDJmY09w/5XG1o4m0KscSaNxhWhmhozNKwZrZlaVizBo9+Oq8TaeUYnFMQxiqwKsk+z9qHOC+J9yySN2rDzDgDlzDlrcCy+maTeKvRUuvrzJupUv3FvG6jxW6X3/Op1bYzpJoMRs1j+qnP+DKQ15P/TO6TcTprbeArc58n8V2dpKn+8QRyG1sxbZ4Hc4WcPVYSpxlxRIo3Vaj/wCcmiqV/RPQvN43TRdweHD/ADgn5rVK1g+BZU9euo7pYl7jRPRKPdrJQOA6vcPJ4Wv9nHqbv6/LnSR4b0PRk3fVSO52jaD6lx+i9VolzPf/AJDUxuppEzhvRdh8dusbJMRrd7yB6My6dxutkbaCItXW7ufBpeS+5asPwmCAWgijjH4GBt/EgXK3KKXArKlapVeZyb82Za2rjhYZJXsjY0Xc57g1o8SdF6aznmA1IrsQqKwHNFEBBTm2hG9zhfXv/bXGfqW6ylSXP0X8nQVYdhawo85e0/oetl3iHGa+mkALK2GKpjBAIOQGKVpvvvc6cmq50CsqljHH+OUUdVYmea6iqsDcZqJjqjDS4umpQbyUtzd8lPfezeS3x73NujWXzBMZgq4WzU0jZI3jQjhzDhva4cQdQgN9AEAQBAEAQBAVfpP/APSa3/sPQE5gwP2eHN7XVR38cougNxAEAQEFtlR9ZTOI3xnOPAaO+RJ8lW6pR7Sg2uMd/wByx0ut2dwk+D3fYq+BTXZl+E/I6/muCuo4ltdS5u4YntdSWaVDZDZmaVgzW0ZWlYMwaMgKxwYFE6VsD62ETtFzGC2QcTG7cf2SfRxPBdFoN52dR0nz4ef8lnplWLcqFTuy9f5OA11MYnlvm08xwXfU5qcclHe2sras6b93ii77LdLuI0YDHvFTEPdmuXgcmyDteuYDksyIdSwDpvw6YAVLZKV+l8zesjueAcwX8y0IC40e22Gy6MraYk7gZmNd6OIKAyV212Hw/paumb3GZmbyANygKviXTNhEQOSWScj3Y4n6+BkDW277oChY909VD7to6dkQ4PlcZH25hos1p8cwQHPavHKzEJmmrnkmynNZzuw22/KwWa2+7QBa6s9iOSdp1s7i4jHlxfkj9FbIYZ9mpIoz7Vs7+eZ/aI8rgeS+X6lcdtcykuHBe4n3lbtq0pcuXkVzpEmfBV4dVU7HSVEUsoEbRd0sIjLp2jmQ0Ot+sd66P9KzlmpDlhP3lZcpbmdSw2ujniZLC4PjkaHMcOIO7/wuxIpUZdhfs9Y2swyQU5e9v2uA3+zzx5u2Q0exIAXEW0vyubgXYID6gCAIAgCAICkdMUhOHOgYfvKuaCmjHN0kjTb0a5AQ2EYjNg+IxYdUSSTUdX/cpZDd8T726lzveFy0d2ZnM2A6ggCAIDxKwOBBFwQQfA715KKksPmeptPK5HM42GnqHRu3A5fEHVp+nquBv7dwlKD5HXuSuLdVF0/6TzCqRlczK0rBowZkaVi0YNGRrliYtCVgc0tcAWuBBB3EHQgr2EnCSkuKPE2t6OCbd7LGCZ0fD2oXc2nge8bj68V9C0y/Vakp/HzLyrRhqVsmt04/nzKFUUr2Wztc24uMwIuOYvvHeFep5WTj5wcJOMlhoksEw1surzoDbLz8e5Rrmu6awi+0XSqd23Oq9yeME07BID7noSP4qD+7q9TqZfp6xl/h839zy7AoD7pHg4/xXqvKq5mE/wBOWMlhRa97+pBYxhXU2IN2u0BO8HkVPt6/arxOS1bSZWMk08xfxyME2eq6x2WlgkmN7EsaS1v6zvZb5kKQUxc+j7ZlxrGxSWJa8ulykOaGxHcCNHAusLjQ30VFrF52dGTXkvP+DqLWh+ys5VJd6fyX5vO9kr52ViRTtu5TTzUNfYmOjnImtrliqAI3vsN9rD1XVfpevGFWVJ/5JY92d3zI9zF4TLM+B9KTVUDftFNN97LTxltzn1M9ISbFx3mO4Dt4IdfN25CJzBsap6tmenkbIAcrgNHxu4tkYe0xw+FwBQEggCAIAgCAIDxPM1jS55DWtBc5xIDWgakkncEBz7B5f64xBlY0H7BQ520xcC37TUO7L5gDvY0aAnj5gARX9IB2VmHvb+lbVXj57gTbzDEB1lAEAQBAU7bzDfZnaN3Zf/tP1HmFQ6zbN4rRXDcy90a5w3Rlz3r6o0cMq+sbr7Q0P5ri69PYl4Eq4pbEvAkGlRmiM0ZGuWLRg0ewVjgxwewV4Y4IbazAW1sOTRsje1E48DxB/Cdx8jwU/Tr12tTPGL4ok2ly7ee1y5nP9ntoZKB7qasi62nvaSGRrXZL73Rh2hve9tx+a721uotKUXmLLS+06lfQ7Wl3uvXzL7R7IYLXsMtLGxl9HGAmItPJ0fstPi1T3GnWXU5ynVutNqNcPPgzQq+iXX7mqNuUkYJ/ea4fRRZWEeTLuj+qqkVipBPy3Hyl6JdfvarTkyKx9XOP0XisFzZnU/Vk2vZp/F/wS0HRlhkVpKgOmEdzed46pvMlrQ1pH6wKl06UKS3HP3uoXF9Jdpy4JFZ2429i6v7Jh1mRjsvkYMjbDeyIACw5u5bt91HrXGVswLjS9GaarXC8l9yQ6OsDNPAZJG5ZJrGx3tYPZB5E6n05LhtZu1WqKnB5UfU91K4VWpsxe6PqWwlUpXpGCqhZI1zHtDmOBa5rhcOB0II5LdTqSpyU4vDXMbOVhlOpcRnwE2yvqcLc69h2pqIk3IF/bi8fUH2u+0nWI3SUKm6fyfivqiBXoOG9cC0PwajxICuw+oME7hpU0+hdYezURnSS2l2vF9BuV4RiwbPNrGxltc6F8jXENkiDmtkZYWc5p9h981wCRpogJVAEAQGjiuL09KzPUzRwt5yPDb9wvvPcEBUD0nRT3bhtLVV7tQHMiMUAPAPkkAy+iAwDZjEcSIOLytgprg/YqZx7fEColB7VuIaSDvBCAv1LTMiY2ONrWMYA1jWgNa0DcABuCA4xtXU/1vtBS0kPbhoXZpXCxbdrmvn15XbHH+tdAdtQBAEAQGKpga9rmOF2uBBHcVhOCnFxfBmUZOElJcUc1qad9HOWu1HA/G07iO/+IXEX1m6UnTfuOup1Y3lHaXH0ZNxvBAI1B1VDKOHhkBxaeGZQVgzDB7BWODFoyBy8wYNH268PCG2l2cirGWf2ZAOxIB2m9x+Jvd9FPsb+pay3b4vivzmSbW6nbyzHh0OYV2F1mHSZwXxkaNljJykcsw8uyV19pfUqyzTlv6cGX8K1veQ2Xh+D4kvRdJ+IxtALo5bcZI9T45C1WCuaiIlTQbWTysryf3X1M8nSxiBFg2nb3iN9x+88j5L391MwX6ftk97fx/greJ45WVzg2WSSYk9lgHZv3MYAL99rrRVrPGZvcWFG0trVbUEl4v7lz2Q2H6tzZqqxeNWR7w08C87i4choO/hzOo6upJ06Px6+RWXupdpmFPhzfX+C9krnSoweSV7g9SPBK9M0jG4/zzWcdzye4KdiOzb6V7qrCpRSTaGSP/204HuvZqGnlYceBN11Gm67Ug1Tr+0uvP8AkjTstt/2+JL7O9LMJcIMUjNDUWBu4EwSA7nMdrlabHfcfiK6+E4zipR4MrZwcJOMuKOhUlfFK0PikZIw6hzHtc0g7rEGyzMSD2j26w+hB6+oZnA0jYQ+U8uw3UeJsO9AUrG9oMWqYTU5XYZh7XsDzlzVzonODXy2I7DQCHaWNhcFwQFnwXo9w1pbM5hrJHNaRPUyGoc8b2uGbsd4ICAuDGAAAAADcALAeAQH0myA430pdLjI2vpcOfnkN2yTtsWRjcWxH3n/AItw4XO4DR/ozMF682FwKYA21APX3HnYegQHc0AQBAEAQETtDgwqY7aB7bljuR4g9xUK9s1cwxzXAmWV27apnk+JR6OodC8xSgixtr7p/JcPd2slJprDR0lSEa8VUp8/n/JNtcqtorzICscGJ6BXhieg5eDB6Dl4YtB1iLEXB4c16sp5R4V+t2Xw+Q9qJrXfhLovkCAVZU9Ru4LdLPnvJlO7uYr2ZfU1xsRh490nxld/Arb/AFa8f/DP+oXT3Z+RLYZTU8PZpo2j4i0f6nHU/NQ61WtV9qrL88iPVdWftVX+eRJXUPBpweS5enuDySvTLB5Ll6epGJ7wBc7gs4pt4Rmk3uRr4XQmskubiCM68M55fzuHeV0mk6Z2stqXBcft9zO5rq0p4XffyNPpf6P/AOsKdstM1oqqcWYNB1sQuTFfgQdW30vcaZrjs0klhHONtvLPzRIxzSWuBaQbOabggg6gjmCvTw39ncaloqhlRDkL4zcB7A9p5gg/UWI4EID9NbHba0eNU74iA2R0bmz07jrlcMriw++zXeNRcXtogKXiNDjeAteaFzavD2BzwJQHGnbvOYBzX2Gpu05d5ICAg39Pldl0pqYO5nrCPTP/ABQFP2p6RcRrwWzTZYjviiHVxnudY5njucSgKmgO8/0aaa0VbJ8UkLP3GvP/ANiA7SgCAIAgCAICE2iwFtQ24s2Vo7LuB/C7u7+Crr6wjcRyt0vXzJ9jfStpYe+L5dPFFNpqp8DjFMCMumu9v5hcXd2coyaaw0dBUpwrx7WlvyTLHgi4NwqxrDwyC1jcz2HLHBjg9ArzB40egV4eYGZBgOAOhAPivU2uAWVwMP2WP4G+iz7WfUy7SfUytsNwA8Fg23xMXl8RdeYGD4SvcHqR5Ll7g9SMUsoaLuNgOazjByeEZRi5PCMNBQyVjtLsgB7TuL7cG/zp8l0OmaTKq9p8Ov0RnXrwtF1n06eZdqWnbG0MYA1rRYALs6dONOKjFYSOenOU5OUnlszLMwOR9MPRl9qDqyib/aALyxgfpwPeb/1AOHveO8D89ObY2PBAZ6CtkgkbLC90cjDdjmmzmnuQH6D6OelKHEGfZMQyRzvaYw72YqgOGW34JCDbLuPDflAHBMfwt1LUzU7/AGoZHMvuuGmwd4EWPmgI9AEB+j/6O1Llw2R5/wASpeR4NZG36hyA6mgCAIAgCAIAgI3GcGjqW2eLOHsvHtN/MdyiXVnTuI4lx6km1u6lvLMfgUiroaijPaGaO/tDVh8fhP8AOq5O+0ydLvrd1R0VK4oXi3bpfnxNqlxFj+NjyP8ADmqSdvKJrqUJw4m4CtBoPV15g8wMyYGD7mXmDzAzJgYGZe4PcHnMmD3B8JXuAaNTiTWnK3tu3AN5qTStZzZIhQbW1LcurN/DNm5JiJKo2bvEQ0P7Xw/XwXU2Gi4W1V3Lpz95EuNRhSWxb8f9vsW+KMNADQAALAAWAHculjFRWIrCKOUnJ5fE9rI8CAIDkfSv0Uiqz1dC0NqNXSxCwbOeLm8GyfJ3cd4H57ljc1xa4FrmkhwIsWkaEEHcQeCA8oDaxHEZah4fM4vfla0vPtODBlbmO9xAAFzrYBAaqAID9WdDNEYsHpQd7w+Q+EkjnN/y5UBdkAQBAEAQBAEAQHl7AQQQCDvBFwfFeNJrDPU2nlFaxXY+J/ahPVu5b2Hy3t8vRVNzpFOpvp+y/kWttq9Wn7NT2l8/5IOXDqyn3sMjRxb2x8u0PRc/c6PVjxj70WUbm0r89l/D+DHFjLdzmuaePFVM7SSM3aS4xeTZZiMR98een1Wl0JrkanQqLijMKlnxN/eCw7OXQw7OS5A1LPib+8EVOXQdnN8jDJiUQ94eWv0WaoTfI2K3qPgjEyvdIbQRPkPgbedlLo6dUqcFnyRlKhGnvqySN6n2cqZtZ3iJvwt1d8tPmVe2ugy4z3fNkWpqVvS3Uo7T6sseF4JDTj7tva4udq4+fDysugt7KlQ7i39eZU3F5Vrv237uRJKWRggCAIAgCA5t0o9F8eIAz02WOsA14MnA3CTk/gH+R0sQB+csVwuamldFURvikbva8WPiObTwI0PBAaaAIDNRUrpZGRsF3yPaxo5ueQ0D1IQH7SwuhbBDHCz2Yo2Rt8GNDR9EBtIAgCAIAgCAIAgCAIAgNWrw6KX9JGx3iBf13rTUt6VTvRTNtOvUp9yTRGy7KUrvcLf1Xu+hJCiS0q2f+OPeyXHVLmP+WfNIwO2Mpucg/aH5LW9Ht31+JtWsXPh8D3HsfSjeHnxef4WXsdItlxTfvMXq9y+a+Bt0+ztKzVsTSfxXd/qJW+Gn28OEF795Hnf3M1vm/du9CTYwDQCw5DQKYklwIjbe9npegIAgCAIAgCAIAgIHa7ZGlxKLq6llyL5JG2EsZPFjv4G4PEIDgO2HQ9X0d3wD7XCNbxgiVo/FHqT+yT5IDnb2FpIcCCN4IsR43QHaugvYB/WDEKpha1o/srXaFxOhlIO5oHs333vwBIHdkAQBAEAQBAEAQBAEAQBAEAQBAEAQBAEAQBAEAQBAEAQBAEB8QFY2h/vDPL6hAWcID6gCAID/2Q=="/>
          <p:cNvSpPr>
            <a:spLocks noChangeAspect="1" noChangeArrowheads="1"/>
          </p:cNvSpPr>
          <p:nvPr/>
        </p:nvSpPr>
        <p:spPr bwMode="auto">
          <a:xfrm>
            <a:off x="1190625"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ZA" sz="1050" dirty="0"/>
          </a:p>
        </p:txBody>
      </p:sp>
      <p:sp>
        <p:nvSpPr>
          <p:cNvPr id="2" name="Oval 1"/>
          <p:cNvSpPr/>
          <p:nvPr/>
        </p:nvSpPr>
        <p:spPr>
          <a:xfrm>
            <a:off x="5579556" y="3174765"/>
            <a:ext cx="1310131" cy="863081"/>
          </a:xfrm>
          <a:prstGeom prst="ellipse">
            <a:avLst/>
          </a:prstGeom>
          <a:solidFill>
            <a:srgbClr val="009999"/>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050" dirty="0"/>
              <a:t>Be valuable to the business</a:t>
            </a:r>
          </a:p>
        </p:txBody>
      </p:sp>
      <p:sp>
        <p:nvSpPr>
          <p:cNvPr id="5" name="Speech Bubble: Oval 4">
            <a:extLst>
              <a:ext uri="{FF2B5EF4-FFF2-40B4-BE49-F238E27FC236}">
                <a16:creationId xmlns:a16="http://schemas.microsoft.com/office/drawing/2014/main" id="{9B8FC17B-C75B-455B-AFA9-87FF9C48E38F}"/>
              </a:ext>
            </a:extLst>
          </p:cNvPr>
          <p:cNvSpPr/>
          <p:nvPr/>
        </p:nvSpPr>
        <p:spPr>
          <a:xfrm>
            <a:off x="1865780" y="789444"/>
            <a:ext cx="2037029" cy="1537861"/>
          </a:xfrm>
          <a:prstGeom prst="wedgeEllipseCallout">
            <a:avLst>
              <a:gd name="adj1" fmla="val 82723"/>
              <a:gd name="adj2" fmla="val 52492"/>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Think about and understand everything that happens in the business</a:t>
            </a:r>
          </a:p>
        </p:txBody>
      </p:sp>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BD79E5-D245-A10A-519C-3875F4E522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dirty="0"/>
          </a:p>
        </p:txBody>
      </p:sp>
      <p:sp>
        <p:nvSpPr>
          <p:cNvPr id="4" name="TextBox 3">
            <a:extLst>
              <a:ext uri="{FF2B5EF4-FFF2-40B4-BE49-F238E27FC236}">
                <a16:creationId xmlns:a16="http://schemas.microsoft.com/office/drawing/2014/main" id="{B54987F8-5F5B-11C2-2530-E3DD378C932A}"/>
              </a:ext>
            </a:extLst>
          </p:cNvPr>
          <p:cNvSpPr txBox="1"/>
          <p:nvPr/>
        </p:nvSpPr>
        <p:spPr>
          <a:xfrm>
            <a:off x="1839432" y="1291378"/>
            <a:ext cx="1452642" cy="830997"/>
          </a:xfrm>
          <a:prstGeom prst="rect">
            <a:avLst/>
          </a:prstGeom>
          <a:noFill/>
        </p:spPr>
        <p:txBody>
          <a:bodyPr wrap="none" rtlCol="0">
            <a:spAutoFit/>
          </a:bodyPr>
          <a:lstStyle/>
          <a:p>
            <a:r>
              <a:rPr lang="en-ZA" sz="2400" dirty="0">
                <a:latin typeface="Oswald" panose="00000500000000000000" pitchFamily="2" charset="0"/>
              </a:rPr>
              <a:t>R + 4C’s </a:t>
            </a:r>
          </a:p>
          <a:p>
            <a:r>
              <a:rPr lang="en-ZA" sz="2400" dirty="0">
                <a:latin typeface="Oswald" panose="00000500000000000000" pitchFamily="2" charset="0"/>
              </a:rPr>
              <a:t>Admin Rule</a:t>
            </a:r>
          </a:p>
        </p:txBody>
      </p:sp>
      <p:graphicFrame>
        <p:nvGraphicFramePr>
          <p:cNvPr id="5" name="Object 4">
            <a:extLst>
              <a:ext uri="{FF2B5EF4-FFF2-40B4-BE49-F238E27FC236}">
                <a16:creationId xmlns:a16="http://schemas.microsoft.com/office/drawing/2014/main" id="{283DE30C-560E-DE44-1CA7-110860353408}"/>
              </a:ext>
            </a:extLst>
          </p:cNvPr>
          <p:cNvGraphicFramePr>
            <a:graphicFrameLocks noChangeAspect="1"/>
          </p:cNvGraphicFramePr>
          <p:nvPr>
            <p:extLst>
              <p:ext uri="{D42A27DB-BD31-4B8C-83A1-F6EECF244321}">
                <p14:modId xmlns:p14="http://schemas.microsoft.com/office/powerpoint/2010/main" val="1990423888"/>
              </p:ext>
            </p:extLst>
          </p:nvPr>
        </p:nvGraphicFramePr>
        <p:xfrm>
          <a:off x="3907049" y="451882"/>
          <a:ext cx="2871787" cy="4064000"/>
        </p:xfrm>
        <a:graphic>
          <a:graphicData uri="http://schemas.openxmlformats.org/presentationml/2006/ole">
            <mc:AlternateContent xmlns:mc="http://schemas.openxmlformats.org/markup-compatibility/2006">
              <mc:Choice xmlns:v="urn:schemas-microsoft-com:vml" Requires="v">
                <p:oleObj name="Acrobat Document" r:id="rId3" imgW="5667037" imgH="8019809" progId="AcroExch.Document.DC">
                  <p:embed/>
                </p:oleObj>
              </mc:Choice>
              <mc:Fallback>
                <p:oleObj name="Acrobat Document" r:id="rId3" imgW="5667037" imgH="8019809" progId="AcroExch.Document.DC">
                  <p:embed/>
                  <p:pic>
                    <p:nvPicPr>
                      <p:cNvPr id="0" name=""/>
                      <p:cNvPicPr/>
                      <p:nvPr/>
                    </p:nvPicPr>
                    <p:blipFill>
                      <a:blip r:embed="rId4"/>
                      <a:stretch>
                        <a:fillRect/>
                      </a:stretch>
                    </p:blipFill>
                    <p:spPr>
                      <a:xfrm>
                        <a:off x="3907049" y="451882"/>
                        <a:ext cx="2871787" cy="4064000"/>
                      </a:xfrm>
                      <a:prstGeom prst="rect">
                        <a:avLst/>
                      </a:prstGeom>
                    </p:spPr>
                  </p:pic>
                </p:oleObj>
              </mc:Fallback>
            </mc:AlternateContent>
          </a:graphicData>
        </a:graphic>
      </p:graphicFrame>
      <p:sp>
        <p:nvSpPr>
          <p:cNvPr id="6" name="Flowchart: Connector 5">
            <a:extLst>
              <a:ext uri="{FF2B5EF4-FFF2-40B4-BE49-F238E27FC236}">
                <a16:creationId xmlns:a16="http://schemas.microsoft.com/office/drawing/2014/main" id="{67CD4E41-B678-532B-1E22-C38AB258AE24}"/>
              </a:ext>
            </a:extLst>
          </p:cNvPr>
          <p:cNvSpPr/>
          <p:nvPr/>
        </p:nvSpPr>
        <p:spPr>
          <a:xfrm rot="20926106">
            <a:off x="1562029" y="2300125"/>
            <a:ext cx="2007449" cy="1853748"/>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ZA" sz="2800" dirty="0"/>
              <a:t>Activity</a:t>
            </a:r>
          </a:p>
        </p:txBody>
      </p:sp>
    </p:spTree>
    <p:extLst>
      <p:ext uri="{BB962C8B-B14F-4D97-AF65-F5344CB8AC3E}">
        <p14:creationId xmlns:p14="http://schemas.microsoft.com/office/powerpoint/2010/main" val="422298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BD79E5-D245-A10A-519C-3875F4E522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dirty="0"/>
          </a:p>
        </p:txBody>
      </p:sp>
      <p:sp>
        <p:nvSpPr>
          <p:cNvPr id="4" name="TextBox 3">
            <a:extLst>
              <a:ext uri="{FF2B5EF4-FFF2-40B4-BE49-F238E27FC236}">
                <a16:creationId xmlns:a16="http://schemas.microsoft.com/office/drawing/2014/main" id="{B54987F8-5F5B-11C2-2530-E3DD378C932A}"/>
              </a:ext>
            </a:extLst>
          </p:cNvPr>
          <p:cNvSpPr txBox="1"/>
          <p:nvPr/>
        </p:nvSpPr>
        <p:spPr>
          <a:xfrm>
            <a:off x="1839432" y="1291378"/>
            <a:ext cx="2016899" cy="461665"/>
          </a:xfrm>
          <a:prstGeom prst="rect">
            <a:avLst/>
          </a:prstGeom>
          <a:noFill/>
        </p:spPr>
        <p:txBody>
          <a:bodyPr wrap="none" rtlCol="0">
            <a:spAutoFit/>
          </a:bodyPr>
          <a:lstStyle/>
          <a:p>
            <a:r>
              <a:rPr lang="en-ZA" sz="2400" dirty="0">
                <a:latin typeface="Oswald" panose="00000500000000000000" pitchFamily="2" charset="0"/>
              </a:rPr>
              <a:t>Critical Thinking</a:t>
            </a:r>
          </a:p>
        </p:txBody>
      </p:sp>
      <p:sp>
        <p:nvSpPr>
          <p:cNvPr id="6" name="Flowchart: Connector 5">
            <a:extLst>
              <a:ext uri="{FF2B5EF4-FFF2-40B4-BE49-F238E27FC236}">
                <a16:creationId xmlns:a16="http://schemas.microsoft.com/office/drawing/2014/main" id="{67CD4E41-B678-532B-1E22-C38AB258AE24}"/>
              </a:ext>
            </a:extLst>
          </p:cNvPr>
          <p:cNvSpPr/>
          <p:nvPr/>
        </p:nvSpPr>
        <p:spPr>
          <a:xfrm rot="20926106">
            <a:off x="1562029" y="2300125"/>
            <a:ext cx="2007449" cy="1853748"/>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ZA" sz="2800" dirty="0"/>
              <a:t>Activity</a:t>
            </a:r>
          </a:p>
        </p:txBody>
      </p:sp>
      <p:graphicFrame>
        <p:nvGraphicFramePr>
          <p:cNvPr id="2" name="Object 1">
            <a:extLst>
              <a:ext uri="{FF2B5EF4-FFF2-40B4-BE49-F238E27FC236}">
                <a16:creationId xmlns:a16="http://schemas.microsoft.com/office/drawing/2014/main" id="{4D954A73-A36F-2F0A-45B0-ECBBC83EEB42}"/>
              </a:ext>
            </a:extLst>
          </p:cNvPr>
          <p:cNvGraphicFramePr>
            <a:graphicFrameLocks noChangeAspect="1"/>
          </p:cNvGraphicFramePr>
          <p:nvPr>
            <p:extLst>
              <p:ext uri="{D42A27DB-BD31-4B8C-83A1-F6EECF244321}">
                <p14:modId xmlns:p14="http://schemas.microsoft.com/office/powerpoint/2010/main" val="3535344678"/>
              </p:ext>
            </p:extLst>
          </p:nvPr>
        </p:nvGraphicFramePr>
        <p:xfrm>
          <a:off x="4070976" y="459925"/>
          <a:ext cx="2871787" cy="4064000"/>
        </p:xfrm>
        <a:graphic>
          <a:graphicData uri="http://schemas.openxmlformats.org/presentationml/2006/ole">
            <mc:AlternateContent xmlns:mc="http://schemas.openxmlformats.org/markup-compatibility/2006">
              <mc:Choice xmlns:v="urn:schemas-microsoft-com:vml" Requires="v">
                <p:oleObj name="Acrobat Document" r:id="rId3" imgW="5667037" imgH="8019809" progId="AcroExch.Document.DC">
                  <p:embed/>
                </p:oleObj>
              </mc:Choice>
              <mc:Fallback>
                <p:oleObj name="Acrobat Document" r:id="rId3" imgW="5667037" imgH="8019809" progId="AcroExch.Document.DC">
                  <p:embed/>
                  <p:pic>
                    <p:nvPicPr>
                      <p:cNvPr id="0" name=""/>
                      <p:cNvPicPr/>
                      <p:nvPr/>
                    </p:nvPicPr>
                    <p:blipFill>
                      <a:blip r:embed="rId4"/>
                      <a:stretch>
                        <a:fillRect/>
                      </a:stretch>
                    </p:blipFill>
                    <p:spPr>
                      <a:xfrm>
                        <a:off x="4070976" y="459925"/>
                        <a:ext cx="2871787" cy="4064000"/>
                      </a:xfrm>
                      <a:prstGeom prst="rect">
                        <a:avLst/>
                      </a:prstGeom>
                    </p:spPr>
                  </p:pic>
                </p:oleObj>
              </mc:Fallback>
            </mc:AlternateContent>
          </a:graphicData>
        </a:graphic>
      </p:graphicFrame>
    </p:spTree>
    <p:extLst>
      <p:ext uri="{BB962C8B-B14F-4D97-AF65-F5344CB8AC3E}">
        <p14:creationId xmlns:p14="http://schemas.microsoft.com/office/powerpoint/2010/main" val="1651999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A76E3-3F33-0811-4E85-8347195DB76B}"/>
              </a:ext>
            </a:extLst>
          </p:cNvPr>
          <p:cNvSpPr txBox="1"/>
          <p:nvPr/>
        </p:nvSpPr>
        <p:spPr>
          <a:xfrm>
            <a:off x="1807534" y="1002500"/>
            <a:ext cx="3262432" cy="461665"/>
          </a:xfrm>
          <a:prstGeom prst="rect">
            <a:avLst/>
          </a:prstGeom>
          <a:noFill/>
        </p:spPr>
        <p:txBody>
          <a:bodyPr wrap="none" rtlCol="0">
            <a:spAutoFit/>
          </a:bodyPr>
          <a:lstStyle/>
          <a:p>
            <a:r>
              <a:rPr lang="en-ZA" sz="2400" dirty="0">
                <a:latin typeface="Oswald" panose="00000500000000000000" pitchFamily="2" charset="0"/>
              </a:rPr>
              <a:t>Control Tools – the purpose</a:t>
            </a:r>
          </a:p>
        </p:txBody>
      </p:sp>
      <p:graphicFrame>
        <p:nvGraphicFramePr>
          <p:cNvPr id="2" name="Table 2">
            <a:extLst>
              <a:ext uri="{FF2B5EF4-FFF2-40B4-BE49-F238E27FC236}">
                <a16:creationId xmlns:a16="http://schemas.microsoft.com/office/drawing/2014/main" id="{5CE7E62D-DE62-DF0B-7AC1-1143A0248824}"/>
              </a:ext>
            </a:extLst>
          </p:cNvPr>
          <p:cNvGraphicFramePr>
            <a:graphicFrameLocks noGrp="1"/>
          </p:cNvGraphicFramePr>
          <p:nvPr>
            <p:extLst>
              <p:ext uri="{D42A27DB-BD31-4B8C-83A1-F6EECF244321}">
                <p14:modId xmlns:p14="http://schemas.microsoft.com/office/powerpoint/2010/main" val="1645782420"/>
              </p:ext>
            </p:extLst>
          </p:nvPr>
        </p:nvGraphicFramePr>
        <p:xfrm>
          <a:off x="1807534" y="1649113"/>
          <a:ext cx="6096000" cy="731520"/>
        </p:xfrm>
        <a:graphic>
          <a:graphicData uri="http://schemas.openxmlformats.org/drawingml/2006/table">
            <a:tbl>
              <a:tblPr firstRow="1" bandRow="1">
                <a:tableStyleId>{AE17E603-21FD-4DA3-8228-C2C60A90A23D}</a:tableStyleId>
              </a:tblPr>
              <a:tblGrid>
                <a:gridCol w="1016000">
                  <a:extLst>
                    <a:ext uri="{9D8B030D-6E8A-4147-A177-3AD203B41FA5}">
                      <a16:colId xmlns:a16="http://schemas.microsoft.com/office/drawing/2014/main" val="2959122780"/>
                    </a:ext>
                  </a:extLst>
                </a:gridCol>
                <a:gridCol w="1016000">
                  <a:extLst>
                    <a:ext uri="{9D8B030D-6E8A-4147-A177-3AD203B41FA5}">
                      <a16:colId xmlns:a16="http://schemas.microsoft.com/office/drawing/2014/main" val="410416879"/>
                    </a:ext>
                  </a:extLst>
                </a:gridCol>
                <a:gridCol w="1189666">
                  <a:extLst>
                    <a:ext uri="{9D8B030D-6E8A-4147-A177-3AD203B41FA5}">
                      <a16:colId xmlns:a16="http://schemas.microsoft.com/office/drawing/2014/main" val="170661427"/>
                    </a:ext>
                  </a:extLst>
                </a:gridCol>
                <a:gridCol w="842334">
                  <a:extLst>
                    <a:ext uri="{9D8B030D-6E8A-4147-A177-3AD203B41FA5}">
                      <a16:colId xmlns:a16="http://schemas.microsoft.com/office/drawing/2014/main" val="2370607932"/>
                    </a:ext>
                  </a:extLst>
                </a:gridCol>
                <a:gridCol w="1016000">
                  <a:extLst>
                    <a:ext uri="{9D8B030D-6E8A-4147-A177-3AD203B41FA5}">
                      <a16:colId xmlns:a16="http://schemas.microsoft.com/office/drawing/2014/main" val="3352897212"/>
                    </a:ext>
                  </a:extLst>
                </a:gridCol>
                <a:gridCol w="1016000">
                  <a:extLst>
                    <a:ext uri="{9D8B030D-6E8A-4147-A177-3AD203B41FA5}">
                      <a16:colId xmlns:a16="http://schemas.microsoft.com/office/drawing/2014/main" val="3092520817"/>
                    </a:ext>
                  </a:extLst>
                </a:gridCol>
              </a:tblGrid>
              <a:tr h="370840">
                <a:tc>
                  <a:txBody>
                    <a:bodyPr/>
                    <a:lstStyle/>
                    <a:p>
                      <a:pPr algn="ctr"/>
                      <a:r>
                        <a:rPr lang="en-ZA" b="1" dirty="0"/>
                        <a:t>Policies</a:t>
                      </a:r>
                    </a:p>
                  </a:txBody>
                  <a:tcPr anchor="ctr"/>
                </a:tc>
                <a:tc>
                  <a:txBody>
                    <a:bodyPr/>
                    <a:lstStyle/>
                    <a:p>
                      <a:pPr algn="ctr"/>
                      <a:r>
                        <a:rPr lang="en-ZA" b="1" dirty="0"/>
                        <a:t>Emp. Contract </a:t>
                      </a:r>
                    </a:p>
                  </a:txBody>
                  <a:tcPr anchor="ctr"/>
                </a:tc>
                <a:tc>
                  <a:txBody>
                    <a:bodyPr/>
                    <a:lstStyle/>
                    <a:p>
                      <a:pPr algn="ctr"/>
                      <a:r>
                        <a:rPr lang="en-ZA" b="1" dirty="0"/>
                        <a:t>Job </a:t>
                      </a:r>
                    </a:p>
                    <a:p>
                      <a:pPr algn="ctr"/>
                      <a:r>
                        <a:rPr lang="en-ZA" b="1" dirty="0"/>
                        <a:t>description</a:t>
                      </a:r>
                    </a:p>
                  </a:txBody>
                  <a:tcPr anchor="ctr"/>
                </a:tc>
                <a:tc>
                  <a:txBody>
                    <a:bodyPr/>
                    <a:lstStyle/>
                    <a:p>
                      <a:pPr algn="ctr"/>
                      <a:r>
                        <a:rPr lang="en-ZA" b="1" dirty="0"/>
                        <a:t>Focus </a:t>
                      </a:r>
                    </a:p>
                    <a:p>
                      <a:pPr algn="ctr"/>
                      <a:r>
                        <a:rPr lang="en-ZA" b="1" dirty="0"/>
                        <a:t>Tool</a:t>
                      </a:r>
                    </a:p>
                  </a:txBody>
                  <a:tcPr anchor="ctr"/>
                </a:tc>
                <a:tc>
                  <a:txBody>
                    <a:bodyPr/>
                    <a:lstStyle/>
                    <a:p>
                      <a:pPr algn="ctr"/>
                      <a:r>
                        <a:rPr lang="en-ZA" b="1" dirty="0"/>
                        <a:t>Work</a:t>
                      </a:r>
                    </a:p>
                    <a:p>
                      <a:pPr algn="ctr"/>
                      <a:r>
                        <a:rPr lang="en-ZA" b="1" dirty="0"/>
                        <a:t>Flow OR</a:t>
                      </a:r>
                    </a:p>
                    <a:p>
                      <a:pPr algn="ctr"/>
                      <a:r>
                        <a:rPr lang="en-ZA" b="1" dirty="0"/>
                        <a:t>SOPS</a:t>
                      </a:r>
                    </a:p>
                  </a:txBody>
                  <a:tcPr anchor="ctr"/>
                </a:tc>
                <a:tc>
                  <a:txBody>
                    <a:bodyPr/>
                    <a:lstStyle/>
                    <a:p>
                      <a:pPr algn="ctr"/>
                      <a:r>
                        <a:rPr lang="en-ZA" b="1" dirty="0"/>
                        <a:t>Reminder System</a:t>
                      </a:r>
                    </a:p>
                  </a:txBody>
                  <a:tcPr anchor="ctr"/>
                </a:tc>
                <a:extLst>
                  <a:ext uri="{0D108BD9-81ED-4DB2-BD59-A6C34878D82A}">
                    <a16:rowId xmlns:a16="http://schemas.microsoft.com/office/drawing/2014/main" val="336314720"/>
                  </a:ext>
                </a:extLst>
              </a:tr>
            </a:tbl>
          </a:graphicData>
        </a:graphic>
      </p:graphicFrame>
      <p:pic>
        <p:nvPicPr>
          <p:cNvPr id="8" name="Picture 7">
            <a:extLst>
              <a:ext uri="{FF2B5EF4-FFF2-40B4-BE49-F238E27FC236}">
                <a16:creationId xmlns:a16="http://schemas.microsoft.com/office/drawing/2014/main" id="{86B235F8-30AD-C7F0-BDDA-025A7BCB2362}"/>
              </a:ext>
            </a:extLst>
          </p:cNvPr>
          <p:cNvPicPr>
            <a:picLocks noChangeAspect="1"/>
          </p:cNvPicPr>
          <p:nvPr/>
        </p:nvPicPr>
        <p:blipFill>
          <a:blip r:embed="rId3"/>
          <a:stretch>
            <a:fillRect/>
          </a:stretch>
        </p:blipFill>
        <p:spPr>
          <a:xfrm>
            <a:off x="2393655" y="2512417"/>
            <a:ext cx="1848736" cy="1848736"/>
          </a:xfrm>
          <a:prstGeom prst="rect">
            <a:avLst/>
          </a:prstGeom>
        </p:spPr>
      </p:pic>
      <p:sp>
        <p:nvSpPr>
          <p:cNvPr id="9" name="TextBox 8">
            <a:extLst>
              <a:ext uri="{FF2B5EF4-FFF2-40B4-BE49-F238E27FC236}">
                <a16:creationId xmlns:a16="http://schemas.microsoft.com/office/drawing/2014/main" id="{E9B2091D-CBE2-3738-CD2D-A63D348F3FE2}"/>
              </a:ext>
            </a:extLst>
          </p:cNvPr>
          <p:cNvSpPr txBox="1"/>
          <p:nvPr/>
        </p:nvSpPr>
        <p:spPr>
          <a:xfrm>
            <a:off x="4350045" y="3956334"/>
            <a:ext cx="3647152" cy="369332"/>
          </a:xfrm>
          <a:prstGeom prst="rect">
            <a:avLst/>
          </a:prstGeom>
          <a:noFill/>
        </p:spPr>
        <p:txBody>
          <a:bodyPr wrap="none" rtlCol="0">
            <a:spAutoFit/>
          </a:bodyPr>
          <a:lstStyle/>
          <a:p>
            <a:pPr algn="ctr"/>
            <a:r>
              <a:rPr lang="en-ZA" sz="1800" dirty="0"/>
              <a:t>See notes in pack for fuller details</a:t>
            </a:r>
          </a:p>
        </p:txBody>
      </p:sp>
      <p:cxnSp>
        <p:nvCxnSpPr>
          <p:cNvPr id="11" name="Straight Arrow Connector 10">
            <a:extLst>
              <a:ext uri="{FF2B5EF4-FFF2-40B4-BE49-F238E27FC236}">
                <a16:creationId xmlns:a16="http://schemas.microsoft.com/office/drawing/2014/main" id="{5379D895-07CF-7EDA-02A4-A1856BBEA642}"/>
              </a:ext>
            </a:extLst>
          </p:cNvPr>
          <p:cNvCxnSpPr/>
          <p:nvPr/>
        </p:nvCxnSpPr>
        <p:spPr>
          <a:xfrm>
            <a:off x="1562987" y="3032748"/>
            <a:ext cx="723014" cy="0"/>
          </a:xfrm>
          <a:prstGeom prst="straightConnector1">
            <a:avLst/>
          </a:prstGeom>
          <a:ln w="381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Flowchart: Connector 11">
            <a:extLst>
              <a:ext uri="{FF2B5EF4-FFF2-40B4-BE49-F238E27FC236}">
                <a16:creationId xmlns:a16="http://schemas.microsoft.com/office/drawing/2014/main" id="{FC06B6D7-EF7D-27CF-A3F1-FE321175326C}"/>
              </a:ext>
            </a:extLst>
          </p:cNvPr>
          <p:cNvSpPr/>
          <p:nvPr/>
        </p:nvSpPr>
        <p:spPr>
          <a:xfrm rot="20926106">
            <a:off x="5287599" y="2513291"/>
            <a:ext cx="1489979" cy="1299840"/>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ZA" sz="2000" dirty="0"/>
              <a:t>Activity</a:t>
            </a:r>
          </a:p>
        </p:txBody>
      </p:sp>
    </p:spTree>
    <p:extLst>
      <p:ext uri="{BB962C8B-B14F-4D97-AF65-F5344CB8AC3E}">
        <p14:creationId xmlns:p14="http://schemas.microsoft.com/office/powerpoint/2010/main" val="246807832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17DF6F-0199-ABA6-39AC-41687E80C8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sp>
        <p:nvSpPr>
          <p:cNvPr id="6" name="Title 3">
            <a:extLst>
              <a:ext uri="{FF2B5EF4-FFF2-40B4-BE49-F238E27FC236}">
                <a16:creationId xmlns:a16="http://schemas.microsoft.com/office/drawing/2014/main" id="{510D925B-9B41-30BB-3035-A90DB54E9BD4}"/>
              </a:ext>
            </a:extLst>
          </p:cNvPr>
          <p:cNvSpPr txBox="1">
            <a:spLocks/>
          </p:cNvSpPr>
          <p:nvPr/>
        </p:nvSpPr>
        <p:spPr>
          <a:xfrm>
            <a:off x="1592350" y="812184"/>
            <a:ext cx="6172200" cy="69631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2400" dirty="0">
                <a:latin typeface="Oswald" panose="00000500000000000000" pitchFamily="2" charset="0"/>
              </a:rPr>
              <a:t>3 Critical Questions</a:t>
            </a:r>
          </a:p>
        </p:txBody>
      </p:sp>
      <p:sp>
        <p:nvSpPr>
          <p:cNvPr id="9" name="Thought Bubble: Cloud 8">
            <a:extLst>
              <a:ext uri="{FF2B5EF4-FFF2-40B4-BE49-F238E27FC236}">
                <a16:creationId xmlns:a16="http://schemas.microsoft.com/office/drawing/2014/main" id="{DC512ACF-6957-BF71-C86E-30EF8D5D4511}"/>
              </a:ext>
            </a:extLst>
          </p:cNvPr>
          <p:cNvSpPr/>
          <p:nvPr/>
        </p:nvSpPr>
        <p:spPr>
          <a:xfrm>
            <a:off x="2009556" y="1913863"/>
            <a:ext cx="1722475" cy="1552353"/>
          </a:xfrm>
          <a:prstGeom prst="cloudCallout">
            <a:avLst>
              <a:gd name="adj1" fmla="val -33796"/>
              <a:gd name="adj2" fmla="val -662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800" dirty="0"/>
              <a:t>Why do your staff want a job?</a:t>
            </a:r>
          </a:p>
        </p:txBody>
      </p:sp>
      <p:sp>
        <p:nvSpPr>
          <p:cNvPr id="10" name="Thought Bubble: Cloud 9">
            <a:extLst>
              <a:ext uri="{FF2B5EF4-FFF2-40B4-BE49-F238E27FC236}">
                <a16:creationId xmlns:a16="http://schemas.microsoft.com/office/drawing/2014/main" id="{65ACE885-1A93-6EFE-D2ED-FA33BB0C93DB}"/>
              </a:ext>
            </a:extLst>
          </p:cNvPr>
          <p:cNvSpPr/>
          <p:nvPr/>
        </p:nvSpPr>
        <p:spPr>
          <a:xfrm>
            <a:off x="3990760" y="1906768"/>
            <a:ext cx="1722475" cy="1552353"/>
          </a:xfrm>
          <a:prstGeom prst="cloudCallout">
            <a:avLst>
              <a:gd name="adj1" fmla="val -33796"/>
              <a:gd name="adj2" fmla="val -66267"/>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800" dirty="0"/>
              <a:t>Why do your staff have a job?</a:t>
            </a:r>
          </a:p>
        </p:txBody>
      </p:sp>
      <p:sp>
        <p:nvSpPr>
          <p:cNvPr id="11" name="Thought Bubble: Cloud 10">
            <a:extLst>
              <a:ext uri="{FF2B5EF4-FFF2-40B4-BE49-F238E27FC236}">
                <a16:creationId xmlns:a16="http://schemas.microsoft.com/office/drawing/2014/main" id="{2A48C927-187B-B2C3-213C-930A83B2FE73}"/>
              </a:ext>
            </a:extLst>
          </p:cNvPr>
          <p:cNvSpPr/>
          <p:nvPr/>
        </p:nvSpPr>
        <p:spPr>
          <a:xfrm>
            <a:off x="5957789" y="1864242"/>
            <a:ext cx="1722475" cy="1552353"/>
          </a:xfrm>
          <a:prstGeom prst="cloudCallout">
            <a:avLst>
              <a:gd name="adj1" fmla="val -33796"/>
              <a:gd name="adj2" fmla="val -66267"/>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800" dirty="0">
                <a:solidFill>
                  <a:schemeClr val="tx1"/>
                </a:solidFill>
              </a:rPr>
              <a:t>How do your staff keep their job?</a:t>
            </a:r>
          </a:p>
        </p:txBody>
      </p:sp>
    </p:spTree>
    <p:extLst>
      <p:ext uri="{BB962C8B-B14F-4D97-AF65-F5344CB8AC3E}">
        <p14:creationId xmlns:p14="http://schemas.microsoft.com/office/powerpoint/2010/main" val="30189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A76E3-3F33-0811-4E85-8347195DB76B}"/>
              </a:ext>
            </a:extLst>
          </p:cNvPr>
          <p:cNvSpPr txBox="1"/>
          <p:nvPr/>
        </p:nvSpPr>
        <p:spPr>
          <a:xfrm>
            <a:off x="3870252" y="1695415"/>
            <a:ext cx="2121093" cy="1200329"/>
          </a:xfrm>
          <a:prstGeom prst="rect">
            <a:avLst/>
          </a:prstGeom>
          <a:noFill/>
        </p:spPr>
        <p:txBody>
          <a:bodyPr wrap="none" rtlCol="0">
            <a:spAutoFit/>
          </a:bodyPr>
          <a:lstStyle/>
          <a:p>
            <a:r>
              <a:rPr lang="en-ZA" sz="7200" dirty="0">
                <a:latin typeface="Oswald" panose="00000500000000000000" pitchFamily="2" charset="0"/>
              </a:rPr>
              <a:t>Q &amp; A</a:t>
            </a:r>
          </a:p>
        </p:txBody>
      </p:sp>
    </p:spTree>
    <p:extLst>
      <p:ext uri="{BB962C8B-B14F-4D97-AF65-F5344CB8AC3E}">
        <p14:creationId xmlns:p14="http://schemas.microsoft.com/office/powerpoint/2010/main" val="587879707"/>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3" name="Google Shape;823;p40"/>
          <p:cNvSpPr txBox="1"/>
          <p:nvPr/>
        </p:nvSpPr>
        <p:spPr>
          <a:xfrm>
            <a:off x="4661205" y="2442776"/>
            <a:ext cx="2866322" cy="10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ZA" sz="1800" dirty="0">
                <a:solidFill>
                  <a:srgbClr val="A64D79"/>
                </a:solidFill>
                <a:hlinkClick r:id="rId3"/>
              </a:rPr>
              <a:t>Shan@shancade.co</a:t>
            </a:r>
            <a:r>
              <a:rPr lang="en-ZA" sz="1800" b="1" u="sng" dirty="0">
                <a:solidFill>
                  <a:schemeClr val="tx1"/>
                </a:solidFill>
              </a:rPr>
              <a:t>m</a:t>
            </a:r>
          </a:p>
          <a:p>
            <a:pPr marL="0" lvl="0" indent="0" algn="ctr" rtl="0">
              <a:spcBef>
                <a:spcPts val="0"/>
              </a:spcBef>
              <a:spcAft>
                <a:spcPts val="0"/>
              </a:spcAft>
              <a:buClr>
                <a:schemeClr val="dk1"/>
              </a:buClr>
              <a:buSzPts val="1100"/>
              <a:buFont typeface="Arial"/>
              <a:buNone/>
            </a:pPr>
            <a:r>
              <a:rPr lang="en-ZA" sz="1800" dirty="0">
                <a:ln>
                  <a:solidFill>
                    <a:srgbClr val="009999"/>
                  </a:solidFill>
                </a:ln>
                <a:solidFill>
                  <a:srgbClr val="A64D79"/>
                </a:solidFill>
              </a:rPr>
              <a:t>078 801 0896</a:t>
            </a:r>
            <a:endParaRPr sz="1800" dirty="0">
              <a:ln>
                <a:solidFill>
                  <a:srgbClr val="009999"/>
                </a:solidFill>
              </a:ln>
              <a:solidFill>
                <a:srgbClr val="A64D79"/>
              </a:solidFill>
            </a:endParaRPr>
          </a:p>
        </p:txBody>
      </p:sp>
      <p:sp>
        <p:nvSpPr>
          <p:cNvPr id="824" name="Google Shape;824;p40"/>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dirty="0"/>
          </a:p>
        </p:txBody>
      </p:sp>
      <p:pic>
        <p:nvPicPr>
          <p:cNvPr id="3" name="Picture 2">
            <a:extLst>
              <a:ext uri="{FF2B5EF4-FFF2-40B4-BE49-F238E27FC236}">
                <a16:creationId xmlns:a16="http://schemas.microsoft.com/office/drawing/2014/main" id="{334BA74F-1E7C-4C92-8BA3-44378392F124}"/>
              </a:ext>
            </a:extLst>
          </p:cNvPr>
          <p:cNvPicPr>
            <a:picLocks noChangeAspect="1"/>
          </p:cNvPicPr>
          <p:nvPr/>
        </p:nvPicPr>
        <p:blipFill>
          <a:blip r:embed="rId4"/>
          <a:stretch>
            <a:fillRect/>
          </a:stretch>
        </p:blipFill>
        <p:spPr>
          <a:xfrm>
            <a:off x="5277591" y="3360062"/>
            <a:ext cx="444837" cy="444837"/>
          </a:xfrm>
          <a:prstGeom prst="rect">
            <a:avLst/>
          </a:prstGeom>
        </p:spPr>
      </p:pic>
      <p:pic>
        <p:nvPicPr>
          <p:cNvPr id="5" name="Picture 4">
            <a:extLst>
              <a:ext uri="{FF2B5EF4-FFF2-40B4-BE49-F238E27FC236}">
                <a16:creationId xmlns:a16="http://schemas.microsoft.com/office/drawing/2014/main" id="{91B4FB96-4FD4-4BEE-B666-9007861933EE}"/>
              </a:ext>
            </a:extLst>
          </p:cNvPr>
          <p:cNvPicPr>
            <a:picLocks noChangeAspect="1"/>
          </p:cNvPicPr>
          <p:nvPr/>
        </p:nvPicPr>
        <p:blipFill>
          <a:blip r:embed="rId5"/>
          <a:stretch>
            <a:fillRect/>
          </a:stretch>
        </p:blipFill>
        <p:spPr>
          <a:xfrm>
            <a:off x="5790526" y="3355590"/>
            <a:ext cx="444837" cy="444837"/>
          </a:xfrm>
          <a:prstGeom prst="rect">
            <a:avLst/>
          </a:prstGeom>
        </p:spPr>
      </p:pic>
      <p:pic>
        <p:nvPicPr>
          <p:cNvPr id="7" name="Picture 6">
            <a:extLst>
              <a:ext uri="{FF2B5EF4-FFF2-40B4-BE49-F238E27FC236}">
                <a16:creationId xmlns:a16="http://schemas.microsoft.com/office/drawing/2014/main" id="{3CEABE18-4987-49FE-A824-A7A67EE8F94B}"/>
              </a:ext>
            </a:extLst>
          </p:cNvPr>
          <p:cNvPicPr>
            <a:picLocks noChangeAspect="1"/>
          </p:cNvPicPr>
          <p:nvPr/>
        </p:nvPicPr>
        <p:blipFill>
          <a:blip r:embed="rId6"/>
          <a:stretch>
            <a:fillRect/>
          </a:stretch>
        </p:blipFill>
        <p:spPr>
          <a:xfrm>
            <a:off x="6301734" y="3345787"/>
            <a:ext cx="444837" cy="444837"/>
          </a:xfrm>
          <a:prstGeom prst="rect">
            <a:avLst/>
          </a:prstGeom>
        </p:spPr>
      </p:pic>
      <p:sp>
        <p:nvSpPr>
          <p:cNvPr id="8" name="TextBox 7">
            <a:extLst>
              <a:ext uri="{FF2B5EF4-FFF2-40B4-BE49-F238E27FC236}">
                <a16:creationId xmlns:a16="http://schemas.microsoft.com/office/drawing/2014/main" id="{C4CD1378-5DBE-4493-BD65-F3610DB1EBE6}"/>
              </a:ext>
            </a:extLst>
          </p:cNvPr>
          <p:cNvSpPr txBox="1"/>
          <p:nvPr/>
        </p:nvSpPr>
        <p:spPr>
          <a:xfrm>
            <a:off x="4620672" y="3944537"/>
            <a:ext cx="2834430" cy="307777"/>
          </a:xfrm>
          <a:prstGeom prst="rect">
            <a:avLst/>
          </a:prstGeom>
          <a:noFill/>
        </p:spPr>
        <p:txBody>
          <a:bodyPr wrap="none" rtlCol="0">
            <a:spAutoFit/>
          </a:bodyPr>
          <a:lstStyle/>
          <a:p>
            <a:r>
              <a:rPr lang="en-ZA" dirty="0"/>
              <a:t>@shancadetrainingandconsulting</a:t>
            </a:r>
          </a:p>
        </p:txBody>
      </p:sp>
      <p:pic>
        <p:nvPicPr>
          <p:cNvPr id="9" name="Picture 8">
            <a:extLst>
              <a:ext uri="{FF2B5EF4-FFF2-40B4-BE49-F238E27FC236}">
                <a16:creationId xmlns:a16="http://schemas.microsoft.com/office/drawing/2014/main" id="{4A0DC8AB-B6A8-4DF3-949F-2DE5BA019B0E}"/>
              </a:ext>
            </a:extLst>
          </p:cNvPr>
          <p:cNvPicPr>
            <a:picLocks noChangeAspect="1"/>
          </p:cNvPicPr>
          <p:nvPr/>
        </p:nvPicPr>
        <p:blipFill>
          <a:blip r:embed="rId7"/>
          <a:stretch>
            <a:fillRect/>
          </a:stretch>
        </p:blipFill>
        <p:spPr>
          <a:xfrm>
            <a:off x="2099174" y="1417397"/>
            <a:ext cx="2562031" cy="1777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428616"/>
            <a:ext cx="6172200" cy="857250"/>
          </a:xfrm>
        </p:spPr>
        <p:txBody>
          <a:bodyPr/>
          <a:lstStyle/>
          <a:p>
            <a:r>
              <a:rPr lang="en-ZA" dirty="0"/>
              <a:t>The work family</a:t>
            </a:r>
          </a:p>
        </p:txBody>
      </p:sp>
      <p:graphicFrame>
        <p:nvGraphicFramePr>
          <p:cNvPr id="7" name="Diagram 6"/>
          <p:cNvGraphicFramePr/>
          <p:nvPr>
            <p:extLst>
              <p:ext uri="{D42A27DB-BD31-4B8C-83A1-F6EECF244321}">
                <p14:modId xmlns:p14="http://schemas.microsoft.com/office/powerpoint/2010/main" val="1775102062"/>
              </p:ext>
            </p:extLst>
          </p:nvPr>
        </p:nvGraphicFramePr>
        <p:xfrm>
          <a:off x="2430269" y="1305948"/>
          <a:ext cx="5227831"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What is this?</a:t>
            </a:r>
          </a:p>
        </p:txBody>
      </p:sp>
      <p:sp>
        <p:nvSpPr>
          <p:cNvPr id="5" name="Can 4"/>
          <p:cNvSpPr/>
          <p:nvPr/>
        </p:nvSpPr>
        <p:spPr>
          <a:xfrm>
            <a:off x="3564729" y="1071552"/>
            <a:ext cx="685800" cy="3321867"/>
          </a:xfrm>
          <a:prstGeom prst="can">
            <a:avLst/>
          </a:prstGeom>
          <a:solidFill>
            <a:srgbClr val="009999"/>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ZA" sz="1050" dirty="0"/>
              <a:t>Money </a:t>
            </a:r>
            <a:r>
              <a:rPr lang="en-ZA" sz="2100" dirty="0"/>
              <a:t>IN</a:t>
            </a:r>
          </a:p>
        </p:txBody>
      </p:sp>
      <p:sp>
        <p:nvSpPr>
          <p:cNvPr id="6" name="Can 5"/>
          <p:cNvSpPr/>
          <p:nvPr/>
        </p:nvSpPr>
        <p:spPr>
          <a:xfrm>
            <a:off x="4464843" y="3536163"/>
            <a:ext cx="857256" cy="857256"/>
          </a:xfrm>
          <a:prstGeom prst="can">
            <a:avLst/>
          </a:prstGeom>
          <a:gradFill>
            <a:gsLst>
              <a:gs pos="65000">
                <a:schemeClr val="accent5">
                  <a:lumMod val="75000"/>
                </a:schemeClr>
              </a:gs>
              <a:gs pos="100000">
                <a:schemeClr val="accent3">
                  <a:tint val="50000"/>
                  <a:shade val="100000"/>
                  <a:satMod val="35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ZA" sz="1050" dirty="0"/>
              <a:t>Money</a:t>
            </a:r>
          </a:p>
          <a:p>
            <a:pPr algn="ctr"/>
            <a:r>
              <a:rPr lang="en-ZA" sz="2100" dirty="0"/>
              <a:t>OUT</a:t>
            </a:r>
          </a:p>
        </p:txBody>
      </p:sp>
      <p:sp>
        <p:nvSpPr>
          <p:cNvPr id="7" name="TextBox 6"/>
          <p:cNvSpPr txBox="1"/>
          <p:nvPr/>
        </p:nvSpPr>
        <p:spPr>
          <a:xfrm>
            <a:off x="4947050" y="1660915"/>
            <a:ext cx="2143140" cy="923330"/>
          </a:xfrm>
          <a:prstGeom prst="rect">
            <a:avLst/>
          </a:prstGeom>
          <a:noFill/>
        </p:spPr>
        <p:txBody>
          <a:bodyPr wrap="square" rtlCol="0">
            <a:spAutoFit/>
          </a:bodyPr>
          <a:lstStyle/>
          <a:p>
            <a:pPr algn="ctr"/>
            <a:r>
              <a:rPr lang="en-ZA" sz="2700" dirty="0"/>
              <a:t>Sustainable </a:t>
            </a:r>
          </a:p>
          <a:p>
            <a:pPr algn="ctr"/>
            <a:r>
              <a:rPr lang="en-ZA" sz="2700" dirty="0"/>
              <a:t>business</a:t>
            </a:r>
          </a:p>
        </p:txBody>
      </p:sp>
      <p:cxnSp>
        <p:nvCxnSpPr>
          <p:cNvPr id="11" name="Straight Arrow Connector 10"/>
          <p:cNvCxnSpPr/>
          <p:nvPr/>
        </p:nvCxnSpPr>
        <p:spPr>
          <a:xfrm rot="5400000">
            <a:off x="1972846" y="2705101"/>
            <a:ext cx="2625347" cy="1191"/>
          </a:xfrm>
          <a:prstGeom prst="straightConnector1">
            <a:avLst/>
          </a:prstGeom>
          <a:ln>
            <a:solidFill>
              <a:srgbClr val="009999"/>
            </a:solidFill>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rot="5400000">
            <a:off x="5188748" y="3990985"/>
            <a:ext cx="696521" cy="1191"/>
          </a:xfrm>
          <a:prstGeom prst="straightConnector1">
            <a:avLst/>
          </a:prstGeom>
          <a:ln>
            <a:solidFill>
              <a:schemeClr val="accent5">
                <a:lumMod val="75000"/>
              </a:schemeClr>
            </a:solidFill>
            <a:headEnd type="arrow" w="med" len="med"/>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52C4F-84BE-4A16-B5CC-78D5C87268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pic>
        <p:nvPicPr>
          <p:cNvPr id="4" name="Picture 3">
            <a:extLst>
              <a:ext uri="{FF2B5EF4-FFF2-40B4-BE49-F238E27FC236}">
                <a16:creationId xmlns:a16="http://schemas.microsoft.com/office/drawing/2014/main" id="{B89DA52A-0923-45AD-8887-530D38FA0B67}"/>
              </a:ext>
            </a:extLst>
          </p:cNvPr>
          <p:cNvPicPr>
            <a:picLocks noChangeAspect="1"/>
          </p:cNvPicPr>
          <p:nvPr/>
        </p:nvPicPr>
        <p:blipFill>
          <a:blip r:embed="rId3"/>
          <a:stretch>
            <a:fillRect/>
          </a:stretch>
        </p:blipFill>
        <p:spPr>
          <a:xfrm>
            <a:off x="1609061" y="602308"/>
            <a:ext cx="5344632" cy="3782997"/>
          </a:xfrm>
          <a:prstGeom prst="rect">
            <a:avLst/>
          </a:prstGeom>
        </p:spPr>
      </p:pic>
    </p:spTree>
    <p:extLst>
      <p:ext uri="{BB962C8B-B14F-4D97-AF65-F5344CB8AC3E}">
        <p14:creationId xmlns:p14="http://schemas.microsoft.com/office/powerpoint/2010/main" val="308640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Owner/s</a:t>
            </a:r>
          </a:p>
        </p:txBody>
      </p:sp>
      <p:sp>
        <p:nvSpPr>
          <p:cNvPr id="300034"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grpSp>
        <p:nvGrpSpPr>
          <p:cNvPr id="9" name="Group 8"/>
          <p:cNvGrpSpPr/>
          <p:nvPr/>
        </p:nvGrpSpPr>
        <p:grpSpPr>
          <a:xfrm>
            <a:off x="2000232" y="1285866"/>
            <a:ext cx="857256" cy="1539562"/>
            <a:chOff x="857224" y="2143116"/>
            <a:chExt cx="1143008" cy="2052749"/>
          </a:xfrm>
          <a:solidFill>
            <a:srgbClr val="009999"/>
          </a:solidFill>
        </p:grpSpPr>
        <p:graphicFrame>
          <p:nvGraphicFramePr>
            <p:cNvPr id="300033" name="Object 1"/>
            <p:cNvGraphicFramePr>
              <a:graphicFrameLocks noChangeAspect="1"/>
            </p:cNvGraphicFramePr>
            <p:nvPr/>
          </p:nvGraphicFramePr>
          <p:xfrm>
            <a:off x="857224" y="2143116"/>
            <a:ext cx="1143008" cy="2052749"/>
          </p:xfrm>
          <a:graphic>
            <a:graphicData uri="http://schemas.openxmlformats.org/presentationml/2006/ole">
              <mc:AlternateContent xmlns:mc="http://schemas.openxmlformats.org/markup-compatibility/2006">
                <mc:Choice xmlns:v="urn:schemas-microsoft-com:vml" Requires="v">
                  <p:oleObj r:id="rId3" imgW="473202" imgH="841629" progId="">
                    <p:embed/>
                  </p:oleObj>
                </mc:Choice>
                <mc:Fallback>
                  <p:oleObj r:id="rId3" imgW="473202" imgH="841629" progId="">
                    <p:embed/>
                    <p:pic>
                      <p:nvPicPr>
                        <p:cNvPr id="30003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4" y="2143116"/>
                          <a:ext cx="1143008" cy="2052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949735" y="3571876"/>
              <a:ext cx="907621" cy="338555"/>
            </a:xfrm>
            <a:prstGeom prst="rect">
              <a:avLst/>
            </a:prstGeom>
            <a:grp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ZA" sz="1050" dirty="0"/>
                <a:t>Owner</a:t>
              </a:r>
            </a:p>
          </p:txBody>
        </p:sp>
      </p:grpSp>
      <p:sp>
        <p:nvSpPr>
          <p:cNvPr id="300036" name="Rectangle 4"/>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graphicFrame>
        <p:nvGraphicFramePr>
          <p:cNvPr id="300035" name="Object 3"/>
          <p:cNvGraphicFramePr>
            <a:graphicFrameLocks noChangeAspect="1"/>
          </p:cNvGraphicFramePr>
          <p:nvPr/>
        </p:nvGraphicFramePr>
        <p:xfrm>
          <a:off x="1678761" y="2786064"/>
          <a:ext cx="1424701" cy="1071570"/>
        </p:xfrm>
        <a:graphic>
          <a:graphicData uri="http://schemas.openxmlformats.org/presentationml/2006/ole">
            <mc:AlternateContent xmlns:mc="http://schemas.openxmlformats.org/markup-compatibility/2006">
              <mc:Choice xmlns:v="urn:schemas-microsoft-com:vml" Requires="v">
                <p:oleObj r:id="rId5" imgW="1114806" imgH="841629" progId="">
                  <p:embed/>
                </p:oleObj>
              </mc:Choice>
              <mc:Fallback>
                <p:oleObj r:id="rId5" imgW="1114806" imgH="841629" progId="">
                  <p:embed/>
                  <p:pic>
                    <p:nvPicPr>
                      <p:cNvPr id="30003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61" y="2786064"/>
                        <a:ext cx="1424701" cy="10715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0" descr="key resources picture.jpg"/>
          <p:cNvPicPr>
            <a:picLocks noChangeAspect="1"/>
          </p:cNvPicPr>
          <p:nvPr/>
        </p:nvPicPr>
        <p:blipFill>
          <a:blip r:embed="rId7"/>
          <a:stretch>
            <a:fillRect/>
          </a:stretch>
        </p:blipFill>
        <p:spPr>
          <a:xfrm>
            <a:off x="4918375" y="2799316"/>
            <a:ext cx="1508744" cy="144662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rot="910217">
            <a:off x="6308649" y="2905850"/>
            <a:ext cx="723997" cy="415498"/>
          </a:xfrm>
          <a:prstGeom prst="rect">
            <a:avLst/>
          </a:prstGeom>
          <a:noFill/>
        </p:spPr>
        <p:txBody>
          <a:bodyPr wrap="square" rtlCol="0">
            <a:spAutoFit/>
          </a:bodyPr>
          <a:lstStyle/>
          <a:p>
            <a:r>
              <a:rPr lang="en-ZA" sz="1050" dirty="0">
                <a:solidFill>
                  <a:srgbClr val="FF0000"/>
                </a:solidFill>
              </a:rPr>
              <a:t>Budget</a:t>
            </a:r>
          </a:p>
          <a:p>
            <a:endParaRPr lang="en-ZA" sz="1050" dirty="0">
              <a:solidFill>
                <a:srgbClr val="FF0000"/>
              </a:solidFill>
            </a:endParaRPr>
          </a:p>
        </p:txBody>
      </p:sp>
      <p:sp>
        <p:nvSpPr>
          <p:cNvPr id="16" name="TextBox 15"/>
          <p:cNvSpPr txBox="1"/>
          <p:nvPr/>
        </p:nvSpPr>
        <p:spPr>
          <a:xfrm rot="20657914">
            <a:off x="6469859" y="3155712"/>
            <a:ext cx="785793" cy="253916"/>
          </a:xfrm>
          <a:prstGeom prst="rect">
            <a:avLst/>
          </a:prstGeom>
          <a:noFill/>
        </p:spPr>
        <p:txBody>
          <a:bodyPr wrap="none" rtlCol="0">
            <a:spAutoFit/>
          </a:bodyPr>
          <a:lstStyle/>
          <a:p>
            <a:r>
              <a:rPr lang="en-ZA" sz="1050" dirty="0">
                <a:solidFill>
                  <a:schemeClr val="accent1">
                    <a:lumMod val="75000"/>
                  </a:schemeClr>
                </a:solidFill>
              </a:rPr>
              <a:t>Cash-flow</a:t>
            </a:r>
          </a:p>
        </p:txBody>
      </p:sp>
      <p:sp>
        <p:nvSpPr>
          <p:cNvPr id="17" name="TextBox 16"/>
          <p:cNvSpPr txBox="1"/>
          <p:nvPr/>
        </p:nvSpPr>
        <p:spPr>
          <a:xfrm>
            <a:off x="4168276" y="2906474"/>
            <a:ext cx="1000595" cy="253916"/>
          </a:xfrm>
          <a:prstGeom prst="rect">
            <a:avLst/>
          </a:prstGeom>
          <a:noFill/>
        </p:spPr>
        <p:txBody>
          <a:bodyPr wrap="none" rtlCol="0">
            <a:spAutoFit/>
          </a:bodyPr>
          <a:lstStyle/>
          <a:p>
            <a:r>
              <a:rPr lang="en-ZA" sz="1050" dirty="0">
                <a:solidFill>
                  <a:schemeClr val="bg1">
                    <a:lumMod val="50000"/>
                  </a:schemeClr>
                </a:solidFill>
              </a:rPr>
              <a:t>Cost effective</a:t>
            </a:r>
          </a:p>
        </p:txBody>
      </p:sp>
      <p:sp>
        <p:nvSpPr>
          <p:cNvPr id="18" name="TextBox 17"/>
          <p:cNvSpPr txBox="1"/>
          <p:nvPr/>
        </p:nvSpPr>
        <p:spPr>
          <a:xfrm rot="1717525">
            <a:off x="5277811" y="2649561"/>
            <a:ext cx="439544" cy="253916"/>
          </a:xfrm>
          <a:prstGeom prst="rect">
            <a:avLst/>
          </a:prstGeom>
          <a:noFill/>
        </p:spPr>
        <p:txBody>
          <a:bodyPr wrap="none" rtlCol="0">
            <a:spAutoFit/>
          </a:bodyPr>
          <a:lstStyle/>
          <a:p>
            <a:r>
              <a:rPr lang="en-ZA" sz="1050" dirty="0">
                <a:solidFill>
                  <a:srgbClr val="990099"/>
                </a:solidFill>
              </a:rPr>
              <a:t>safe</a:t>
            </a:r>
          </a:p>
        </p:txBody>
      </p:sp>
      <p:cxnSp>
        <p:nvCxnSpPr>
          <p:cNvPr id="22" name="Straight Arrow Connector 21"/>
          <p:cNvCxnSpPr/>
          <p:nvPr/>
        </p:nvCxnSpPr>
        <p:spPr>
          <a:xfrm rot="5400000" flipH="1" flipV="1">
            <a:off x="4634404" y="3372604"/>
            <a:ext cx="267893" cy="105014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rot="20123681">
            <a:off x="4738197" y="2484069"/>
            <a:ext cx="673582" cy="253916"/>
          </a:xfrm>
          <a:prstGeom prst="rect">
            <a:avLst/>
          </a:prstGeom>
          <a:noFill/>
        </p:spPr>
        <p:txBody>
          <a:bodyPr wrap="none" rtlCol="0">
            <a:spAutoFit/>
          </a:bodyPr>
          <a:lstStyle/>
          <a:p>
            <a:r>
              <a:rPr lang="en-ZA" sz="1050" dirty="0"/>
              <a:t>Suitable</a:t>
            </a:r>
          </a:p>
        </p:txBody>
      </p:sp>
      <p:sp>
        <p:nvSpPr>
          <p:cNvPr id="31" name="Freeform 30"/>
          <p:cNvSpPr/>
          <p:nvPr/>
        </p:nvSpPr>
        <p:spPr>
          <a:xfrm>
            <a:off x="4031940" y="2248536"/>
            <a:ext cx="1761978" cy="1308296"/>
          </a:xfrm>
          <a:custGeom>
            <a:avLst/>
            <a:gdLst>
              <a:gd name="connsiteX0" fmla="*/ 2349304 w 2349304"/>
              <a:gd name="connsiteY0" fmla="*/ 872197 h 1744394"/>
              <a:gd name="connsiteX1" fmla="*/ 1786596 w 2349304"/>
              <a:gd name="connsiteY1" fmla="*/ 0 h 1744394"/>
              <a:gd name="connsiteX2" fmla="*/ 0 w 2349304"/>
              <a:gd name="connsiteY2" fmla="*/ 1012874 h 1744394"/>
              <a:gd name="connsiteX3" fmla="*/ 1252024 w 2349304"/>
              <a:gd name="connsiteY3" fmla="*/ 1730326 h 1744394"/>
              <a:gd name="connsiteX4" fmla="*/ 1547446 w 2349304"/>
              <a:gd name="connsiteY4" fmla="*/ 1730326 h 1744394"/>
              <a:gd name="connsiteX5" fmla="*/ 1547446 w 2349304"/>
              <a:gd name="connsiteY5" fmla="*/ 1730326 h 1744394"/>
              <a:gd name="connsiteX6" fmla="*/ 1547446 w 2349304"/>
              <a:gd name="connsiteY6" fmla="*/ 1702191 h 1744394"/>
              <a:gd name="connsiteX7" fmla="*/ 1491175 w 2349304"/>
              <a:gd name="connsiteY7" fmla="*/ 1744394 h 174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9304" h="1744394">
                <a:moveTo>
                  <a:pt x="2349304" y="872197"/>
                </a:moveTo>
                <a:lnTo>
                  <a:pt x="1786596" y="0"/>
                </a:lnTo>
                <a:lnTo>
                  <a:pt x="0" y="1012874"/>
                </a:lnTo>
                <a:lnTo>
                  <a:pt x="1252024" y="1730326"/>
                </a:lnTo>
                <a:lnTo>
                  <a:pt x="1547446" y="1730326"/>
                </a:lnTo>
                <a:lnTo>
                  <a:pt x="1547446" y="1730326"/>
                </a:lnTo>
                <a:cubicBezTo>
                  <a:pt x="1547446" y="1725637"/>
                  <a:pt x="1556824" y="1699846"/>
                  <a:pt x="1547446" y="1702191"/>
                </a:cubicBezTo>
                <a:cubicBezTo>
                  <a:pt x="1538068" y="1704536"/>
                  <a:pt x="1514621" y="1724465"/>
                  <a:pt x="1491175" y="174439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sz="1050" dirty="0"/>
          </a:p>
        </p:txBody>
      </p:sp>
      <p:sp>
        <p:nvSpPr>
          <p:cNvPr id="32" name="Freeform 31"/>
          <p:cNvSpPr/>
          <p:nvPr/>
        </p:nvSpPr>
        <p:spPr>
          <a:xfrm>
            <a:off x="5802712" y="2572093"/>
            <a:ext cx="1633610" cy="1292469"/>
          </a:xfrm>
          <a:custGeom>
            <a:avLst/>
            <a:gdLst>
              <a:gd name="connsiteX0" fmla="*/ 283698 w 2178147"/>
              <a:gd name="connsiteY0" fmla="*/ 511126 h 1723292"/>
              <a:gd name="connsiteX1" fmla="*/ 958947 w 2178147"/>
              <a:gd name="connsiteY1" fmla="*/ 4689 h 1723292"/>
              <a:gd name="connsiteX2" fmla="*/ 2056227 w 2178147"/>
              <a:gd name="connsiteY2" fmla="*/ 539262 h 1723292"/>
              <a:gd name="connsiteX3" fmla="*/ 1690467 w 2178147"/>
              <a:gd name="connsiteY3" fmla="*/ 1566203 h 1723292"/>
              <a:gd name="connsiteX4" fmla="*/ 241495 w 2178147"/>
              <a:gd name="connsiteY4" fmla="*/ 1481797 h 1723292"/>
              <a:gd name="connsiteX5" fmla="*/ 241495 w 2178147"/>
              <a:gd name="connsiteY5" fmla="*/ 1467729 h 1723292"/>
              <a:gd name="connsiteX6" fmla="*/ 241495 w 2178147"/>
              <a:gd name="connsiteY6" fmla="*/ 1467729 h 172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47" h="1723292">
                <a:moveTo>
                  <a:pt x="283698" y="511126"/>
                </a:moveTo>
                <a:cubicBezTo>
                  <a:pt x="473612" y="255563"/>
                  <a:pt x="663526" y="0"/>
                  <a:pt x="958947" y="4689"/>
                </a:cubicBezTo>
                <a:cubicBezTo>
                  <a:pt x="1254368" y="9378"/>
                  <a:pt x="1934307" y="279010"/>
                  <a:pt x="2056227" y="539262"/>
                </a:cubicBezTo>
                <a:cubicBezTo>
                  <a:pt x="2178147" y="799514"/>
                  <a:pt x="1992922" y="1409114"/>
                  <a:pt x="1690467" y="1566203"/>
                </a:cubicBezTo>
                <a:cubicBezTo>
                  <a:pt x="1388012" y="1723292"/>
                  <a:pt x="482990" y="1498209"/>
                  <a:pt x="241495" y="1481797"/>
                </a:cubicBezTo>
                <a:cubicBezTo>
                  <a:pt x="0" y="1465385"/>
                  <a:pt x="241495" y="1467729"/>
                  <a:pt x="241495" y="1467729"/>
                </a:cubicBezTo>
                <a:lnTo>
                  <a:pt x="241495" y="1467729"/>
                </a:lnTo>
              </a:path>
            </a:pathLst>
          </a:cu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sz="1050"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47569">
            <a:off x="6214828" y="1849585"/>
            <a:ext cx="1470713" cy="9166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20B2A74B-E7FA-46EB-BFCA-7B90BA20828B}"/>
              </a:ext>
            </a:extLst>
          </p:cNvPr>
          <p:cNvPicPr>
            <a:picLocks noChangeAspect="1"/>
          </p:cNvPicPr>
          <p:nvPr/>
        </p:nvPicPr>
        <p:blipFill>
          <a:blip r:embed="rId9"/>
          <a:stretch>
            <a:fillRect/>
          </a:stretch>
        </p:blipFill>
        <p:spPr>
          <a:xfrm rot="1229253">
            <a:off x="6594651" y="3254088"/>
            <a:ext cx="1700931" cy="1164437"/>
          </a:xfrm>
          <a:prstGeom prst="rect">
            <a:avLst/>
          </a:prstGeom>
        </p:spPr>
      </p:pic>
      <p:grpSp>
        <p:nvGrpSpPr>
          <p:cNvPr id="24" name="Group 23">
            <a:extLst>
              <a:ext uri="{FF2B5EF4-FFF2-40B4-BE49-F238E27FC236}">
                <a16:creationId xmlns:a16="http://schemas.microsoft.com/office/drawing/2014/main" id="{84F97517-4CC0-4128-B828-13612CE8DE7E}"/>
              </a:ext>
            </a:extLst>
          </p:cNvPr>
          <p:cNvGrpSpPr/>
          <p:nvPr/>
        </p:nvGrpSpPr>
        <p:grpSpPr>
          <a:xfrm rot="21102664">
            <a:off x="3670711" y="895995"/>
            <a:ext cx="1555076" cy="1051001"/>
            <a:chOff x="3160841" y="801093"/>
            <a:chExt cx="1804409" cy="1303052"/>
          </a:xfrm>
        </p:grpSpPr>
        <p:sp>
          <p:nvSpPr>
            <p:cNvPr id="5" name="Moon 4">
              <a:extLst>
                <a:ext uri="{FF2B5EF4-FFF2-40B4-BE49-F238E27FC236}">
                  <a16:creationId xmlns:a16="http://schemas.microsoft.com/office/drawing/2014/main" id="{E1739B81-2DBC-4540-AA06-4FE07D1E88E7}"/>
                </a:ext>
              </a:extLst>
            </p:cNvPr>
            <p:cNvSpPr/>
            <p:nvPr/>
          </p:nvSpPr>
          <p:spPr>
            <a:xfrm rot="5400000">
              <a:off x="3376711" y="585223"/>
              <a:ext cx="296409" cy="728150"/>
            </a:xfrm>
            <a:prstGeom prst="mo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ZA" dirty="0"/>
            </a:p>
          </p:txBody>
        </p:sp>
        <p:sp>
          <p:nvSpPr>
            <p:cNvPr id="12" name="Moon 11">
              <a:extLst>
                <a:ext uri="{FF2B5EF4-FFF2-40B4-BE49-F238E27FC236}">
                  <a16:creationId xmlns:a16="http://schemas.microsoft.com/office/drawing/2014/main" id="{EEAB38EF-2DB8-47CA-B8D6-BF5619FE1A38}"/>
                </a:ext>
              </a:extLst>
            </p:cNvPr>
            <p:cNvSpPr/>
            <p:nvPr/>
          </p:nvSpPr>
          <p:spPr>
            <a:xfrm rot="5400000">
              <a:off x="4452970" y="590872"/>
              <a:ext cx="296409" cy="728150"/>
            </a:xfrm>
            <a:prstGeom prst="mo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ZA" dirty="0"/>
            </a:p>
          </p:txBody>
        </p:sp>
        <p:sp>
          <p:nvSpPr>
            <p:cNvPr id="13" name="Oval 12">
              <a:extLst>
                <a:ext uri="{FF2B5EF4-FFF2-40B4-BE49-F238E27FC236}">
                  <a16:creationId xmlns:a16="http://schemas.microsoft.com/office/drawing/2014/main" id="{3749B7C8-3606-4B35-8B07-A29B06F705BB}"/>
                </a:ext>
              </a:extLst>
            </p:cNvPr>
            <p:cNvSpPr/>
            <p:nvPr/>
          </p:nvSpPr>
          <p:spPr>
            <a:xfrm>
              <a:off x="3187972" y="1057279"/>
              <a:ext cx="718078" cy="1033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Oval 26">
              <a:extLst>
                <a:ext uri="{FF2B5EF4-FFF2-40B4-BE49-F238E27FC236}">
                  <a16:creationId xmlns:a16="http://schemas.microsoft.com/office/drawing/2014/main" id="{FF776026-7869-478B-B6DE-1B32CDFCFC8F}"/>
                </a:ext>
              </a:extLst>
            </p:cNvPr>
            <p:cNvSpPr/>
            <p:nvPr/>
          </p:nvSpPr>
          <p:spPr>
            <a:xfrm>
              <a:off x="4243278" y="1070267"/>
              <a:ext cx="718078" cy="10338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Oval 19">
              <a:extLst>
                <a:ext uri="{FF2B5EF4-FFF2-40B4-BE49-F238E27FC236}">
                  <a16:creationId xmlns:a16="http://schemas.microsoft.com/office/drawing/2014/main" id="{9F12F35F-CB73-4CD2-8CDB-ED64DAEE651F}"/>
                </a:ext>
              </a:extLst>
            </p:cNvPr>
            <p:cNvSpPr/>
            <p:nvPr/>
          </p:nvSpPr>
          <p:spPr>
            <a:xfrm>
              <a:off x="3374136" y="1767812"/>
              <a:ext cx="283461" cy="3268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Oval 28">
              <a:extLst>
                <a:ext uri="{FF2B5EF4-FFF2-40B4-BE49-F238E27FC236}">
                  <a16:creationId xmlns:a16="http://schemas.microsoft.com/office/drawing/2014/main" id="{8D49BE19-EC63-45AA-B9A0-A6B339BCB4C7}"/>
                </a:ext>
              </a:extLst>
            </p:cNvPr>
            <p:cNvSpPr/>
            <p:nvPr/>
          </p:nvSpPr>
          <p:spPr>
            <a:xfrm>
              <a:off x="4430312" y="1771352"/>
              <a:ext cx="283461" cy="3268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Oval 20">
              <a:extLst>
                <a:ext uri="{FF2B5EF4-FFF2-40B4-BE49-F238E27FC236}">
                  <a16:creationId xmlns:a16="http://schemas.microsoft.com/office/drawing/2014/main" id="{34145000-EC73-47EF-80EB-D7A7C9A1860C}"/>
                </a:ext>
              </a:extLst>
            </p:cNvPr>
            <p:cNvSpPr/>
            <p:nvPr/>
          </p:nvSpPr>
          <p:spPr>
            <a:xfrm>
              <a:off x="3469833" y="1781205"/>
              <a:ext cx="60172" cy="843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Oval 32">
              <a:extLst>
                <a:ext uri="{FF2B5EF4-FFF2-40B4-BE49-F238E27FC236}">
                  <a16:creationId xmlns:a16="http://schemas.microsoft.com/office/drawing/2014/main" id="{2A61C3EF-DC3F-47EE-BBAB-F90D5981C84A}"/>
                </a:ext>
              </a:extLst>
            </p:cNvPr>
            <p:cNvSpPr/>
            <p:nvPr/>
          </p:nvSpPr>
          <p:spPr>
            <a:xfrm>
              <a:off x="4547260" y="1784745"/>
              <a:ext cx="53918" cy="673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30" name="Arrow: Bent 29">
            <a:extLst>
              <a:ext uri="{FF2B5EF4-FFF2-40B4-BE49-F238E27FC236}">
                <a16:creationId xmlns:a16="http://schemas.microsoft.com/office/drawing/2014/main" id="{96639C2E-7E30-45AE-BB25-856CC8D5793A}"/>
              </a:ext>
            </a:extLst>
          </p:cNvPr>
          <p:cNvSpPr/>
          <p:nvPr/>
        </p:nvSpPr>
        <p:spPr>
          <a:xfrm rot="5400000">
            <a:off x="5174053" y="1587208"/>
            <a:ext cx="1005974" cy="507467"/>
          </a:xfrm>
          <a:prstGeom prst="bentArrow">
            <a:avLst>
              <a:gd name="adj1" fmla="val 22904"/>
              <a:gd name="adj2" fmla="val 24274"/>
              <a:gd name="adj3" fmla="val 25000"/>
              <a:gd name="adj4" fmla="val 43750"/>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Tree>
    <p:extLst>
      <p:ext uri="{BB962C8B-B14F-4D97-AF65-F5344CB8AC3E}">
        <p14:creationId xmlns:p14="http://schemas.microsoft.com/office/powerpoint/2010/main" val="1586578188"/>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Owner/s</a:t>
            </a:r>
          </a:p>
        </p:txBody>
      </p:sp>
      <p:sp>
        <p:nvSpPr>
          <p:cNvPr id="300034" name="Rectangle 2"/>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grpSp>
        <p:nvGrpSpPr>
          <p:cNvPr id="2" name="Group 8"/>
          <p:cNvGrpSpPr/>
          <p:nvPr/>
        </p:nvGrpSpPr>
        <p:grpSpPr>
          <a:xfrm>
            <a:off x="2000232" y="1285866"/>
            <a:ext cx="857256" cy="1539562"/>
            <a:chOff x="857224" y="2143116"/>
            <a:chExt cx="1143008" cy="2052749"/>
          </a:xfrm>
          <a:solidFill>
            <a:srgbClr val="009999"/>
          </a:solidFill>
        </p:grpSpPr>
        <p:graphicFrame>
          <p:nvGraphicFramePr>
            <p:cNvPr id="300033" name="Object 1"/>
            <p:cNvGraphicFramePr>
              <a:graphicFrameLocks noChangeAspect="1"/>
            </p:cNvGraphicFramePr>
            <p:nvPr/>
          </p:nvGraphicFramePr>
          <p:xfrm>
            <a:off x="857224" y="2143116"/>
            <a:ext cx="1143008" cy="2052749"/>
          </p:xfrm>
          <a:graphic>
            <a:graphicData uri="http://schemas.openxmlformats.org/presentationml/2006/ole">
              <mc:AlternateContent xmlns:mc="http://schemas.openxmlformats.org/markup-compatibility/2006">
                <mc:Choice xmlns:v="urn:schemas-microsoft-com:vml" Requires="v">
                  <p:oleObj r:id="rId3" imgW="473202" imgH="841629" progId="">
                    <p:embed/>
                  </p:oleObj>
                </mc:Choice>
                <mc:Fallback>
                  <p:oleObj r:id="rId3" imgW="473202" imgH="841629" progId="">
                    <p:embed/>
                    <p:pic>
                      <p:nvPicPr>
                        <p:cNvPr id="30003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4" y="2143116"/>
                          <a:ext cx="1143008" cy="2052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949735" y="3571876"/>
              <a:ext cx="907621" cy="338555"/>
            </a:xfrm>
            <a:prstGeom prst="rect">
              <a:avLst/>
            </a:prstGeom>
            <a:grp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ZA" sz="1050" dirty="0"/>
                <a:t>Owner</a:t>
              </a:r>
            </a:p>
          </p:txBody>
        </p:sp>
      </p:grpSp>
      <p:sp>
        <p:nvSpPr>
          <p:cNvPr id="300036" name="Rectangle 4"/>
          <p:cNvSpPr>
            <a:spLocks noChangeArrowheads="1"/>
          </p:cNvSpPr>
          <p:nvPr/>
        </p:nvSpPr>
        <p:spPr bwMode="auto">
          <a:xfrm>
            <a:off x="1143001" y="-115416"/>
            <a:ext cx="138564" cy="230832"/>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ZA" sz="1050" dirty="0"/>
          </a:p>
        </p:txBody>
      </p:sp>
      <p:graphicFrame>
        <p:nvGraphicFramePr>
          <p:cNvPr id="300035" name="Object 3"/>
          <p:cNvGraphicFramePr>
            <a:graphicFrameLocks noChangeAspect="1"/>
          </p:cNvGraphicFramePr>
          <p:nvPr/>
        </p:nvGraphicFramePr>
        <p:xfrm>
          <a:off x="1678761" y="2786064"/>
          <a:ext cx="1424701" cy="1071570"/>
        </p:xfrm>
        <a:graphic>
          <a:graphicData uri="http://schemas.openxmlformats.org/presentationml/2006/ole">
            <mc:AlternateContent xmlns:mc="http://schemas.openxmlformats.org/markup-compatibility/2006">
              <mc:Choice xmlns:v="urn:schemas-microsoft-com:vml" Requires="v">
                <p:oleObj r:id="rId5" imgW="1114806" imgH="841629" progId="">
                  <p:embed/>
                </p:oleObj>
              </mc:Choice>
              <mc:Fallback>
                <p:oleObj r:id="rId5" imgW="1114806" imgH="841629" progId="">
                  <p:embed/>
                  <p:pic>
                    <p:nvPicPr>
                      <p:cNvPr id="30003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61" y="2786064"/>
                        <a:ext cx="1424701" cy="10715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12" descr="compliance.jpg"/>
          <p:cNvPicPr>
            <a:picLocks noChangeAspect="1"/>
          </p:cNvPicPr>
          <p:nvPr/>
        </p:nvPicPr>
        <p:blipFill>
          <a:blip r:embed="rId7"/>
          <a:stretch>
            <a:fillRect/>
          </a:stretch>
        </p:blipFill>
        <p:spPr>
          <a:xfrm>
            <a:off x="3657600" y="857238"/>
            <a:ext cx="3105165" cy="1746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non compliance.jpg"/>
          <p:cNvPicPr>
            <a:picLocks noChangeAspect="1"/>
          </p:cNvPicPr>
          <p:nvPr/>
        </p:nvPicPr>
        <p:blipFill>
          <a:blip r:embed="rId8"/>
          <a:stretch>
            <a:fillRect/>
          </a:stretch>
        </p:blipFill>
        <p:spPr>
          <a:xfrm>
            <a:off x="4470826" y="2357436"/>
            <a:ext cx="2160260" cy="1994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2403" y="1232294"/>
            <a:ext cx="2314548" cy="2571762"/>
          </a:xfrm>
          <a:ln>
            <a:solidFill>
              <a:schemeClr val="accent2">
                <a:lumMod val="60000"/>
                <a:lumOff val="40000"/>
              </a:schemeClr>
            </a:solidFill>
          </a:ln>
        </p:spPr>
        <p:txBody>
          <a:bodyPr>
            <a:normAutofit/>
          </a:bodyPr>
          <a:lstStyle/>
          <a:p>
            <a:pPr algn="ctr"/>
            <a:r>
              <a:rPr lang="en-ZA" dirty="0">
                <a:ln>
                  <a:solidFill>
                    <a:sysClr val="windowText" lastClr="000000"/>
                  </a:solidFill>
                </a:ln>
              </a:rPr>
              <a:t>Without the </a:t>
            </a:r>
            <a:br>
              <a:rPr lang="en-ZA" dirty="0">
                <a:ln>
                  <a:solidFill>
                    <a:sysClr val="windowText" lastClr="000000"/>
                  </a:solidFill>
                </a:ln>
              </a:rPr>
            </a:br>
            <a:r>
              <a:rPr lang="en-ZA" dirty="0">
                <a:ln>
                  <a:solidFill>
                    <a:sysClr val="windowText" lastClr="000000"/>
                  </a:solidFill>
                </a:ln>
              </a:rPr>
              <a:t>owner/s</a:t>
            </a:r>
            <a:br>
              <a:rPr lang="en-ZA" dirty="0">
                <a:ln>
                  <a:solidFill>
                    <a:sysClr val="windowText" lastClr="000000"/>
                  </a:solidFill>
                </a:ln>
              </a:rPr>
            </a:br>
            <a:r>
              <a:rPr lang="en-ZA" dirty="0">
                <a:ln>
                  <a:solidFill>
                    <a:sysClr val="windowText" lastClr="000000"/>
                  </a:solidFill>
                </a:ln>
              </a:rPr>
              <a:t>there would </a:t>
            </a:r>
            <a:br>
              <a:rPr lang="en-ZA" dirty="0">
                <a:ln>
                  <a:solidFill>
                    <a:sysClr val="windowText" lastClr="000000"/>
                  </a:solidFill>
                </a:ln>
              </a:rPr>
            </a:br>
            <a:r>
              <a:rPr lang="en-ZA" dirty="0">
                <a:ln>
                  <a:solidFill>
                    <a:sysClr val="windowText" lastClr="000000"/>
                  </a:solidFill>
                </a:ln>
              </a:rPr>
              <a:t>be no </a:t>
            </a:r>
            <a:br>
              <a:rPr lang="en-ZA" dirty="0">
                <a:ln>
                  <a:solidFill>
                    <a:sysClr val="windowText" lastClr="000000"/>
                  </a:solidFill>
                </a:ln>
              </a:rPr>
            </a:br>
            <a:r>
              <a:rPr lang="en-ZA" dirty="0">
                <a:ln>
                  <a:solidFill>
                    <a:sysClr val="windowText" lastClr="000000"/>
                  </a:solidFill>
                </a:ln>
              </a:rPr>
              <a:t>Business</a:t>
            </a:r>
          </a:p>
        </p:txBody>
      </p:sp>
      <p:sp>
        <p:nvSpPr>
          <p:cNvPr id="5" name="Title 3"/>
          <p:cNvSpPr txBox="1">
            <a:spLocks/>
          </p:cNvSpPr>
          <p:nvPr/>
        </p:nvSpPr>
        <p:spPr>
          <a:xfrm>
            <a:off x="4384104" y="1182089"/>
            <a:ext cx="3032522" cy="3107553"/>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normAutofit fontScale="77500" lnSpcReduction="20000"/>
            <a:scene3d>
              <a:camera prst="orthographicFront"/>
              <a:lightRig rig="soft" dir="t"/>
            </a:scene3d>
            <a:sp3d prstMaterial="softEdge">
              <a:bevelT w="25400" h="25400"/>
            </a:sp3d>
          </a:bodyPr>
          <a:lstStyle/>
          <a:p>
            <a:pPr algn="ctr" defTabSz="685800">
              <a:spcBef>
                <a:spcPct val="0"/>
              </a:spcBef>
              <a:buClrTx/>
              <a:defRPr/>
            </a:pPr>
            <a:r>
              <a:rPr lang="en-ZA" sz="3075" kern="1200" dirty="0">
                <a:ln w="1905"/>
                <a:solidFill>
                  <a:schemeClr val="tx1"/>
                </a:solidFill>
                <a:effectLst>
                  <a:innerShdw blurRad="69850" dist="43180" dir="5400000">
                    <a:srgbClr val="000000">
                      <a:alpha val="65000"/>
                    </a:srgbClr>
                  </a:innerShdw>
                </a:effectLst>
                <a:latin typeface="+mj-lt"/>
                <a:ea typeface="+mj-ea"/>
                <a:cs typeface="+mj-cs"/>
              </a:rPr>
              <a:t>The owner/s responsibilities are      </a:t>
            </a:r>
            <a:r>
              <a:rPr lang="en-ZA" sz="3075" kern="1200" dirty="0">
                <a:ln w="1905"/>
                <a:solidFill>
                  <a:srgbClr val="FF0000"/>
                </a:solidFill>
                <a:effectLst>
                  <a:innerShdw blurRad="69850" dist="43180" dir="5400000">
                    <a:srgbClr val="000000">
                      <a:alpha val="65000"/>
                    </a:srgbClr>
                  </a:innerShdw>
                </a:effectLst>
                <a:latin typeface="+mj-lt"/>
                <a:ea typeface="+mj-ea"/>
                <a:cs typeface="+mj-cs"/>
              </a:rPr>
              <a:t>VERY BIG </a:t>
            </a:r>
            <a:r>
              <a:rPr lang="en-ZA" sz="3075" kern="1200" dirty="0">
                <a:ln w="1905"/>
                <a:solidFill>
                  <a:schemeClr val="tx1"/>
                </a:solidFill>
                <a:effectLst>
                  <a:innerShdw blurRad="69850" dist="43180" dir="5400000">
                    <a:srgbClr val="000000">
                      <a:alpha val="65000"/>
                    </a:srgbClr>
                  </a:innerShdw>
                </a:effectLst>
                <a:latin typeface="+mj-lt"/>
                <a:ea typeface="+mj-ea"/>
                <a:cs typeface="+mj-cs"/>
              </a:rPr>
              <a:t>. . . . </a:t>
            </a:r>
            <a:br>
              <a:rPr lang="en-ZA" sz="3075" kern="1200" dirty="0">
                <a:ln w="1905"/>
                <a:solidFill>
                  <a:schemeClr val="tx1"/>
                </a:solidFill>
                <a:effectLst>
                  <a:innerShdw blurRad="69850" dist="43180" dir="5400000">
                    <a:srgbClr val="000000">
                      <a:alpha val="65000"/>
                    </a:srgbClr>
                  </a:innerShdw>
                </a:effectLst>
                <a:latin typeface="+mj-lt"/>
                <a:ea typeface="+mj-ea"/>
                <a:cs typeface="+mj-cs"/>
              </a:rPr>
            </a:br>
            <a:r>
              <a:rPr lang="en-ZA" sz="3075" kern="1200" dirty="0">
                <a:ln w="1905"/>
                <a:solidFill>
                  <a:schemeClr val="tx1"/>
                </a:solidFill>
                <a:effectLst>
                  <a:innerShdw blurRad="69850" dist="43180" dir="5400000">
                    <a:srgbClr val="000000">
                      <a:alpha val="65000"/>
                    </a:srgbClr>
                  </a:innerShdw>
                </a:effectLst>
                <a:latin typeface="+mj-lt"/>
                <a:ea typeface="+mj-ea"/>
                <a:cs typeface="+mj-cs"/>
              </a:rPr>
              <a:t>Respect this </a:t>
            </a:r>
          </a:p>
          <a:p>
            <a:pPr algn="ctr" defTabSz="685800">
              <a:spcBef>
                <a:spcPct val="0"/>
              </a:spcBef>
              <a:buClrTx/>
              <a:defRPr/>
            </a:pPr>
            <a:r>
              <a:rPr lang="en-ZA" sz="3075" dirty="0">
                <a:ln w="1905"/>
                <a:solidFill>
                  <a:schemeClr val="tx1"/>
                </a:solidFill>
                <a:effectLst>
                  <a:innerShdw blurRad="69850" dist="43180" dir="5400000">
                    <a:srgbClr val="000000">
                      <a:alpha val="65000"/>
                    </a:srgbClr>
                  </a:innerShdw>
                </a:effectLst>
                <a:latin typeface="+mj-lt"/>
                <a:ea typeface="+mj-ea"/>
                <a:cs typeface="+mj-cs"/>
              </a:rPr>
              <a:t>a</a:t>
            </a:r>
            <a:r>
              <a:rPr lang="en-ZA" sz="3075" kern="1200" dirty="0">
                <a:ln w="1905"/>
                <a:solidFill>
                  <a:schemeClr val="tx1"/>
                </a:solidFill>
                <a:effectLst>
                  <a:innerShdw blurRad="69850" dist="43180" dir="5400000">
                    <a:srgbClr val="000000">
                      <a:alpha val="65000"/>
                    </a:srgbClr>
                  </a:innerShdw>
                </a:effectLst>
                <a:latin typeface="+mj-lt"/>
                <a:ea typeface="+mj-ea"/>
                <a:cs typeface="+mj-cs"/>
              </a:rPr>
              <a:t>nd</a:t>
            </a:r>
          </a:p>
          <a:p>
            <a:pPr algn="ctr" defTabSz="685800">
              <a:spcBef>
                <a:spcPct val="0"/>
              </a:spcBef>
              <a:buClrTx/>
              <a:defRPr/>
            </a:pPr>
            <a:r>
              <a:rPr lang="en-ZA" sz="3075" kern="1200" dirty="0">
                <a:ln w="1905"/>
                <a:solidFill>
                  <a:schemeClr val="tx1"/>
                </a:solidFill>
                <a:effectLst>
                  <a:innerShdw blurRad="69850" dist="43180" dir="5400000">
                    <a:srgbClr val="000000">
                      <a:alpha val="65000"/>
                    </a:srgbClr>
                  </a:innerShdw>
                </a:effectLst>
                <a:latin typeface="+mj-lt"/>
                <a:ea typeface="+mj-ea"/>
                <a:cs typeface="+mj-cs"/>
              </a:rPr>
              <a:t> give them the support they need to make </a:t>
            </a:r>
            <a:r>
              <a:rPr lang="en-ZA" sz="3075" dirty="0">
                <a:ln w="1905"/>
                <a:solidFill>
                  <a:schemeClr val="tx1"/>
                </a:solidFill>
                <a:effectLst>
                  <a:innerShdw blurRad="69850" dist="43180" dir="5400000">
                    <a:srgbClr val="000000">
                      <a:alpha val="65000"/>
                    </a:srgbClr>
                  </a:innerShdw>
                </a:effectLst>
                <a:latin typeface="+mj-lt"/>
                <a:ea typeface="+mj-ea"/>
                <a:cs typeface="+mj-cs"/>
              </a:rPr>
              <a:t>the business </a:t>
            </a:r>
            <a:r>
              <a:rPr lang="en-ZA" sz="3075" kern="1200" dirty="0">
                <a:ln w="1905"/>
                <a:solidFill>
                  <a:schemeClr val="tx1"/>
                </a:solidFill>
                <a:effectLst>
                  <a:innerShdw blurRad="69850" dist="43180" dir="5400000">
                    <a:srgbClr val="000000">
                      <a:alpha val="65000"/>
                    </a:srgbClr>
                  </a:innerShdw>
                </a:effectLst>
                <a:latin typeface="+mj-lt"/>
                <a:ea typeface="+mj-ea"/>
                <a:cs typeface="+mj-cs"/>
              </a:rPr>
              <a:t>sustainable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334" y="648159"/>
            <a:ext cx="1329612" cy="1329612"/>
          </a:xfrm>
          <a:prstGeom prst="rect">
            <a:avLst/>
          </a:prstGeom>
        </p:spPr>
      </p:pic>
    </p:spTree>
  </p:cSld>
  <p:clrMapOvr>
    <a:masterClrMapping/>
  </p:clrMapOvr>
  <p:transition>
    <p:wipe dir="r"/>
  </p:transition>
</p:sld>
</file>

<file path=ppt/theme/theme1.xml><?xml version="1.0" encoding="utf-8"?>
<a:theme xmlns:a="http://schemas.openxmlformats.org/drawingml/2006/main" name="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DD916B"/>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TotalTime>
  <Words>995</Words>
  <Application>Microsoft Office PowerPoint</Application>
  <PresentationFormat>On-screen Show (16:9)</PresentationFormat>
  <Paragraphs>157</Paragraphs>
  <Slides>31</Slides>
  <Notes>31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Tinos</vt:lpstr>
      <vt:lpstr>Oswald</vt:lpstr>
      <vt:lpstr>Calibri</vt:lpstr>
      <vt:lpstr>Arial</vt:lpstr>
      <vt:lpstr>Quintus template</vt:lpstr>
      <vt:lpstr>Acrobat Document</vt:lpstr>
      <vt:lpstr>PowerPoint Presentation</vt:lpstr>
      <vt:lpstr>ATTITUDE  by Charles Swindol</vt:lpstr>
      <vt:lpstr>PowerPoint Presentation</vt:lpstr>
      <vt:lpstr>The work family</vt:lpstr>
      <vt:lpstr>What is this?</vt:lpstr>
      <vt:lpstr>PowerPoint Presentation</vt:lpstr>
      <vt:lpstr>Owner/s</vt:lpstr>
      <vt:lpstr>Owner/s</vt:lpstr>
      <vt:lpstr>Without the  owner/s there would  be no  Business</vt:lpstr>
      <vt:lpstr>Management Team</vt:lpstr>
      <vt:lpstr>They  are the  decision makers</vt:lpstr>
      <vt:lpstr>Money</vt:lpstr>
      <vt:lpstr>Do YOUR part in controlling the money IN and money OUT</vt:lpstr>
      <vt:lpstr>Workplace</vt:lpstr>
      <vt:lpstr>Workplace</vt:lpstr>
      <vt:lpstr>Equipment</vt:lpstr>
      <vt:lpstr>THE TEAM</vt:lpstr>
      <vt:lpstr>THE TEAM needs to think sustainable business</vt:lpstr>
      <vt:lpstr>PowerPoint Presentation</vt:lpstr>
      <vt:lpstr>Services / Product</vt:lpstr>
      <vt:lpstr>Marketing &amp; Sales</vt:lpstr>
      <vt:lpstr>Customer service</vt:lpstr>
      <vt:lpstr>Customer service</vt:lpstr>
      <vt:lpstr>Communication</vt:lpstr>
      <vt:lpstr>PowerPoint Presentation</vt:lpstr>
      <vt:lpstr>YOU win or lose by the way  YOU choose, so decide to decide right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Shan Cade</dc:creator>
  <cp:lastModifiedBy>Shan Cade</cp:lastModifiedBy>
  <cp:revision>182</cp:revision>
  <cp:lastPrinted>2022-05-23T14:03:30Z</cp:lastPrinted>
  <dcterms:modified xsi:type="dcterms:W3CDTF">2022-05-31T13:00:19Z</dcterms:modified>
</cp:coreProperties>
</file>