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8"/>
  </p:notesMasterIdLst>
  <p:sldIdLst>
    <p:sldId id="261" r:id="rId2"/>
    <p:sldId id="256" r:id="rId3"/>
    <p:sldId id="257" r:id="rId4"/>
    <p:sldId id="258" r:id="rId5"/>
    <p:sldId id="260" r:id="rId6"/>
    <p:sldId id="259" r:id="rId7"/>
  </p:sldIdLst>
  <p:sldSz cx="9144000" cy="6858000" type="screen4x3"/>
  <p:notesSz cx="6881813" cy="96615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r">
              <a:defRPr sz="1200"/>
            </a:lvl1pPr>
          </a:lstStyle>
          <a:p>
            <a:fld id="{D66662D7-281E-4885-870B-A54C89EB4DCB}" type="datetimeFigureOut">
              <a:rPr lang="en-US" smtClean="0"/>
              <a:pPr/>
              <a:t>7/18/2022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723900"/>
            <a:ext cx="4832350" cy="36242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31" tIns="47265" rIns="94531" bIns="47265" rtlCol="0" anchor="ctr"/>
          <a:lstStyle/>
          <a:p>
            <a:endParaRPr lang="en-Z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589225"/>
            <a:ext cx="5505450" cy="4347686"/>
          </a:xfrm>
          <a:prstGeom prst="rect">
            <a:avLst/>
          </a:prstGeom>
        </p:spPr>
        <p:txBody>
          <a:bodyPr vert="horz" lIns="94531" tIns="47265" rIns="94531" bIns="4726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76772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176772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r">
              <a:defRPr sz="1200"/>
            </a:lvl1pPr>
          </a:lstStyle>
          <a:p>
            <a:fld id="{E520FF27-66AB-4905-83D4-F885387BDFF2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smtClean="0"/>
              <a:pPr/>
              <a:t>7/18/2022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8963-CB2F-4CBA-A996-EA43DF9DC5E2}" type="slidenum">
              <a:rPr lang="en-ZA" smtClean="0"/>
              <a:pPr/>
              <a:t>‹#›</a:t>
            </a:fld>
            <a:endParaRPr lang="en-ZA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4FEE5D24-EA24-9355-D512-7F14A65D57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083" y="5398576"/>
            <a:ext cx="2400354" cy="1346448"/>
          </a:xfrm>
          <a:prstGeom prst="rect">
            <a:avLst/>
          </a:prstGeom>
        </p:spPr>
      </p:pic>
      <p:sp>
        <p:nvSpPr>
          <p:cNvPr id="12" name="Freeform 10">
            <a:extLst>
              <a:ext uri="{FF2B5EF4-FFF2-40B4-BE49-F238E27FC236}">
                <a16:creationId xmlns:a16="http://schemas.microsoft.com/office/drawing/2014/main" id="{C2DBEB16-7637-97BF-1C5B-1ABD42E005F0}"/>
              </a:ext>
            </a:extLst>
          </p:cNvPr>
          <p:cNvSpPr/>
          <p:nvPr userDrawn="1"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BD25C38-CBEA-D251-C371-68B455ED1B14}"/>
              </a:ext>
            </a:extLst>
          </p:cNvPr>
          <p:cNvSpPr/>
          <p:nvPr userDrawn="1"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85614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99C6-7393-4EAC-B194-7AF7274AC4F3}" type="datetimeFigureOut">
              <a:rPr lang="en-US" smtClean="0"/>
              <a:pPr/>
              <a:t>7/18/2022</a:t>
            </a:fld>
            <a:endParaRPr lang="en-Z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8963-CB2F-4CBA-A996-EA43DF9DC5E2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536457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99C6-7393-4EAC-B194-7AF7274AC4F3}" type="datetimeFigureOut">
              <a:rPr lang="en-US" smtClean="0"/>
              <a:pPr/>
              <a:t>7/18/2022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8963-CB2F-4CBA-A996-EA43DF9DC5E2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39269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99C6-7393-4EAC-B194-7AF7274AC4F3}" type="datetimeFigureOut">
              <a:rPr lang="en-US" smtClean="0"/>
              <a:pPr/>
              <a:t>7/18/2022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8963-CB2F-4CBA-A996-EA43DF9DC5E2}" type="slidenum">
              <a:rPr lang="en-ZA" smtClean="0"/>
              <a:pPr/>
              <a:t>‹#›</a:t>
            </a:fld>
            <a:endParaRPr lang="en-ZA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91823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99C6-7393-4EAC-B194-7AF7274AC4F3}" type="datetimeFigureOut">
              <a:rPr lang="en-US" smtClean="0"/>
              <a:pPr/>
              <a:t>7/18/2022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8963-CB2F-4CBA-A996-EA43DF9DC5E2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515035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99C6-7393-4EAC-B194-7AF7274AC4F3}" type="datetimeFigureOut">
              <a:rPr lang="en-US" smtClean="0"/>
              <a:pPr/>
              <a:t>7/18/2022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8963-CB2F-4CBA-A996-EA43DF9DC5E2}" type="slidenum">
              <a:rPr lang="en-ZA" smtClean="0"/>
              <a:pPr/>
              <a:t>‹#›</a:t>
            </a:fld>
            <a:endParaRPr lang="en-ZA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8994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99C6-7393-4EAC-B194-7AF7274AC4F3}" type="datetimeFigureOut">
              <a:rPr lang="en-US" smtClean="0"/>
              <a:pPr/>
              <a:t>7/18/2022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8963-CB2F-4CBA-A996-EA43DF9DC5E2}" type="slidenum">
              <a:rPr lang="en-ZA" smtClean="0"/>
              <a:pPr/>
              <a:t>‹#›</a:t>
            </a:fld>
            <a:endParaRPr lang="en-ZA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7750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99C6-7393-4EAC-B194-7AF7274AC4F3}" type="datetimeFigureOut">
              <a:rPr lang="en-US" smtClean="0"/>
              <a:pPr/>
              <a:t>7/18/2022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8963-CB2F-4CBA-A996-EA43DF9DC5E2}" type="slidenum">
              <a:rPr lang="en-ZA" smtClean="0"/>
              <a:pPr/>
              <a:t>‹#›</a:t>
            </a:fld>
            <a:endParaRPr lang="en-ZA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9566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99C6-7393-4EAC-B194-7AF7274AC4F3}" type="datetimeFigureOut">
              <a:rPr lang="en-US" smtClean="0"/>
              <a:pPr/>
              <a:t>7/18/2022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8963-CB2F-4CBA-A996-EA43DF9DC5E2}" type="slidenum">
              <a:rPr lang="en-ZA" smtClean="0"/>
              <a:pPr/>
              <a:t>‹#›</a:t>
            </a:fld>
            <a:endParaRPr lang="en-ZA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6914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99C6-7393-4EAC-B194-7AF7274AC4F3}" type="datetimeFigureOut">
              <a:rPr lang="en-US" smtClean="0"/>
              <a:pPr/>
              <a:t>7/18/2022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8963-CB2F-4CBA-A996-EA43DF9DC5E2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622238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99C6-7393-4EAC-B194-7AF7274AC4F3}" type="datetimeFigureOut">
              <a:rPr lang="en-US" smtClean="0"/>
              <a:pPr/>
              <a:t>7/18/2022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8963-CB2F-4CBA-A996-EA43DF9DC5E2}" type="slidenum">
              <a:rPr lang="en-ZA" smtClean="0"/>
              <a:pPr/>
              <a:t>‹#›</a:t>
            </a:fld>
            <a:endParaRPr lang="en-ZA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543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99C6-7393-4EAC-B194-7AF7274AC4F3}" type="datetimeFigureOut">
              <a:rPr lang="en-US" smtClean="0"/>
              <a:pPr/>
              <a:t>7/18/2022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8963-CB2F-4CBA-A996-EA43DF9DC5E2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11438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99C6-7393-4EAC-B194-7AF7274AC4F3}" type="datetimeFigureOut">
              <a:rPr lang="en-US" smtClean="0"/>
              <a:pPr/>
              <a:t>7/18/2022</a:t>
            </a:fld>
            <a:endParaRPr lang="en-Z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8963-CB2F-4CBA-A996-EA43DF9DC5E2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692238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99C6-7393-4EAC-B194-7AF7274AC4F3}" type="datetimeFigureOut">
              <a:rPr lang="en-US" smtClean="0"/>
              <a:pPr/>
              <a:t>7/18/2022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8963-CB2F-4CBA-A996-EA43DF9DC5E2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77773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C6C99C6-7393-4EAC-B194-7AF7274AC4F3}" type="datetimeFigureOut">
              <a:rPr lang="en-US" smtClean="0"/>
              <a:pPr/>
              <a:t>7/18/2022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9A38963-CB2F-4CBA-A996-EA43DF9DC5E2}" type="slidenum">
              <a:rPr lang="en-ZA" smtClean="0"/>
              <a:pPr/>
              <a:t>‹#›</a:t>
            </a:fld>
            <a:endParaRPr lang="en-ZA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767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70" r:id="rId2"/>
    <p:sldLayoutId id="2147483769" r:id="rId3"/>
    <p:sldLayoutId id="2147483768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  <p:sldLayoutId id="2147483766" r:id="rId13"/>
    <p:sldLayoutId id="2147483767" r:id="rId14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9F049DA-1424-4FC7-A61C-82622FC0F55B}"/>
              </a:ext>
            </a:extLst>
          </p:cNvPr>
          <p:cNvSpPr txBox="1">
            <a:spLocks/>
          </p:cNvSpPr>
          <p:nvPr/>
        </p:nvSpPr>
        <p:spPr>
          <a:xfrm>
            <a:off x="899592" y="2492896"/>
            <a:ext cx="7772400" cy="1872208"/>
          </a:xfrm>
          <a:prstGeom prst="rect">
            <a:avLst/>
          </a:prstGeom>
          <a:solidFill>
            <a:srgbClr val="009999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97500"/>
          </a:bodyPr>
          <a:lstStyle>
            <a:lvl1pPr algn="l" defTabSz="457207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sz="5400" dirty="0"/>
              <a:t>The Purpose </a:t>
            </a:r>
          </a:p>
          <a:p>
            <a:pPr algn="ctr"/>
            <a:r>
              <a:rPr lang="en-ZA" sz="5400" dirty="0"/>
              <a:t>of Control Tools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7CF94C9-6949-4E94-8580-47830B3EAB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0407" y="764704"/>
            <a:ext cx="3291793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078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5016"/>
              </p:ext>
            </p:extLst>
          </p:nvPr>
        </p:nvGraphicFramePr>
        <p:xfrm>
          <a:off x="899592" y="1052736"/>
          <a:ext cx="7715304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579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ZA" dirty="0"/>
                    </a:p>
                    <a:p>
                      <a:pPr algn="ctr"/>
                      <a:endParaRPr lang="en-ZA" dirty="0"/>
                    </a:p>
                    <a:p>
                      <a:pPr algn="ctr"/>
                      <a:endParaRPr lang="en-ZA" dirty="0"/>
                    </a:p>
                    <a:p>
                      <a:pPr algn="ctr"/>
                      <a:r>
                        <a:rPr lang="en-ZA" dirty="0"/>
                        <a:t>JOB</a:t>
                      </a:r>
                      <a:r>
                        <a:rPr lang="en-ZA" baseline="0" dirty="0"/>
                        <a:t> DESCRIPTION</a:t>
                      </a:r>
                      <a:endParaRPr lang="en-ZA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en-ZA" dirty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ZA" dirty="0">
                          <a:solidFill>
                            <a:schemeClr val="tx1"/>
                          </a:solidFill>
                        </a:rPr>
                        <a:t>Government compliance 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en-ZA" dirty="0">
                        <a:solidFill>
                          <a:schemeClr val="tx1"/>
                        </a:solidFill>
                      </a:endParaRP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ZA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ZA" dirty="0">
                          <a:solidFill>
                            <a:schemeClr val="tx1"/>
                          </a:solidFill>
                        </a:rPr>
                        <a:t>Basic Conditions of Employment Act </a:t>
                      </a:r>
                    </a:p>
                    <a:p>
                      <a:pPr lvl="1">
                        <a:buFont typeface="Arial" pitchFamily="34" charset="0"/>
                        <a:buNone/>
                      </a:pPr>
                      <a:r>
                        <a:rPr lang="en-ZA" dirty="0">
                          <a:solidFill>
                            <a:schemeClr val="tx1"/>
                          </a:solidFill>
                        </a:rPr>
                        <a:t>   requirements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ZA" baseline="0" dirty="0">
                          <a:solidFill>
                            <a:schemeClr val="tx1"/>
                          </a:solidFill>
                        </a:rPr>
                        <a:t> Occupational Health &amp; Safety Compliance</a:t>
                      </a:r>
                    </a:p>
                    <a:p>
                      <a:pPr lvl="1">
                        <a:buFont typeface="Arial" pitchFamily="34" charset="0"/>
                        <a:buNone/>
                      </a:pPr>
                      <a:endParaRPr lang="en-ZA" baseline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en-ZA" dirty="0">
                          <a:solidFill>
                            <a:schemeClr val="tx1"/>
                          </a:solidFill>
                        </a:rPr>
                        <a:t> Good corporate governance 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ZA" dirty="0">
                          <a:solidFill>
                            <a:schemeClr val="tx1"/>
                          </a:solidFill>
                        </a:rPr>
                        <a:t> Individual</a:t>
                      </a:r>
                      <a:r>
                        <a:rPr lang="en-ZA" baseline="0" dirty="0">
                          <a:solidFill>
                            <a:schemeClr val="tx1"/>
                          </a:solidFill>
                        </a:rPr>
                        <a:t> understand of what they will be ,</a:t>
                      </a:r>
                    </a:p>
                    <a:p>
                      <a:pPr lvl="1">
                        <a:buFont typeface="Arial" pitchFamily="34" charset="0"/>
                        <a:buNone/>
                      </a:pPr>
                      <a:r>
                        <a:rPr lang="en-ZA" baseline="0" dirty="0">
                          <a:solidFill>
                            <a:schemeClr val="tx1"/>
                          </a:solidFill>
                        </a:rPr>
                        <a:t>  doing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ZA" baseline="0" dirty="0">
                          <a:solidFill>
                            <a:schemeClr val="tx1"/>
                          </a:solidFill>
                        </a:rPr>
                        <a:t> Brings structure for continuity purposes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ZA" baseline="0" dirty="0">
                          <a:solidFill>
                            <a:schemeClr val="tx1"/>
                          </a:solidFill>
                        </a:rPr>
                        <a:t> Brings standardisation to individual job </a:t>
                      </a:r>
                    </a:p>
                    <a:p>
                      <a:pPr lvl="1">
                        <a:buFont typeface="Arial" pitchFamily="34" charset="0"/>
                        <a:buNone/>
                      </a:pPr>
                      <a:r>
                        <a:rPr lang="en-ZA" baseline="0" dirty="0">
                          <a:solidFill>
                            <a:schemeClr val="tx1"/>
                          </a:solidFill>
                        </a:rPr>
                        <a:t>  functions – no favouritism</a:t>
                      </a:r>
                    </a:p>
                    <a:p>
                      <a:pPr lvl="1">
                        <a:buFont typeface="Arial" pitchFamily="34" charset="0"/>
                        <a:buNone/>
                      </a:pPr>
                      <a:endParaRPr lang="en-ZA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244872"/>
              </p:ext>
            </p:extLst>
          </p:nvPr>
        </p:nvGraphicFramePr>
        <p:xfrm>
          <a:off x="1547664" y="404664"/>
          <a:ext cx="7355264" cy="5184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0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84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4576">
                <a:tc>
                  <a:txBody>
                    <a:bodyPr/>
                    <a:lstStyle/>
                    <a:p>
                      <a:pPr algn="ctr"/>
                      <a:endParaRPr lang="en-ZA" sz="1700" dirty="0"/>
                    </a:p>
                    <a:p>
                      <a:pPr algn="ctr"/>
                      <a:endParaRPr lang="en-ZA" sz="1700" dirty="0"/>
                    </a:p>
                    <a:p>
                      <a:pPr algn="ctr"/>
                      <a:endParaRPr lang="en-ZA" sz="1700" dirty="0"/>
                    </a:p>
                    <a:p>
                      <a:pPr algn="ctr"/>
                      <a:endParaRPr lang="en-ZA" sz="1700" dirty="0"/>
                    </a:p>
                    <a:p>
                      <a:pPr algn="ctr"/>
                      <a:endParaRPr lang="en-ZA" sz="1700" dirty="0"/>
                    </a:p>
                    <a:p>
                      <a:pPr algn="ctr"/>
                      <a:endParaRPr lang="en-ZA" sz="1700" dirty="0"/>
                    </a:p>
                    <a:p>
                      <a:pPr algn="ctr"/>
                      <a:endParaRPr lang="en-ZA" sz="1700" dirty="0"/>
                    </a:p>
                    <a:p>
                      <a:pPr algn="ctr"/>
                      <a:r>
                        <a:rPr lang="en-ZA" sz="1700" dirty="0"/>
                        <a:t>FOCUS </a:t>
                      </a:r>
                    </a:p>
                    <a:p>
                      <a:pPr algn="ctr"/>
                      <a:r>
                        <a:rPr lang="en-ZA" sz="1700" dirty="0"/>
                        <a:t>TOOL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en-ZA" sz="1700" dirty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ZA" sz="1700" dirty="0"/>
                        <a:t>  </a:t>
                      </a:r>
                      <a:r>
                        <a:rPr lang="en-ZA" sz="1700" dirty="0">
                          <a:solidFill>
                            <a:schemeClr val="tx1"/>
                          </a:solidFill>
                        </a:rPr>
                        <a:t>Best</a:t>
                      </a:r>
                      <a:r>
                        <a:rPr lang="en-ZA" sz="1700" baseline="0" dirty="0">
                          <a:solidFill>
                            <a:schemeClr val="tx1"/>
                          </a:solidFill>
                        </a:rPr>
                        <a:t> practice aligned to good corporate governance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ZA" sz="1700" baseline="0" dirty="0">
                          <a:solidFill>
                            <a:schemeClr val="tx1"/>
                          </a:solidFill>
                        </a:rPr>
                        <a:t>  Company risk, cost, consistency  is </a:t>
                      </a:r>
                    </a:p>
                    <a:p>
                      <a:pPr lvl="1">
                        <a:buFont typeface="Arial" pitchFamily="34" charset="0"/>
                        <a:buNone/>
                      </a:pPr>
                      <a:r>
                        <a:rPr lang="en-ZA" sz="1700" baseline="0" dirty="0">
                          <a:solidFill>
                            <a:schemeClr val="tx1"/>
                          </a:solidFill>
                        </a:rPr>
                        <a:t>    management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ZA" sz="1700" baseline="0" dirty="0">
                          <a:solidFill>
                            <a:schemeClr val="tx1"/>
                          </a:solidFill>
                        </a:rPr>
                        <a:t>  Ensures each individual concludes their daily </a:t>
                      </a:r>
                    </a:p>
                    <a:p>
                      <a:pPr lvl="1">
                        <a:buFont typeface="Arial" pitchFamily="34" charset="0"/>
                        <a:buNone/>
                      </a:pPr>
                      <a:r>
                        <a:rPr lang="en-ZA" sz="1700" baseline="0" dirty="0">
                          <a:solidFill>
                            <a:schemeClr val="tx1"/>
                          </a:solidFill>
                        </a:rPr>
                        <a:t>    job function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ZA" sz="1700" baseline="0" dirty="0">
                          <a:solidFill>
                            <a:schemeClr val="tx1"/>
                          </a:solidFill>
                        </a:rPr>
                        <a:t>  Enables managers / supervisors to monitor </a:t>
                      </a:r>
                    </a:p>
                    <a:p>
                      <a:pPr lvl="1">
                        <a:buFont typeface="Arial" pitchFamily="34" charset="0"/>
                        <a:buNone/>
                      </a:pPr>
                      <a:r>
                        <a:rPr lang="en-ZA" sz="1700" baseline="0" dirty="0">
                          <a:solidFill>
                            <a:schemeClr val="tx1"/>
                          </a:solidFill>
                        </a:rPr>
                        <a:t>    workloads so that informed decisions can be </a:t>
                      </a:r>
                    </a:p>
                    <a:p>
                      <a:pPr lvl="1">
                        <a:buFont typeface="Arial" pitchFamily="34" charset="0"/>
                        <a:buNone/>
                      </a:pPr>
                      <a:r>
                        <a:rPr lang="en-ZA" sz="1700" baseline="0" dirty="0">
                          <a:solidFill>
                            <a:schemeClr val="tx1"/>
                          </a:solidFill>
                        </a:rPr>
                        <a:t>    made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ZA" sz="1700" baseline="0" dirty="0">
                          <a:solidFill>
                            <a:schemeClr val="tx1"/>
                          </a:solidFill>
                        </a:rPr>
                        <a:t>  Ensures continuity of service can be </a:t>
                      </a:r>
                    </a:p>
                    <a:p>
                      <a:pPr lvl="1">
                        <a:buFont typeface="Arial" pitchFamily="34" charset="0"/>
                        <a:buNone/>
                      </a:pPr>
                      <a:r>
                        <a:rPr lang="en-ZA" sz="1700" baseline="0" dirty="0">
                          <a:solidFill>
                            <a:schemeClr val="tx1"/>
                          </a:solidFill>
                        </a:rPr>
                        <a:t>   achieved if someone is away or off for </a:t>
                      </a:r>
                    </a:p>
                    <a:p>
                      <a:pPr lvl="1">
                        <a:buFont typeface="Arial" pitchFamily="34" charset="0"/>
                        <a:buNone/>
                      </a:pPr>
                      <a:r>
                        <a:rPr lang="en-ZA" sz="1700" baseline="0" dirty="0">
                          <a:solidFill>
                            <a:schemeClr val="tx1"/>
                          </a:solidFill>
                        </a:rPr>
                        <a:t>   whatever reason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ZA" sz="1700" baseline="0" dirty="0">
                          <a:solidFill>
                            <a:schemeClr val="tx1"/>
                          </a:solidFill>
                        </a:rPr>
                        <a:t>  Pro-actively  monitors  trends that affect </a:t>
                      </a:r>
                    </a:p>
                    <a:p>
                      <a:pPr lvl="1">
                        <a:buFont typeface="Arial" pitchFamily="34" charset="0"/>
                        <a:buNone/>
                      </a:pPr>
                      <a:r>
                        <a:rPr lang="en-ZA" sz="1700" baseline="0" dirty="0">
                          <a:solidFill>
                            <a:schemeClr val="tx1"/>
                          </a:solidFill>
                        </a:rPr>
                        <a:t>   sustainable business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ZA" sz="1700" baseline="0" dirty="0">
                          <a:solidFill>
                            <a:schemeClr val="tx1"/>
                          </a:solidFill>
                        </a:rPr>
                        <a:t>  Manages weekly  / monthly / quarterly / </a:t>
                      </a:r>
                    </a:p>
                    <a:p>
                      <a:pPr lvl="1">
                        <a:buFont typeface="Arial" pitchFamily="34" charset="0"/>
                        <a:buNone/>
                      </a:pPr>
                      <a:r>
                        <a:rPr lang="en-ZA" sz="1700" baseline="0" dirty="0">
                          <a:solidFill>
                            <a:schemeClr val="tx1"/>
                          </a:solidFill>
                        </a:rPr>
                        <a:t>   yearly activities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ZA" sz="1700" baseline="0" dirty="0">
                          <a:solidFill>
                            <a:schemeClr val="tx1"/>
                          </a:solidFill>
                        </a:rPr>
                        <a:t>  Manages compliance – meeting deadlines, </a:t>
                      </a:r>
                    </a:p>
                    <a:p>
                      <a:pPr lvl="1">
                        <a:buFont typeface="Arial" pitchFamily="34" charset="0"/>
                        <a:buNone/>
                      </a:pPr>
                      <a:r>
                        <a:rPr lang="en-ZA" sz="1700" baseline="0" dirty="0">
                          <a:solidFill>
                            <a:schemeClr val="tx1"/>
                          </a:solidFill>
                        </a:rPr>
                        <a:t>   avoiding penalties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ZA" sz="1700" baseline="0" dirty="0">
                          <a:solidFill>
                            <a:schemeClr val="tx1"/>
                          </a:solidFill>
                        </a:rPr>
                        <a:t>  Manages customer service levels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462304"/>
              </p:ext>
            </p:extLst>
          </p:nvPr>
        </p:nvGraphicFramePr>
        <p:xfrm>
          <a:off x="611560" y="1052736"/>
          <a:ext cx="7715304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579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ZA" dirty="0"/>
                    </a:p>
                    <a:p>
                      <a:pPr algn="ctr"/>
                      <a:endParaRPr lang="en-ZA" dirty="0"/>
                    </a:p>
                    <a:p>
                      <a:pPr algn="ctr"/>
                      <a:endParaRPr lang="en-ZA" dirty="0"/>
                    </a:p>
                    <a:p>
                      <a:pPr algn="ctr"/>
                      <a:endParaRPr lang="en-ZA" dirty="0"/>
                    </a:p>
                    <a:p>
                      <a:pPr algn="ctr"/>
                      <a:r>
                        <a:rPr lang="en-ZA" dirty="0"/>
                        <a:t>WORK</a:t>
                      </a:r>
                    </a:p>
                    <a:p>
                      <a:pPr algn="ctr"/>
                      <a:r>
                        <a:rPr lang="en-ZA" dirty="0"/>
                        <a:t>FLOW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en-ZA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ZA" dirty="0">
                          <a:solidFill>
                            <a:schemeClr val="tx1"/>
                          </a:solidFill>
                        </a:rPr>
                        <a:t>  Best</a:t>
                      </a:r>
                      <a:r>
                        <a:rPr lang="en-ZA" baseline="0" dirty="0">
                          <a:solidFill>
                            <a:schemeClr val="tx1"/>
                          </a:solidFill>
                        </a:rPr>
                        <a:t> practice aligned to good corporate governance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en-ZA" baseline="0" dirty="0">
                        <a:solidFill>
                          <a:schemeClr val="tx1"/>
                        </a:solidFill>
                      </a:endParaRP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ZA" baseline="0" dirty="0">
                          <a:solidFill>
                            <a:schemeClr val="tx1"/>
                          </a:solidFill>
                        </a:rPr>
                        <a:t>  Enables a “quick overview” of the individual  </a:t>
                      </a:r>
                    </a:p>
                    <a:p>
                      <a:pPr lvl="1">
                        <a:buFont typeface="Arial" pitchFamily="34" charset="0"/>
                        <a:buNone/>
                      </a:pPr>
                      <a:r>
                        <a:rPr lang="en-ZA" baseline="0" dirty="0">
                          <a:solidFill>
                            <a:schemeClr val="tx1"/>
                          </a:solidFill>
                        </a:rPr>
                        <a:t>    job function should someone have to step in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ZA" baseline="0" dirty="0">
                          <a:solidFill>
                            <a:schemeClr val="tx1"/>
                          </a:solidFill>
                        </a:rPr>
                        <a:t>  Facilitates  a “refresher” programme per job </a:t>
                      </a:r>
                    </a:p>
                    <a:p>
                      <a:pPr lvl="1">
                        <a:buFont typeface="Arial" pitchFamily="34" charset="0"/>
                        <a:buNone/>
                      </a:pPr>
                      <a:r>
                        <a:rPr lang="en-ZA" baseline="0" dirty="0">
                          <a:solidFill>
                            <a:schemeClr val="tx1"/>
                          </a:solidFill>
                        </a:rPr>
                        <a:t>    function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ZA" baseline="0" dirty="0">
                          <a:solidFill>
                            <a:schemeClr val="tx1"/>
                          </a:solidFill>
                        </a:rPr>
                        <a:t>  An easy method of passing useful tips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ZA" baseline="0" dirty="0">
                          <a:solidFill>
                            <a:schemeClr val="tx1"/>
                          </a:solidFill>
                        </a:rPr>
                        <a:t>  Enables more detail to be added for clarity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ZA" baseline="0" dirty="0">
                          <a:solidFill>
                            <a:schemeClr val="tx1"/>
                          </a:solidFill>
                        </a:rPr>
                        <a:t>  Lays the foundation of  any SOPS (Std </a:t>
                      </a:r>
                    </a:p>
                    <a:p>
                      <a:pPr lvl="1">
                        <a:buFont typeface="Arial" pitchFamily="34" charset="0"/>
                        <a:buNone/>
                      </a:pPr>
                      <a:r>
                        <a:rPr lang="en-ZA" baseline="0" dirty="0">
                          <a:solidFill>
                            <a:schemeClr val="tx1"/>
                          </a:solidFill>
                        </a:rPr>
                        <a:t>    operating procedures ) or WI (work </a:t>
                      </a:r>
                    </a:p>
                    <a:p>
                      <a:pPr lvl="1">
                        <a:buFont typeface="Arial" pitchFamily="34" charset="0"/>
                        <a:buNone/>
                      </a:pPr>
                      <a:r>
                        <a:rPr lang="en-ZA" baseline="0" dirty="0">
                          <a:solidFill>
                            <a:schemeClr val="tx1"/>
                          </a:solidFill>
                        </a:rPr>
                        <a:t>    instructions) when needed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endParaRPr lang="en-ZA" baseline="0" dirty="0"/>
                    </a:p>
                    <a:p>
                      <a:pPr lvl="1">
                        <a:buFont typeface="Arial" pitchFamily="34" charset="0"/>
                        <a:buNone/>
                      </a:pPr>
                      <a:endParaRPr lang="en-ZA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265588"/>
              </p:ext>
            </p:extLst>
          </p:nvPr>
        </p:nvGraphicFramePr>
        <p:xfrm>
          <a:off x="714348" y="1052736"/>
          <a:ext cx="7715304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579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ZA" dirty="0"/>
                    </a:p>
                    <a:p>
                      <a:pPr algn="ctr"/>
                      <a:endParaRPr lang="en-ZA" dirty="0"/>
                    </a:p>
                    <a:p>
                      <a:pPr algn="ctr"/>
                      <a:endParaRPr lang="en-ZA" dirty="0"/>
                    </a:p>
                    <a:p>
                      <a:pPr algn="ctr"/>
                      <a:endParaRPr lang="en-ZA" dirty="0"/>
                    </a:p>
                    <a:p>
                      <a:pPr algn="ctr"/>
                      <a:r>
                        <a:rPr lang="en-ZA" dirty="0"/>
                        <a:t>REMINDER</a:t>
                      </a:r>
                    </a:p>
                    <a:p>
                      <a:pPr algn="ctr"/>
                      <a:r>
                        <a:rPr lang="en-ZA" dirty="0"/>
                        <a:t>SYSTEM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en-ZA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ZA" dirty="0">
                          <a:solidFill>
                            <a:schemeClr val="tx1"/>
                          </a:solidFill>
                        </a:rPr>
                        <a:t>  Best</a:t>
                      </a:r>
                      <a:r>
                        <a:rPr lang="en-ZA" baseline="0" dirty="0">
                          <a:solidFill>
                            <a:schemeClr val="tx1"/>
                          </a:solidFill>
                        </a:rPr>
                        <a:t> practice aligned to good corporate governance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en-ZA" baseline="0" dirty="0">
                        <a:solidFill>
                          <a:schemeClr val="tx1"/>
                        </a:solidFill>
                      </a:endParaRP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ZA" baseline="0" dirty="0">
                          <a:solidFill>
                            <a:schemeClr val="tx1"/>
                          </a:solidFill>
                        </a:rPr>
                        <a:t>  Builds integrity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ZA" baseline="0" dirty="0">
                          <a:solidFill>
                            <a:schemeClr val="tx1"/>
                          </a:solidFill>
                        </a:rPr>
                        <a:t>  Builds confidence 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ZA" baseline="0" dirty="0">
                          <a:solidFill>
                            <a:schemeClr val="tx1"/>
                          </a:solidFill>
                        </a:rPr>
                        <a:t>  Ensures deadlines are met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ZA" baseline="0" dirty="0">
                          <a:solidFill>
                            <a:schemeClr val="tx1"/>
                          </a:solidFill>
                        </a:rPr>
                        <a:t>  Ensures compliance is achieved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ZA" baseline="0" dirty="0">
                          <a:solidFill>
                            <a:schemeClr val="tx1"/>
                          </a:solidFill>
                        </a:rPr>
                        <a:t>  Professionalism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ZA" baseline="0" dirty="0">
                          <a:solidFill>
                            <a:schemeClr val="tx1"/>
                          </a:solidFill>
                        </a:rPr>
                        <a:t>  Manages company risk &amp; therefore cost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ZA" baseline="0" dirty="0">
                          <a:solidFill>
                            <a:schemeClr val="tx1"/>
                          </a:solidFill>
                        </a:rPr>
                        <a:t>  Enables consistency within each job function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ZA" baseline="0" dirty="0">
                          <a:solidFill>
                            <a:schemeClr val="tx1"/>
                          </a:solidFill>
                        </a:rPr>
                        <a:t>  Facilitates customer relationship building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endParaRPr lang="en-ZA" baseline="0" dirty="0"/>
                    </a:p>
                    <a:p>
                      <a:pPr lvl="1">
                        <a:buFont typeface="Arial" pitchFamily="34" charset="0"/>
                        <a:buNone/>
                      </a:pPr>
                      <a:endParaRPr lang="en-ZA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1240" y="836712"/>
            <a:ext cx="6163048" cy="944879"/>
          </a:xfr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ZA" dirty="0">
                <a:solidFill>
                  <a:sysClr val="windowText" lastClr="000000"/>
                </a:solidFill>
              </a:rPr>
              <a:t>The RULES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008565"/>
              </p:ext>
            </p:extLst>
          </p:nvPr>
        </p:nvGraphicFramePr>
        <p:xfrm>
          <a:off x="928661" y="2060848"/>
          <a:ext cx="7643865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87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87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87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87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87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74678">
                <a:tc>
                  <a:txBody>
                    <a:bodyPr/>
                    <a:lstStyle/>
                    <a:p>
                      <a:pPr algn="ctr"/>
                      <a:r>
                        <a:rPr lang="en-ZA" sz="2800" dirty="0">
                          <a:solidFill>
                            <a:srgbClr val="FFFF00"/>
                          </a:solidFill>
                        </a:rPr>
                        <a:t>USE the tools</a:t>
                      </a: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>
                          <a:solidFill>
                            <a:schemeClr val="tx1"/>
                          </a:solidFill>
                        </a:rPr>
                        <a:t>Be disciplined</a:t>
                      </a: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Be consistent</a:t>
                      </a: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>
                          <a:solidFill>
                            <a:schemeClr val="tx1"/>
                          </a:solidFill>
                        </a:rPr>
                        <a:t>Be a team player</a:t>
                      </a: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Build a sustainable business</a:t>
                      </a: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462373"/>
              </p:ext>
            </p:extLst>
          </p:nvPr>
        </p:nvGraphicFramePr>
        <p:xfrm>
          <a:off x="928662" y="3212976"/>
          <a:ext cx="7643865" cy="1951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87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87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87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87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87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51674"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Care about the company</a:t>
                      </a: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>
                          <a:solidFill>
                            <a:schemeClr val="tx1"/>
                          </a:solidFill>
                        </a:rPr>
                        <a:t>Care about those who have to stand in for you</a:t>
                      </a: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Give excellent customer service</a:t>
                      </a: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>
                          <a:solidFill>
                            <a:schemeClr val="tx1"/>
                          </a:solidFill>
                        </a:rPr>
                        <a:t>Be a team supporter</a:t>
                      </a: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Help the company to build a better life style for everyone</a:t>
                      </a: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" name="Picture 9" descr="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5976" y="5164650"/>
            <a:ext cx="2244788" cy="13843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99</TotalTime>
  <Words>332</Words>
  <Application>Microsoft Office PowerPoint</Application>
  <PresentationFormat>On-screen Show (4:3)</PresentationFormat>
  <Paragraphs>93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Tw Cen MT</vt:lpstr>
      <vt:lpstr>Tw Cen MT Condensed</vt:lpstr>
      <vt:lpstr>Wingdings 3</vt:lpstr>
      <vt:lpstr>Integral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RULES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Purpose of CONTROL TOOLS</dc:title>
  <dc:creator>shan</dc:creator>
  <cp:lastModifiedBy>Shan Cade</cp:lastModifiedBy>
  <cp:revision>55</cp:revision>
  <dcterms:created xsi:type="dcterms:W3CDTF">2014-06-28T11:20:50Z</dcterms:created>
  <dcterms:modified xsi:type="dcterms:W3CDTF">2022-07-18T07:43:10Z</dcterms:modified>
</cp:coreProperties>
</file>