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D66662D7-281E-4885-870B-A54C89EB4DCB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520FF27-66AB-4905-83D4-F885387BDFF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E5D24-EA24-9355-D512-7F14A65D5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3" y="5398576"/>
            <a:ext cx="2400354" cy="1346448"/>
          </a:xfrm>
          <a:prstGeom prst="rect">
            <a:avLst/>
          </a:prstGeom>
        </p:spPr>
      </p:pic>
      <p:sp>
        <p:nvSpPr>
          <p:cNvPr id="12" name="Freeform 10">
            <a:extLst>
              <a:ext uri="{FF2B5EF4-FFF2-40B4-BE49-F238E27FC236}">
                <a16:creationId xmlns:a16="http://schemas.microsoft.com/office/drawing/2014/main" id="{C2DBEB16-7637-97BF-1C5B-1ABD42E005F0}"/>
              </a:ext>
            </a:extLst>
          </p:cNvPr>
          <p:cNvSpPr/>
          <p:nvPr userDrawn="1"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D25C38-CBEA-D251-C371-68B455ED1B14}"/>
              </a:ext>
            </a:extLst>
          </p:cNvPr>
          <p:cNvSpPr/>
          <p:nvPr userDrawn="1"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561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645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926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18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150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9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75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6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223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5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143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2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777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6C99C6-7393-4EAC-B194-7AF7274AC4F3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A38963-CB2F-4CBA-A996-EA43DF9DC5E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67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70" r:id="rId2"/>
    <p:sldLayoutId id="2147483769" r:id="rId3"/>
    <p:sldLayoutId id="2147483768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F049DA-1424-4FC7-A61C-82622FC0F55B}"/>
              </a:ext>
            </a:extLst>
          </p:cNvPr>
          <p:cNvSpPr txBox="1">
            <a:spLocks/>
          </p:cNvSpPr>
          <p:nvPr/>
        </p:nvSpPr>
        <p:spPr>
          <a:xfrm>
            <a:off x="899592" y="2492896"/>
            <a:ext cx="7772400" cy="1872208"/>
          </a:xfrm>
          <a:prstGeom prst="rec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5400" dirty="0"/>
              <a:t>The Purpose </a:t>
            </a:r>
          </a:p>
          <a:p>
            <a:pPr algn="ctr"/>
            <a:r>
              <a:rPr lang="en-ZA" sz="5400" dirty="0"/>
              <a:t>of Control Tools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F94C9-6949-4E94-8580-47830B3EAB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07" y="764704"/>
            <a:ext cx="3291793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7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016"/>
              </p:ext>
            </p:extLst>
          </p:nvPr>
        </p:nvGraphicFramePr>
        <p:xfrm>
          <a:off x="899592" y="1052736"/>
          <a:ext cx="771530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JOB</a:t>
                      </a:r>
                      <a:r>
                        <a:rPr lang="en-ZA" baseline="0" dirty="0"/>
                        <a:t> DESCRIPTION</a:t>
                      </a:r>
                      <a:endParaRPr lang="en-ZA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ZA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Government compliance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ZA" dirty="0">
                        <a:solidFill>
                          <a:schemeClr val="tx1"/>
                        </a:solidFill>
                      </a:endParaRP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Basic Conditions of Employment Act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   requirements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Occupational Health &amp; Safety Compliance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endParaRPr lang="en-ZA" baseline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 Good corporate governance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 Individual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understand of what they will be ,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doing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Brings structure for continuity purposes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Brings standardisation to individual job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functions – no favouritism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endParaRPr lang="en-ZA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44872"/>
              </p:ext>
            </p:extLst>
          </p:nvPr>
        </p:nvGraphicFramePr>
        <p:xfrm>
          <a:off x="1547664" y="404664"/>
          <a:ext cx="735526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4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576">
                <a:tc>
                  <a:txBody>
                    <a:bodyPr/>
                    <a:lstStyle/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endParaRPr lang="en-ZA" sz="1700" dirty="0"/>
                    </a:p>
                    <a:p>
                      <a:pPr algn="ctr"/>
                      <a:r>
                        <a:rPr lang="en-ZA" sz="1700" dirty="0"/>
                        <a:t>FOCUS </a:t>
                      </a:r>
                    </a:p>
                    <a:p>
                      <a:pPr algn="ctr"/>
                      <a:r>
                        <a:rPr lang="en-ZA" sz="1700" dirty="0"/>
                        <a:t>TOOL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ZA" sz="17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700" dirty="0"/>
                        <a:t>  </a:t>
                      </a:r>
                      <a:r>
                        <a:rPr lang="en-ZA" sz="1700" dirty="0">
                          <a:solidFill>
                            <a:schemeClr val="tx1"/>
                          </a:solidFill>
                        </a:rPr>
                        <a:t>Best</a:t>
                      </a: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practice aligned to good corporate governance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Company risk, cost, consistency  is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 management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Ensures each individual concludes their daily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 job function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Enables managers / supervisors to monitor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 workloads so that informed decisions can be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 made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Ensures continuity of service can be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achieved if someone is away or off for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whatever reason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Pro-actively  monitors  trends that affect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sustainable business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Manages weekly  / monthly / quarterly /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yearly activities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Manages compliance – meeting deadlines,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 avoiding penalties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sz="1700" baseline="0" dirty="0">
                          <a:solidFill>
                            <a:schemeClr val="tx1"/>
                          </a:solidFill>
                        </a:rPr>
                        <a:t>  Manages customer service levels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62304"/>
              </p:ext>
            </p:extLst>
          </p:nvPr>
        </p:nvGraphicFramePr>
        <p:xfrm>
          <a:off x="611560" y="1052736"/>
          <a:ext cx="771530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WORK</a:t>
                      </a:r>
                    </a:p>
                    <a:p>
                      <a:pPr algn="ctr"/>
                      <a:r>
                        <a:rPr lang="en-ZA" dirty="0"/>
                        <a:t>FLOW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  Best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practice aligned to good corporate governance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ZA" baseline="0" dirty="0">
                        <a:solidFill>
                          <a:schemeClr val="tx1"/>
                        </a:solidFill>
                      </a:endParaRP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Enables a “quick overview” of the individual 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  job function should someone have to step in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Facilitates  a “refresher” programme per job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  function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An easy method of passing useful tips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Enables more detail to be added for clarity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Lays the foundation of  any SOPS (Std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  operating procedures ) or WI (work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  instructions) when needed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endParaRPr lang="en-ZA" baseline="0" dirty="0"/>
                    </a:p>
                    <a:p>
                      <a:pPr lvl="1">
                        <a:buFont typeface="Arial" pitchFamily="34" charset="0"/>
                        <a:buNone/>
                      </a:pPr>
                      <a:endParaRPr lang="en-ZA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65588"/>
              </p:ext>
            </p:extLst>
          </p:nvPr>
        </p:nvGraphicFramePr>
        <p:xfrm>
          <a:off x="714348" y="1052736"/>
          <a:ext cx="77153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REMINDER</a:t>
                      </a:r>
                    </a:p>
                    <a:p>
                      <a:pPr algn="ctr"/>
                      <a:r>
                        <a:rPr lang="en-ZA" dirty="0"/>
                        <a:t>SYSTEM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  Best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practice aligned to good corporate governance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ZA" baseline="0" dirty="0">
                        <a:solidFill>
                          <a:schemeClr val="tx1"/>
                        </a:solidFill>
                      </a:endParaRP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Builds integrity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Builds confidence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Ensures deadlines are met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Ensures compliance is achieved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Professionalism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Manages company risk &amp; therefore cost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Enables consistency within each job function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Facilitates customer relationship building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endParaRPr lang="en-ZA" baseline="0" dirty="0"/>
                    </a:p>
                    <a:p>
                      <a:pPr lvl="1">
                        <a:buFont typeface="Arial" pitchFamily="34" charset="0"/>
                        <a:buNone/>
                      </a:pPr>
                      <a:endParaRPr lang="en-ZA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240" y="836712"/>
            <a:ext cx="6163048" cy="944879"/>
          </a:xfr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ZA" dirty="0">
                <a:solidFill>
                  <a:sysClr val="windowText" lastClr="000000"/>
                </a:solidFill>
              </a:rPr>
              <a:t>The RULES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08565"/>
              </p:ext>
            </p:extLst>
          </p:nvPr>
        </p:nvGraphicFramePr>
        <p:xfrm>
          <a:off x="928661" y="2060848"/>
          <a:ext cx="764386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4678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>
                          <a:solidFill>
                            <a:srgbClr val="FFFF00"/>
                          </a:solidFill>
                        </a:rPr>
                        <a:t>USE the tools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Be disciplined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Be consistent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Be a team player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Build a sustainable business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462373"/>
              </p:ext>
            </p:extLst>
          </p:nvPr>
        </p:nvGraphicFramePr>
        <p:xfrm>
          <a:off x="928662" y="3212976"/>
          <a:ext cx="7643865" cy="195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1674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Care about the company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Care about those who have to stand in for you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Give excellent customer service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Be a team supporter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Help the company to build a better life style for everyone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5164650"/>
            <a:ext cx="2244788" cy="138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</TotalTime>
  <Words>332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Purpose of CONTROL TOOLS</dc:title>
  <dc:creator>shan</dc:creator>
  <cp:lastModifiedBy>Shan Cade</cp:lastModifiedBy>
  <cp:revision>55</cp:revision>
  <dcterms:created xsi:type="dcterms:W3CDTF">2014-06-28T11:20:50Z</dcterms:created>
  <dcterms:modified xsi:type="dcterms:W3CDTF">2022-07-18T07:43:10Z</dcterms:modified>
</cp:coreProperties>
</file>