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rgbClr val="21212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640080"/>
            <a:ext cx="8141776" cy="360273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4817533"/>
            <a:ext cx="10572000" cy="779529"/>
          </a:xfrm>
        </p:spPr>
        <p:txBody>
          <a:bodyPr>
            <a:normAutofit/>
          </a:bodyPr>
          <a:lstStyle/>
          <a:p>
            <a:r>
              <a:rPr lang="en-ZA" sz="4000">
                <a:solidFill>
                  <a:srgbClr val="FFFFFF"/>
                </a:solidFill>
              </a:rPr>
              <a:t>Emotional Intelligence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594110"/>
            <a:ext cx="10572000" cy="434974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FFFFFF"/>
                </a:solidFill>
              </a:rPr>
              <a:t>Shari Cade- May 2017</a:t>
            </a:r>
          </a:p>
        </p:txBody>
      </p:sp>
    </p:spTree>
    <p:extLst>
      <p:ext uri="{BB962C8B-B14F-4D97-AF65-F5344CB8AC3E}">
        <p14:creationId xmlns:p14="http://schemas.microsoft.com/office/powerpoint/2010/main" val="232236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6048" r="7974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15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>
            <a:normAutofit/>
          </a:bodyPr>
          <a:lstStyle/>
          <a:p>
            <a:r>
              <a:rPr lang="en-ZA"/>
              <a:t>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13000"/>
            <a:ext cx="5055923" cy="3632200"/>
          </a:xfrm>
        </p:spPr>
        <p:txBody>
          <a:bodyPr>
            <a:normAutofit/>
          </a:bodyPr>
          <a:lstStyle/>
          <a:p>
            <a:r>
              <a:rPr lang="en-ZA" dirty="0"/>
              <a:t>“… Analysis of more than 300 top-level executives from 15 global companies showed that emotional competency distinguished stars from the average: influence, team leadership, organisational awareness, self-confidence, the drive to achieve and leadership itself.” (Spencer and Chen)</a:t>
            </a:r>
          </a:p>
        </p:txBody>
      </p:sp>
    </p:spTree>
    <p:extLst>
      <p:ext uri="{BB962C8B-B14F-4D97-AF65-F5344CB8AC3E}">
        <p14:creationId xmlns:p14="http://schemas.microsoft.com/office/powerpoint/2010/main" val="82539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00" r="27068" b="-2"/>
          <a:stretch/>
        </p:blipFill>
        <p:spPr>
          <a:xfrm>
            <a:off x="960438" y="2413000"/>
            <a:ext cx="2913062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ZA" dirty="0"/>
              <a:t>Multiple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0699" y="2413000"/>
            <a:ext cx="7052733" cy="3632200"/>
          </a:xfrm>
        </p:spPr>
        <p:txBody>
          <a:bodyPr>
            <a:normAutofit/>
          </a:bodyPr>
          <a:lstStyle/>
          <a:p>
            <a:r>
              <a:rPr lang="en-ZA" b="1" u="sng" dirty="0"/>
              <a:t>Current research suggests there are multiple intelligences, not just one:</a:t>
            </a:r>
          </a:p>
          <a:p>
            <a:r>
              <a:rPr lang="en-ZA" dirty="0"/>
              <a:t>Verbal IQ</a:t>
            </a:r>
          </a:p>
          <a:p>
            <a:r>
              <a:rPr lang="en-ZA" dirty="0"/>
              <a:t>Non-verbal  IQ</a:t>
            </a:r>
          </a:p>
          <a:p>
            <a:r>
              <a:rPr lang="en-ZA" dirty="0"/>
              <a:t>Artistic</a:t>
            </a:r>
          </a:p>
          <a:p>
            <a:r>
              <a:rPr lang="en-ZA" dirty="0"/>
              <a:t>Musical</a:t>
            </a:r>
          </a:p>
          <a:p>
            <a:r>
              <a:rPr lang="en-ZA" dirty="0"/>
              <a:t>Psycho-motor/technical</a:t>
            </a:r>
          </a:p>
          <a:p>
            <a:r>
              <a:rPr lang="en-ZA" dirty="0"/>
              <a:t>Personal effectiveness EQ</a:t>
            </a:r>
          </a:p>
          <a:p>
            <a:r>
              <a:rPr lang="en-ZA" dirty="0"/>
              <a:t>Interpersonal effectiveness EQ</a:t>
            </a:r>
          </a:p>
        </p:txBody>
      </p:sp>
    </p:spTree>
    <p:extLst>
      <p:ext uri="{BB962C8B-B14F-4D97-AF65-F5344CB8AC3E}">
        <p14:creationId xmlns:p14="http://schemas.microsoft.com/office/powerpoint/2010/main" val="364434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3200" dirty="0"/>
              <a:t>“You can’t have good personal effectiveness without interpersonal effectiveness and vice versa.”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864970"/>
              </p:ext>
            </p:extLst>
          </p:nvPr>
        </p:nvGraphicFramePr>
        <p:xfrm>
          <a:off x="819150" y="2222500"/>
          <a:ext cx="105537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850">
                  <a:extLst>
                    <a:ext uri="{9D8B030D-6E8A-4147-A177-3AD203B41FA5}">
                      <a16:colId xmlns:a16="http://schemas.microsoft.com/office/drawing/2014/main" val="526502493"/>
                    </a:ext>
                  </a:extLst>
                </a:gridCol>
                <a:gridCol w="5276850">
                  <a:extLst>
                    <a:ext uri="{9D8B030D-6E8A-4147-A177-3AD203B41FA5}">
                      <a16:colId xmlns:a16="http://schemas.microsoft.com/office/drawing/2014/main" val="2938836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Personal Effectiveness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Interpersonal Effectiveness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41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Awareness of own emotions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Awareness of others’ emotions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8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Emotional 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Valuing/sensitivity to diversity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2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Emotional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Empathy/compassion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33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Managing mood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Listening to and reflecting feelings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08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Self-esteem and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Trusting and being trusted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72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Balance and wellness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Giving constructive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21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Intentionality/vision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Generosity/abundance mentality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31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Resilience/perseverance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Staying calm under 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Flexibility/adaptability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Building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52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Creativity and 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Developing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9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Emotional Honesty/Integrity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Managing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589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524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4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6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17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346" y="640080"/>
            <a:ext cx="4272591" cy="360273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824" y="640080"/>
            <a:ext cx="4447822" cy="360273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/>
              <a:t>“Fortunately, scientists now consider EQ a learnable intelligence, one that can be developed and improved at any time and any age” (Goleman)</a:t>
            </a:r>
          </a:p>
        </p:txBody>
      </p:sp>
    </p:spTree>
    <p:extLst>
      <p:ext uri="{BB962C8B-B14F-4D97-AF65-F5344CB8AC3E}">
        <p14:creationId xmlns:p14="http://schemas.microsoft.com/office/powerpoint/2010/main" val="392653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09" y="2413000"/>
            <a:ext cx="2610319" cy="177587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27" y="4353464"/>
            <a:ext cx="2660483" cy="177587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ZA" dirty="0"/>
              <a:t>Applications of emotional intelligence: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0699" y="2413000"/>
            <a:ext cx="7052733" cy="3632200"/>
          </a:xfrm>
        </p:spPr>
        <p:txBody>
          <a:bodyPr>
            <a:normAutofit/>
          </a:bodyPr>
          <a:lstStyle/>
          <a:p>
            <a:r>
              <a:rPr lang="en-ZA" b="1" u="sng" dirty="0"/>
              <a:t>How will becoming “more emotionally intelligent” impact on:</a:t>
            </a:r>
          </a:p>
          <a:p>
            <a:r>
              <a:rPr lang="en-ZA" dirty="0"/>
              <a:t>Yourself; Spouse/Partner; Children; Parents; In-Laws; Friends; Colleagues; Superiors; Subordinates; Competitors; Customers; Authorities.</a:t>
            </a:r>
          </a:p>
        </p:txBody>
      </p:sp>
    </p:spTree>
    <p:extLst>
      <p:ext uri="{BB962C8B-B14F-4D97-AF65-F5344CB8AC3E}">
        <p14:creationId xmlns:p14="http://schemas.microsoft.com/office/powerpoint/2010/main" val="725622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3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1342" y="0"/>
            <a:ext cx="465065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4806" y="958640"/>
            <a:ext cx="336373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455" y="1792953"/>
            <a:ext cx="2722432" cy="1020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455" y="3522233"/>
            <a:ext cx="2722432" cy="2041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639097"/>
            <a:ext cx="6446205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“Everything we do – or leave undone – makes a difference in this world”</a:t>
            </a:r>
          </a:p>
        </p:txBody>
      </p:sp>
    </p:spTree>
    <p:extLst>
      <p:ext uri="{BB962C8B-B14F-4D97-AF65-F5344CB8AC3E}">
        <p14:creationId xmlns:p14="http://schemas.microsoft.com/office/powerpoint/2010/main" val="324664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3200" u="sng" dirty="0"/>
              <a:t>Knowing myself </a:t>
            </a:r>
            <a:r>
              <a:rPr lang="en-ZA" sz="3200" dirty="0"/>
              <a:t>– “I need to be okay before we can be okay”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574" y="2461934"/>
            <a:ext cx="5734850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6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313131"/>
            <a:ext cx="6268060" cy="405856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349" y="1819275"/>
            <a:ext cx="3606137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Myers Briggs personality test</a:t>
            </a:r>
          </a:p>
        </p:txBody>
      </p:sp>
    </p:spTree>
    <p:extLst>
      <p:ext uri="{BB962C8B-B14F-4D97-AF65-F5344CB8AC3E}">
        <p14:creationId xmlns:p14="http://schemas.microsoft.com/office/powerpoint/2010/main" val="1880972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ounded 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6"/>
            <a:ext cx="10905066" cy="4592561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845" y="873202"/>
            <a:ext cx="4480312" cy="4133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5845" y="6156832"/>
            <a:ext cx="4688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Exploring the core of who we are.</a:t>
            </a:r>
          </a:p>
        </p:txBody>
      </p:sp>
    </p:spTree>
    <p:extLst>
      <p:ext uri="{BB962C8B-B14F-4D97-AF65-F5344CB8AC3E}">
        <p14:creationId xmlns:p14="http://schemas.microsoft.com/office/powerpoint/2010/main" val="2620584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517" y="1507610"/>
            <a:ext cx="3832042" cy="3832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What determines our emotional responses?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8712" y="2413000"/>
            <a:ext cx="5016259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400" u="sng" dirty="0">
                <a:solidFill>
                  <a:srgbClr val="FFFFFF"/>
                </a:solidFill>
              </a:rPr>
              <a:t>Nature and Nurture: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400" dirty="0">
                <a:solidFill>
                  <a:srgbClr val="FFFFFF"/>
                </a:solidFill>
              </a:rPr>
              <a:t>Our genetic inheritance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400" dirty="0">
                <a:solidFill>
                  <a:srgbClr val="FFFFFF"/>
                </a:solidFill>
              </a:rPr>
              <a:t>Our brain functioning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400" dirty="0">
                <a:solidFill>
                  <a:srgbClr val="FFFFFF"/>
                </a:solidFill>
              </a:rPr>
              <a:t>Our life experiences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400" dirty="0">
                <a:solidFill>
                  <a:srgbClr val="FFFFFF"/>
                </a:solidFill>
              </a:rPr>
              <a:t>Our emotional thresholds or trigger points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400" dirty="0">
                <a:solidFill>
                  <a:srgbClr val="FFFFFF"/>
                </a:solidFill>
              </a:rPr>
              <a:t>Our expectations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400" dirty="0">
                <a:solidFill>
                  <a:srgbClr val="FFFFFF"/>
                </a:solidFill>
              </a:rPr>
              <a:t>How, when and if we express our emotions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400" dirty="0">
                <a:solidFill>
                  <a:srgbClr val="FFFFFF"/>
                </a:solidFill>
              </a:rPr>
              <a:t>How we make use of emotions to get what we want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400" b="1" dirty="0">
                <a:solidFill>
                  <a:srgbClr val="FFFFFF"/>
                </a:solidFill>
              </a:rPr>
              <a:t>Values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400" b="1" dirty="0">
                <a:solidFill>
                  <a:srgbClr val="FFFFFF"/>
                </a:solidFill>
              </a:rPr>
              <a:t>Beliefs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400" b="1" dirty="0">
                <a:solidFill>
                  <a:srgbClr val="FFFFFF"/>
                </a:solidFill>
              </a:rPr>
              <a:t>Perceptions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400" b="1" dirty="0">
                <a:solidFill>
                  <a:srgbClr val="FFFFFF"/>
                </a:solidFill>
              </a:rPr>
              <a:t>Self Esteem</a:t>
            </a:r>
          </a:p>
        </p:txBody>
      </p:sp>
    </p:spTree>
    <p:extLst>
      <p:ext uri="{BB962C8B-B14F-4D97-AF65-F5344CB8AC3E}">
        <p14:creationId xmlns:p14="http://schemas.microsoft.com/office/powerpoint/2010/main" val="3200162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61" y="1149700"/>
            <a:ext cx="6612856" cy="419916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1332688"/>
          </a:xfrm>
        </p:spPr>
        <p:txBody>
          <a:bodyPr anchor="b">
            <a:normAutofit/>
          </a:bodyPr>
          <a:lstStyle/>
          <a:p>
            <a:pPr algn="ctr"/>
            <a:r>
              <a:rPr lang="en-ZA" sz="3200" dirty="0">
                <a:solidFill>
                  <a:srgbClr val="FFFFFF"/>
                </a:solidFill>
              </a:rPr>
              <a:t>What is EI or EQ?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749" y="2024743"/>
            <a:ext cx="3575737" cy="4016619"/>
          </a:xfrm>
        </p:spPr>
        <p:txBody>
          <a:bodyPr>
            <a:normAutofit/>
          </a:bodyPr>
          <a:lstStyle/>
          <a:p>
            <a:r>
              <a:rPr lang="en-ZA" sz="2000" dirty="0">
                <a:solidFill>
                  <a:srgbClr val="FFFFFF"/>
                </a:solidFill>
              </a:rPr>
              <a:t>the capacity to be aware of, control, and express one's emotions, and to handle interpersonal relationships judiciously and empathetically.</a:t>
            </a:r>
          </a:p>
          <a:p>
            <a:r>
              <a:rPr lang="en-ZA" sz="2000" dirty="0">
                <a:solidFill>
                  <a:srgbClr val="FFFFFF"/>
                </a:solidFill>
              </a:rPr>
              <a:t>"emotional intelligence is the key to both personal and professional success"</a:t>
            </a:r>
          </a:p>
          <a:p>
            <a:endParaRPr lang="en-ZA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15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997064"/>
            <a:ext cx="3236706" cy="326116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18" name="Title 3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000" y="515430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5154307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ZA" sz="2500"/>
              <a:t>“The biggest discovery of my generation is that people can change their life by changing their thoughts” (William James)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192" y="810001"/>
            <a:ext cx="6968094" cy="3580281"/>
          </a:xfrm>
          <a:effectLst/>
        </p:spPr>
        <p:txBody>
          <a:bodyPr>
            <a:normAutofit/>
          </a:bodyPr>
          <a:lstStyle/>
          <a:p>
            <a:r>
              <a:rPr lang="en-ZA" b="1" dirty="0"/>
              <a:t>Head on the pillow test </a:t>
            </a:r>
            <a:r>
              <a:rPr lang="en-ZA" dirty="0"/>
              <a:t>– When you get into bed at night and put your head on the pillow, ask yourself:  “I just traded 24 hours of my life for what I got today.  Am I happy with the trade?”</a:t>
            </a:r>
          </a:p>
          <a:p>
            <a:r>
              <a:rPr lang="en-ZA" dirty="0"/>
              <a:t>If the answer is yes, congratulate and acknowledge yourself!</a:t>
            </a:r>
          </a:p>
          <a:p>
            <a:r>
              <a:rPr lang="en-ZA" dirty="0"/>
              <a:t>If the answer is no, ask yourself: ”What can I do differently tomorrow?”</a:t>
            </a:r>
          </a:p>
        </p:txBody>
      </p:sp>
    </p:spTree>
    <p:extLst>
      <p:ext uri="{BB962C8B-B14F-4D97-AF65-F5344CB8AC3E}">
        <p14:creationId xmlns:p14="http://schemas.microsoft.com/office/powerpoint/2010/main" val="2154463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192" b="9091"/>
          <a:stretch/>
        </p:blipFill>
        <p:spPr>
          <a:xfrm>
            <a:off x="0" y="11"/>
            <a:ext cx="12191980" cy="6857989"/>
          </a:xfrm>
          <a:prstGeom prst="rect">
            <a:avLst/>
          </a:prstGeom>
        </p:spPr>
      </p:pic>
      <p:sp>
        <p:nvSpPr>
          <p:cNvPr id="10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336390"/>
            <a:ext cx="6332416" cy="5838454"/>
          </a:xfrm>
          <a:custGeom>
            <a:avLst/>
            <a:gdLst/>
            <a:ahLst/>
            <a:cxnLst/>
            <a:rect l="l" t="t" r="r" b="b"/>
            <a:pathLst>
              <a:path w="6332416" h="5838454">
                <a:moveTo>
                  <a:pt x="63624" y="0"/>
                </a:moveTo>
                <a:lnTo>
                  <a:pt x="82337" y="0"/>
                </a:lnTo>
                <a:lnTo>
                  <a:pt x="6250080" y="0"/>
                </a:lnTo>
                <a:lnTo>
                  <a:pt x="6268793" y="0"/>
                </a:lnTo>
                <a:lnTo>
                  <a:pt x="6283763" y="5614"/>
                </a:lnTo>
                <a:lnTo>
                  <a:pt x="6294991" y="11228"/>
                </a:lnTo>
                <a:lnTo>
                  <a:pt x="6309961" y="16842"/>
                </a:lnTo>
                <a:lnTo>
                  <a:pt x="6317446" y="28069"/>
                </a:lnTo>
                <a:lnTo>
                  <a:pt x="6324931" y="36490"/>
                </a:lnTo>
                <a:lnTo>
                  <a:pt x="6332416" y="47718"/>
                </a:lnTo>
                <a:lnTo>
                  <a:pt x="6332416" y="61752"/>
                </a:lnTo>
                <a:lnTo>
                  <a:pt x="6332416" y="2646984"/>
                </a:lnTo>
                <a:lnTo>
                  <a:pt x="6332416" y="2661018"/>
                </a:lnTo>
                <a:lnTo>
                  <a:pt x="6332416" y="2913585"/>
                </a:lnTo>
                <a:lnTo>
                  <a:pt x="6332416" y="2927620"/>
                </a:lnTo>
                <a:lnTo>
                  <a:pt x="6332416" y="5512851"/>
                </a:lnTo>
                <a:lnTo>
                  <a:pt x="6332416" y="5526886"/>
                </a:lnTo>
                <a:lnTo>
                  <a:pt x="6324931" y="5538114"/>
                </a:lnTo>
                <a:lnTo>
                  <a:pt x="6317446" y="5546534"/>
                </a:lnTo>
                <a:lnTo>
                  <a:pt x="6309961" y="5557762"/>
                </a:lnTo>
                <a:lnTo>
                  <a:pt x="6294991" y="5563376"/>
                </a:lnTo>
                <a:lnTo>
                  <a:pt x="6283763" y="5568990"/>
                </a:lnTo>
                <a:lnTo>
                  <a:pt x="6268793" y="5574604"/>
                </a:lnTo>
                <a:lnTo>
                  <a:pt x="6250080" y="5574604"/>
                </a:lnTo>
                <a:lnTo>
                  <a:pt x="1657955" y="5574604"/>
                </a:lnTo>
                <a:lnTo>
                  <a:pt x="1328610" y="5821613"/>
                </a:lnTo>
                <a:lnTo>
                  <a:pt x="1317382" y="5827227"/>
                </a:lnTo>
                <a:lnTo>
                  <a:pt x="1302412" y="5832840"/>
                </a:lnTo>
                <a:lnTo>
                  <a:pt x="1287442" y="5838454"/>
                </a:lnTo>
                <a:lnTo>
                  <a:pt x="1272472" y="5838454"/>
                </a:lnTo>
                <a:lnTo>
                  <a:pt x="1257501" y="5838454"/>
                </a:lnTo>
                <a:lnTo>
                  <a:pt x="1242531" y="5832840"/>
                </a:lnTo>
                <a:lnTo>
                  <a:pt x="1227561" y="5827227"/>
                </a:lnTo>
                <a:lnTo>
                  <a:pt x="1216333" y="5821613"/>
                </a:lnTo>
                <a:lnTo>
                  <a:pt x="886988" y="5574604"/>
                </a:lnTo>
                <a:lnTo>
                  <a:pt x="82337" y="5574604"/>
                </a:lnTo>
                <a:lnTo>
                  <a:pt x="63624" y="5574604"/>
                </a:lnTo>
                <a:lnTo>
                  <a:pt x="48654" y="5568990"/>
                </a:lnTo>
                <a:lnTo>
                  <a:pt x="37426" y="5563376"/>
                </a:lnTo>
                <a:lnTo>
                  <a:pt x="22456" y="5557762"/>
                </a:lnTo>
                <a:lnTo>
                  <a:pt x="14971" y="5546534"/>
                </a:lnTo>
                <a:lnTo>
                  <a:pt x="7485" y="5538114"/>
                </a:lnTo>
                <a:lnTo>
                  <a:pt x="0" y="5526886"/>
                </a:lnTo>
                <a:lnTo>
                  <a:pt x="0" y="5512851"/>
                </a:lnTo>
                <a:lnTo>
                  <a:pt x="0" y="2927620"/>
                </a:lnTo>
                <a:lnTo>
                  <a:pt x="0" y="2913585"/>
                </a:lnTo>
                <a:lnTo>
                  <a:pt x="0" y="2661018"/>
                </a:lnTo>
                <a:lnTo>
                  <a:pt x="0" y="2646984"/>
                </a:lnTo>
                <a:lnTo>
                  <a:pt x="0" y="61752"/>
                </a:lnTo>
                <a:lnTo>
                  <a:pt x="0" y="47718"/>
                </a:lnTo>
                <a:lnTo>
                  <a:pt x="7485" y="36490"/>
                </a:lnTo>
                <a:lnTo>
                  <a:pt x="14971" y="28069"/>
                </a:lnTo>
                <a:lnTo>
                  <a:pt x="22456" y="16842"/>
                </a:lnTo>
                <a:lnTo>
                  <a:pt x="37426" y="11228"/>
                </a:lnTo>
                <a:lnTo>
                  <a:pt x="48654" y="5614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468" y="651932"/>
            <a:ext cx="5706532" cy="1354667"/>
          </a:xfrm>
        </p:spPr>
        <p:txBody>
          <a:bodyPr>
            <a:normAutofit/>
          </a:bodyPr>
          <a:lstStyle/>
          <a:p>
            <a:r>
              <a:rPr lang="en-ZA" dirty="0"/>
              <a:t>Managing my emotions: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3467" y="2116667"/>
            <a:ext cx="5706533" cy="349673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ZA" sz="1100" b="1" u="sng"/>
              <a:t>12 Strategies to manage my emotions:</a:t>
            </a:r>
          </a:p>
          <a:p>
            <a:pPr>
              <a:lnSpc>
                <a:spcPct val="80000"/>
              </a:lnSpc>
            </a:pPr>
            <a:r>
              <a:rPr lang="en-ZA" sz="1100"/>
              <a:t>Identify your physical “Early warning signals”</a:t>
            </a:r>
          </a:p>
          <a:p>
            <a:pPr>
              <a:lnSpc>
                <a:spcPct val="80000"/>
              </a:lnSpc>
            </a:pPr>
            <a:r>
              <a:rPr lang="en-ZA" sz="1100"/>
              <a:t>Identify and change unwanted habits</a:t>
            </a:r>
          </a:p>
          <a:p>
            <a:pPr>
              <a:lnSpc>
                <a:spcPct val="80000"/>
              </a:lnSpc>
            </a:pPr>
            <a:r>
              <a:rPr lang="en-ZA" sz="1100"/>
              <a:t>Apply an Anger strategy</a:t>
            </a:r>
          </a:p>
          <a:p>
            <a:pPr>
              <a:lnSpc>
                <a:spcPct val="80000"/>
              </a:lnSpc>
            </a:pPr>
            <a:r>
              <a:rPr lang="en-ZA" sz="1100"/>
              <a:t>Follow the guidelines for dealing with emotions</a:t>
            </a:r>
          </a:p>
          <a:p>
            <a:pPr>
              <a:lnSpc>
                <a:spcPct val="80000"/>
              </a:lnSpc>
            </a:pPr>
            <a:r>
              <a:rPr lang="en-ZA" sz="1100"/>
              <a:t>Take charge of your thoughts</a:t>
            </a:r>
          </a:p>
          <a:p>
            <a:pPr>
              <a:lnSpc>
                <a:spcPct val="80000"/>
              </a:lnSpc>
            </a:pPr>
            <a:r>
              <a:rPr lang="en-ZA" sz="1100"/>
              <a:t>Reframe the problem</a:t>
            </a:r>
          </a:p>
          <a:p>
            <a:pPr>
              <a:lnSpc>
                <a:spcPct val="80000"/>
              </a:lnSpc>
            </a:pPr>
            <a:r>
              <a:rPr lang="en-ZA" sz="1100"/>
              <a:t>Get off the rescuer-victim-persecutor merry-go-round</a:t>
            </a:r>
          </a:p>
          <a:p>
            <a:pPr>
              <a:lnSpc>
                <a:spcPct val="80000"/>
              </a:lnSpc>
            </a:pPr>
            <a:r>
              <a:rPr lang="en-ZA" sz="1100"/>
              <a:t>Assert yourself without feeling guilty – use the magic word ‘no’</a:t>
            </a:r>
          </a:p>
          <a:p>
            <a:pPr>
              <a:lnSpc>
                <a:spcPct val="80000"/>
              </a:lnSpc>
            </a:pPr>
            <a:r>
              <a:rPr lang="en-ZA" sz="1100"/>
              <a:t>Call up a calm mental image</a:t>
            </a:r>
          </a:p>
          <a:p>
            <a:pPr>
              <a:lnSpc>
                <a:spcPct val="80000"/>
              </a:lnSpc>
            </a:pPr>
            <a:r>
              <a:rPr lang="en-ZA" sz="1100"/>
              <a:t>Manage your self-talk in emotionally challenging situations</a:t>
            </a:r>
          </a:p>
          <a:p>
            <a:pPr>
              <a:lnSpc>
                <a:spcPct val="80000"/>
              </a:lnSpc>
            </a:pPr>
            <a:r>
              <a:rPr lang="en-ZA" sz="1100"/>
              <a:t>Forgiveness</a:t>
            </a:r>
          </a:p>
          <a:p>
            <a:pPr>
              <a:lnSpc>
                <a:spcPct val="80000"/>
              </a:lnSpc>
            </a:pPr>
            <a:r>
              <a:rPr lang="en-ZA" sz="1100"/>
              <a:t>Deal with your hurt</a:t>
            </a:r>
          </a:p>
        </p:txBody>
      </p:sp>
    </p:spTree>
    <p:extLst>
      <p:ext uri="{BB962C8B-B14F-4D97-AF65-F5344CB8AC3E}">
        <p14:creationId xmlns:p14="http://schemas.microsoft.com/office/powerpoint/2010/main" val="3546730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Achieving what I want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u="sng" dirty="0"/>
              <a:t>4 human fulfilment needs</a:t>
            </a:r>
            <a:r>
              <a:rPr lang="en-ZA" dirty="0"/>
              <a:t>:</a:t>
            </a:r>
          </a:p>
          <a:p>
            <a:r>
              <a:rPr lang="en-ZA" dirty="0"/>
              <a:t>To Live (Physical)</a:t>
            </a:r>
          </a:p>
          <a:p>
            <a:r>
              <a:rPr lang="en-ZA" dirty="0"/>
              <a:t>To Love (Social/Emotional)</a:t>
            </a:r>
          </a:p>
          <a:p>
            <a:r>
              <a:rPr lang="en-ZA" dirty="0"/>
              <a:t>To Learn (Mental)</a:t>
            </a:r>
          </a:p>
          <a:p>
            <a:r>
              <a:rPr lang="en-ZA" dirty="0"/>
              <a:t>To Leave a Legacy (Spiritual)</a:t>
            </a:r>
          </a:p>
          <a:p>
            <a:pPr algn="ctr"/>
            <a:r>
              <a:rPr lang="en-ZA" b="1" dirty="0"/>
              <a:t>What is your purpose in life? What is your unique contribution in life? What has changed, as a result of me having lived?, where am I leaving my footprints?, What legacy do I want to leave behind?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934" y="111902"/>
            <a:ext cx="3491352" cy="436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13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9" y="380306"/>
            <a:ext cx="11554582" cy="5112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0" y="6018208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5009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514" y="947607"/>
            <a:ext cx="4389427" cy="4962786"/>
          </a:xfrm>
        </p:spPr>
        <p:txBody>
          <a:bodyPr anchor="ctr">
            <a:normAutofit/>
          </a:bodyPr>
          <a:lstStyle/>
          <a:p>
            <a:r>
              <a:rPr lang="en-ZA"/>
              <a:t>How Emotionally Intelligent are you?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9345" y="947607"/>
            <a:ext cx="4152655" cy="4962785"/>
          </a:xfrm>
          <a:effectLst/>
        </p:spPr>
        <p:txBody>
          <a:bodyPr anchor="ctr">
            <a:normAutofit/>
          </a:bodyPr>
          <a:lstStyle/>
          <a:p>
            <a:r>
              <a:rPr lang="en-ZA" sz="2800"/>
              <a:t>Complete the emotional Intelligence “dipstick” to find out!</a:t>
            </a:r>
          </a:p>
        </p:txBody>
      </p:sp>
    </p:spTree>
    <p:extLst>
      <p:ext uri="{BB962C8B-B14F-4D97-AF65-F5344CB8AC3E}">
        <p14:creationId xmlns:p14="http://schemas.microsoft.com/office/powerpoint/2010/main" val="321478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56" y="241300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ZA" dirty="0"/>
              <a:t>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n-ZA" sz="1600"/>
              <a:t>Why is it important to recognise your emotions?</a:t>
            </a:r>
          </a:p>
          <a:p>
            <a:r>
              <a:rPr lang="en-ZA" sz="1600"/>
              <a:t>Why is it important to be able to think about what and how you feel?</a:t>
            </a:r>
          </a:p>
        </p:txBody>
      </p:sp>
    </p:spTree>
    <p:extLst>
      <p:ext uri="{BB962C8B-B14F-4D97-AF65-F5344CB8AC3E}">
        <p14:creationId xmlns:p14="http://schemas.microsoft.com/office/powerpoint/2010/main" val="221488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472" y="991890"/>
            <a:ext cx="6268062" cy="470104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How do our emotions work?</a:t>
            </a:r>
          </a:p>
        </p:txBody>
      </p:sp>
    </p:spTree>
    <p:extLst>
      <p:ext uri="{BB962C8B-B14F-4D97-AF65-F5344CB8AC3E}">
        <p14:creationId xmlns:p14="http://schemas.microsoft.com/office/powerpoint/2010/main" val="1952081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554" y="643465"/>
            <a:ext cx="5397897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How do you feel today?</a:t>
            </a:r>
          </a:p>
        </p:txBody>
      </p:sp>
    </p:spTree>
    <p:extLst>
      <p:ext uri="{BB962C8B-B14F-4D97-AF65-F5344CB8AC3E}">
        <p14:creationId xmlns:p14="http://schemas.microsoft.com/office/powerpoint/2010/main" val="763131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ZA" sz="3200">
                <a:solidFill>
                  <a:schemeClr val="tx1"/>
                </a:solidFill>
              </a:rPr>
              <a:t>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r>
              <a:rPr lang="en-ZA" sz="1600"/>
              <a:t>What triggers your emotions?</a:t>
            </a:r>
          </a:p>
          <a:p>
            <a:r>
              <a:rPr lang="en-ZA" sz="1600"/>
              <a:t>What are your biggest triggers?</a:t>
            </a:r>
          </a:p>
          <a:p>
            <a:r>
              <a:rPr lang="en-ZA" sz="1600"/>
              <a:t>What is the difference between emotion, mood and temperament?</a:t>
            </a:r>
          </a:p>
          <a:p>
            <a:r>
              <a:rPr lang="en-ZA" sz="1600"/>
              <a:t>Are you able to identify emotions from non-verbal signs?</a:t>
            </a:r>
          </a:p>
        </p:txBody>
      </p:sp>
    </p:spTree>
    <p:extLst>
      <p:ext uri="{BB962C8B-B14F-4D97-AF65-F5344CB8AC3E}">
        <p14:creationId xmlns:p14="http://schemas.microsoft.com/office/powerpoint/2010/main" val="40302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4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6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17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106" y="640080"/>
            <a:ext cx="2729072" cy="360273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5551" y="1298970"/>
            <a:ext cx="5376369" cy="228495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117137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" b="5988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2" y="639097"/>
            <a:ext cx="4961534" cy="3781101"/>
          </a:xfrm>
        </p:spPr>
        <p:txBody>
          <a:bodyPr>
            <a:normAutofit/>
          </a:bodyPr>
          <a:lstStyle/>
          <a:p>
            <a:r>
              <a:rPr lang="en-ZA" dirty="0"/>
              <a:t>Intelligence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4961535" cy="13342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ZA" sz="1200" b="1" dirty="0"/>
              <a:t>Think back to your last years at school, to your class mates</a:t>
            </a:r>
            <a:r>
              <a:rPr lang="en-ZA" sz="1200" dirty="0"/>
              <a:t>:</a:t>
            </a:r>
          </a:p>
          <a:p>
            <a:pPr>
              <a:lnSpc>
                <a:spcPct val="80000"/>
              </a:lnSpc>
            </a:pPr>
            <a:r>
              <a:rPr lang="en-ZA" sz="1200" dirty="0"/>
              <a:t>Who were the ones you thought would make it?</a:t>
            </a:r>
          </a:p>
          <a:p>
            <a:pPr>
              <a:lnSpc>
                <a:spcPct val="80000"/>
              </a:lnSpc>
            </a:pPr>
            <a:r>
              <a:rPr lang="en-ZA" sz="1200" dirty="0"/>
              <a:t>What did you base your predictions on?</a:t>
            </a:r>
          </a:p>
          <a:p>
            <a:pPr>
              <a:lnSpc>
                <a:spcPct val="80000"/>
              </a:lnSpc>
            </a:pPr>
            <a:r>
              <a:rPr lang="en-ZA" sz="1200" dirty="0"/>
              <a:t>Who were the ones that you thought would be “drop outs”?</a:t>
            </a:r>
          </a:p>
          <a:p>
            <a:pPr>
              <a:lnSpc>
                <a:spcPct val="80000"/>
              </a:lnSpc>
            </a:pPr>
            <a:r>
              <a:rPr lang="en-ZA" sz="1200" dirty="0"/>
              <a:t>What did you base your predictions on?</a:t>
            </a:r>
          </a:p>
        </p:txBody>
      </p:sp>
    </p:spTree>
    <p:extLst>
      <p:ext uri="{BB962C8B-B14F-4D97-AF65-F5344CB8AC3E}">
        <p14:creationId xmlns:p14="http://schemas.microsoft.com/office/powerpoint/2010/main" val="625636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403</TotalTime>
  <Words>775</Words>
  <Application>Microsoft Office PowerPoint</Application>
  <PresentationFormat>Widescreen</PresentationFormat>
  <Paragraphs>108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Century Gothic</vt:lpstr>
      <vt:lpstr>Wingdings 2</vt:lpstr>
      <vt:lpstr>Quotable</vt:lpstr>
      <vt:lpstr>Emotional Intelligence 101</vt:lpstr>
      <vt:lpstr>What is EI or EQ?</vt:lpstr>
      <vt:lpstr>How Emotionally Intelligent are you?</vt:lpstr>
      <vt:lpstr>Emotions</vt:lpstr>
      <vt:lpstr>How do our emotions work?</vt:lpstr>
      <vt:lpstr>How do you feel today?</vt:lpstr>
      <vt:lpstr>Emotions</vt:lpstr>
      <vt:lpstr>Emotions</vt:lpstr>
      <vt:lpstr>Intelligence</vt:lpstr>
      <vt:lpstr>Intelligence</vt:lpstr>
      <vt:lpstr>Multiple intelligence</vt:lpstr>
      <vt:lpstr>“You can’t have good personal effectiveness without interpersonal effectiveness and vice versa.”</vt:lpstr>
      <vt:lpstr>“Fortunately, scientists now consider EQ a learnable intelligence, one that can be developed and improved at any time and any age” (Goleman)</vt:lpstr>
      <vt:lpstr>Applications of emotional intelligence:</vt:lpstr>
      <vt:lpstr>“Everything we do – or leave undone – makes a difference in this world”</vt:lpstr>
      <vt:lpstr>Knowing myself – “I need to be okay before we can be okay”</vt:lpstr>
      <vt:lpstr>Myers Briggs personality test</vt:lpstr>
      <vt:lpstr>PowerPoint Presentation</vt:lpstr>
      <vt:lpstr>What determines our emotional responses?</vt:lpstr>
      <vt:lpstr>“The biggest discovery of my generation is that people can change their life by changing their thoughts” (William James)</vt:lpstr>
      <vt:lpstr>Managing my emotions:</vt:lpstr>
      <vt:lpstr>Achieving what I want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Intelligence 101</dc:title>
  <dc:creator>Shari Cade</dc:creator>
  <cp:lastModifiedBy>Shari Cade</cp:lastModifiedBy>
  <cp:revision>22</cp:revision>
  <dcterms:created xsi:type="dcterms:W3CDTF">2017-05-24T13:56:47Z</dcterms:created>
  <dcterms:modified xsi:type="dcterms:W3CDTF">2017-05-29T13:44:02Z</dcterms:modified>
</cp:coreProperties>
</file>